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69" r:id="rId2"/>
    <p:sldMasterId id="2147483670" r:id="rId3"/>
    <p:sldMasterId id="2147483671" r:id="rId4"/>
    <p:sldMasterId id="2147483648" r:id="rId5"/>
  </p:sldMasterIdLst>
  <p:notesMasterIdLst>
    <p:notesMasterId r:id="rId30"/>
  </p:notesMasterIdLst>
  <p:handoutMasterIdLst>
    <p:handoutMasterId r:id="rId31"/>
  </p:handoutMasterIdLst>
  <p:sldIdLst>
    <p:sldId id="332" r:id="rId6"/>
    <p:sldId id="359" r:id="rId7"/>
    <p:sldId id="2147480801" r:id="rId8"/>
    <p:sldId id="2147480814" r:id="rId9"/>
    <p:sldId id="2147480807" r:id="rId10"/>
    <p:sldId id="2147480815" r:id="rId11"/>
    <p:sldId id="350" r:id="rId12"/>
    <p:sldId id="2147480798" r:id="rId13"/>
    <p:sldId id="2147480809" r:id="rId14"/>
    <p:sldId id="2147480811" r:id="rId15"/>
    <p:sldId id="339" r:id="rId16"/>
    <p:sldId id="2147480810" r:id="rId17"/>
    <p:sldId id="2147480800" r:id="rId18"/>
    <p:sldId id="2147480802" r:id="rId19"/>
    <p:sldId id="2142533054" r:id="rId20"/>
    <p:sldId id="2147480808" r:id="rId21"/>
    <p:sldId id="2147480803" r:id="rId22"/>
    <p:sldId id="2147480813" r:id="rId23"/>
    <p:sldId id="2142532931" r:id="rId24"/>
    <p:sldId id="2142533117" r:id="rId25"/>
    <p:sldId id="2147480804" r:id="rId26"/>
    <p:sldId id="2142533168" r:id="rId27"/>
    <p:sldId id="2147480816" r:id="rId28"/>
    <p:sldId id="32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8B83"/>
    <a:srgbClr val="EE806E"/>
    <a:srgbClr val="E1D57B"/>
    <a:srgbClr val="000000"/>
    <a:srgbClr val="006060"/>
    <a:srgbClr val="E8EFCD"/>
    <a:srgbClr val="F4F6E8"/>
    <a:srgbClr val="E7EAEA"/>
    <a:srgbClr val="CBD2D2"/>
    <a:srgbClr val="ABE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77066" autoAdjust="0"/>
  </p:normalViewPr>
  <p:slideViewPr>
    <p:cSldViewPr snapToGrid="0">
      <p:cViewPr varScale="1">
        <p:scale>
          <a:sx n="54" d="100"/>
          <a:sy n="54" d="100"/>
        </p:scale>
        <p:origin x="1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No of LPs Delivering L4+ - OFS registered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Sheet4!$A$2:$A$5</c:f>
              <c:strCache>
                <c:ptCount val="3"/>
                <c:pt idx="0">
                  <c:v>COLLEGES</c:v>
                </c:pt>
                <c:pt idx="1">
                  <c:v>ITPs</c:v>
                </c:pt>
                <c:pt idx="2">
                  <c:v>LOCAL AUTHORITIES</c:v>
                </c:pt>
              </c:strCache>
            </c:strRef>
          </c:cat>
          <c:val>
            <c:numRef>
              <c:f>Sheet4!$B$2:$B$5</c:f>
              <c:numCache>
                <c:formatCode>General</c:formatCode>
                <c:ptCount val="4"/>
                <c:pt idx="0">
                  <c:v>112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F-44FB-A24C-4FFAAD9D48C0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No of LPs Delivering L4+ - Non OFS Registered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Sheet4!$A$2:$A$5</c:f>
              <c:strCache>
                <c:ptCount val="3"/>
                <c:pt idx="0">
                  <c:v>COLLEGES</c:v>
                </c:pt>
                <c:pt idx="1">
                  <c:v>ITPs</c:v>
                </c:pt>
                <c:pt idx="2">
                  <c:v>LOCAL AUTHORITIES</c:v>
                </c:pt>
              </c:strCache>
            </c:strRef>
          </c:cat>
          <c:val>
            <c:numRef>
              <c:f>Sheet4!$C$2:$C$5</c:f>
              <c:numCache>
                <c:formatCode>General</c:formatCode>
                <c:ptCount val="4"/>
                <c:pt idx="0">
                  <c:v>24</c:v>
                </c:pt>
                <c:pt idx="1">
                  <c:v>57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F-44FB-A24C-4FFAAD9D4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83851360"/>
        <c:axId val="1083856160"/>
      </c:barChart>
      <c:catAx>
        <c:axId val="108385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83856160"/>
        <c:crosses val="autoZero"/>
        <c:auto val="1"/>
        <c:lblAlgn val="ctr"/>
        <c:lblOffset val="100"/>
        <c:noMultiLvlLbl val="0"/>
      </c:catAx>
      <c:valAx>
        <c:axId val="108385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8513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7150">
      <a:solidFill>
        <a:srgbClr val="92D05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F4B9F-BDBD-4822-AA9B-C146561139F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C99939-8037-4271-9861-8C78FA8BD212}" type="pres">
      <dgm:prSet presAssocID="{69AF4B9F-BDBD-4822-AA9B-C146561139F3}" presName="cycle" presStyleCnt="0">
        <dgm:presLayoutVars>
          <dgm:dir/>
          <dgm:resizeHandles val="exact"/>
        </dgm:presLayoutVars>
      </dgm:prSet>
      <dgm:spPr/>
    </dgm:pt>
  </dgm:ptLst>
  <dgm:cxnLst>
    <dgm:cxn modelId="{D3F24EE9-0892-4C65-8BE5-04973517F6BF}" type="presOf" srcId="{69AF4B9F-BDBD-4822-AA9B-C146561139F3}" destId="{1AC99939-8037-4271-9861-8C78FA8BD212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5585D-F973-4407-B6A0-72052B684EB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DE9A7B-ED90-458B-BD41-B3A702764FF8}">
      <dgm:prSet phldrT="[Text]"/>
      <dgm:spPr>
        <a:ln w="76200">
          <a:solidFill>
            <a:srgbClr val="FF0000"/>
          </a:solidFill>
        </a:ln>
      </dgm:spPr>
      <dgm:t>
        <a:bodyPr/>
        <a:lstStyle/>
        <a:p>
          <a:r>
            <a:rPr lang="en-GB" sz="2200" b="1" dirty="0">
              <a:latin typeface="Helvetica" panose="020B0604020202020204" pitchFamily="34" charset="0"/>
              <a:cs typeface="Helvetica" panose="020B0604020202020204" pitchFamily="34" charset="0"/>
            </a:rPr>
            <a:t>Non OfS Registered Providers:</a:t>
          </a:r>
        </a:p>
      </dgm:t>
    </dgm:pt>
    <dgm:pt modelId="{AF318284-AC50-4F1A-A529-13752B02DB47}" type="parTrans" cxnId="{85120164-B0B7-4108-B74A-2565AF13EBB1}">
      <dgm:prSet/>
      <dgm:spPr/>
      <dgm:t>
        <a:bodyPr/>
        <a:lstStyle/>
        <a:p>
          <a:endParaRPr lang="en-GB"/>
        </a:p>
      </dgm:t>
    </dgm:pt>
    <dgm:pt modelId="{89AF8CB4-1AE8-4B53-9F57-64FC55100B87}" type="sibTrans" cxnId="{85120164-B0B7-4108-B74A-2565AF13EBB1}">
      <dgm:prSet/>
      <dgm:spPr/>
      <dgm:t>
        <a:bodyPr/>
        <a:lstStyle/>
        <a:p>
          <a:endParaRPr lang="en-GB"/>
        </a:p>
      </dgm:t>
    </dgm:pt>
    <dgm:pt modelId="{2AA969E7-657C-45BE-8498-DFDBD43B3FC9}">
      <dgm:prSet phldrT="[Text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ALL funding to remain for L4-6 until 29/30</a:t>
          </a:r>
        </a:p>
      </dgm:t>
    </dgm:pt>
    <dgm:pt modelId="{2BCF4469-622A-4E10-849C-8A07C06DBC8E}" type="parTrans" cxnId="{83DE1C05-8715-420F-B8AD-FE45FBC5A0F6}">
      <dgm:prSet/>
      <dgm:spPr/>
      <dgm:t>
        <a:bodyPr/>
        <a:lstStyle/>
        <a:p>
          <a:endParaRPr lang="en-GB"/>
        </a:p>
      </dgm:t>
    </dgm:pt>
    <dgm:pt modelId="{BF5C6F10-00F8-4B82-92F1-9CDAE7E73E17}" type="sibTrans" cxnId="{83DE1C05-8715-420F-B8AD-FE45FBC5A0F6}">
      <dgm:prSet/>
      <dgm:spPr/>
      <dgm:t>
        <a:bodyPr/>
        <a:lstStyle/>
        <a:p>
          <a:endParaRPr lang="en-GB"/>
        </a:p>
      </dgm:t>
    </dgm:pt>
    <dgm:pt modelId="{FB8B4984-0B6A-4B58-83F5-0254A8EEE214}">
      <dgm:prSet phldrT="[Text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Option to register – cost impact analysis</a:t>
          </a:r>
        </a:p>
      </dgm:t>
    </dgm:pt>
    <dgm:pt modelId="{263AE096-CD86-440D-8CFA-F39F0A457CB5}" type="parTrans" cxnId="{F660800A-9F5C-46BC-9310-E4678C69E8DF}">
      <dgm:prSet/>
      <dgm:spPr/>
      <dgm:t>
        <a:bodyPr/>
        <a:lstStyle/>
        <a:p>
          <a:endParaRPr lang="en-GB"/>
        </a:p>
      </dgm:t>
    </dgm:pt>
    <dgm:pt modelId="{B67BC89E-4E40-4AEB-934A-D8C12F6BBA04}" type="sibTrans" cxnId="{F660800A-9F5C-46BC-9310-E4678C69E8DF}">
      <dgm:prSet/>
      <dgm:spPr/>
      <dgm:t>
        <a:bodyPr/>
        <a:lstStyle/>
        <a:p>
          <a:endParaRPr lang="en-GB"/>
        </a:p>
      </dgm:t>
    </dgm:pt>
    <dgm:pt modelId="{8EE3C0F5-244A-4BDF-9D9A-FE10951450D2}">
      <dgm:prSet phldrT="[Text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Option to become a franchisee</a:t>
          </a:r>
        </a:p>
      </dgm:t>
    </dgm:pt>
    <dgm:pt modelId="{CFF82F5C-E4B0-4AF6-A117-49EF2F6F87A1}" type="parTrans" cxnId="{C9127582-7BA4-42A5-90C4-FB2A2445D99E}">
      <dgm:prSet/>
      <dgm:spPr/>
      <dgm:t>
        <a:bodyPr/>
        <a:lstStyle/>
        <a:p>
          <a:endParaRPr lang="en-GB"/>
        </a:p>
      </dgm:t>
    </dgm:pt>
    <dgm:pt modelId="{A90B442E-AD6E-455A-B856-C089C685CC67}" type="sibTrans" cxnId="{C9127582-7BA4-42A5-90C4-FB2A2445D99E}">
      <dgm:prSet/>
      <dgm:spPr/>
      <dgm:t>
        <a:bodyPr/>
        <a:lstStyle/>
        <a:p>
          <a:endParaRPr lang="en-GB"/>
        </a:p>
      </dgm:t>
    </dgm:pt>
    <dgm:pt modelId="{4B7136B7-AFD2-491A-A829-14DA8BFD6D04}">
      <dgm:prSet phldrT="[Text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Exit L4-6 market from 30/31</a:t>
          </a:r>
        </a:p>
      </dgm:t>
    </dgm:pt>
    <dgm:pt modelId="{9BA15CAA-CD4B-4BBC-B4A9-4DE610DC9339}" type="parTrans" cxnId="{E83F9439-BD0B-4704-A09D-682F8C03D730}">
      <dgm:prSet/>
      <dgm:spPr/>
      <dgm:t>
        <a:bodyPr/>
        <a:lstStyle/>
        <a:p>
          <a:endParaRPr lang="en-GB"/>
        </a:p>
      </dgm:t>
    </dgm:pt>
    <dgm:pt modelId="{92AC9676-41F8-411B-BCF5-37FD317DBBB1}" type="sibTrans" cxnId="{E83F9439-BD0B-4704-A09D-682F8C03D730}">
      <dgm:prSet/>
      <dgm:spPr/>
      <dgm:t>
        <a:bodyPr/>
        <a:lstStyle/>
        <a:p>
          <a:endParaRPr lang="en-GB"/>
        </a:p>
      </dgm:t>
    </dgm:pt>
    <dgm:pt modelId="{2FB7E67F-0C4B-4C7B-8011-46195333C932}">
      <dgm:prSet phldrT="[Text]"/>
      <dgm:spPr>
        <a:ln w="76200">
          <a:solidFill>
            <a:srgbClr val="00B050"/>
          </a:solidFill>
        </a:ln>
      </dgm:spPr>
      <dgm:t>
        <a:bodyPr/>
        <a:lstStyle/>
        <a:p>
          <a:r>
            <a:rPr lang="en-GB" sz="2200" b="1" dirty="0">
              <a:ln>
                <a:noFill/>
              </a:ln>
              <a:latin typeface="Helvetica" panose="020B0604020202020204" pitchFamily="34" charset="0"/>
              <a:cs typeface="Helvetica" panose="020B0604020202020204" pitchFamily="34" charset="0"/>
            </a:rPr>
            <a:t>OfS Registered Providers:</a:t>
          </a:r>
        </a:p>
      </dgm:t>
    </dgm:pt>
    <dgm:pt modelId="{CB40401F-C86B-4D06-B4BE-9117EF012A56}" type="sibTrans" cxnId="{FA0E0C85-D73B-41AA-A5A2-316C6F8D2C9A}">
      <dgm:prSet/>
      <dgm:spPr/>
      <dgm:t>
        <a:bodyPr/>
        <a:lstStyle/>
        <a:p>
          <a:endParaRPr lang="en-GB"/>
        </a:p>
      </dgm:t>
    </dgm:pt>
    <dgm:pt modelId="{FF66D891-3A44-44CE-B196-9BA3C3C8720A}" type="parTrans" cxnId="{FA0E0C85-D73B-41AA-A5A2-316C6F8D2C9A}">
      <dgm:prSet/>
      <dgm:spPr/>
      <dgm:t>
        <a:bodyPr/>
        <a:lstStyle/>
        <a:p>
          <a:endParaRPr lang="en-GB"/>
        </a:p>
      </dgm:t>
    </dgm:pt>
    <dgm:pt modelId="{00A376D3-BCFD-474B-9A09-89F6BE4F64F1}">
      <dgm:prSet phldrT="[Text]" custT="1"/>
      <dgm:spPr>
        <a:ln w="76200">
          <a:solidFill>
            <a:srgbClr val="00B050"/>
          </a:solidFill>
        </a:ln>
      </dgm:spPr>
      <dgm:t>
        <a:bodyPr/>
        <a:lstStyle/>
        <a:p>
          <a:r>
            <a:rPr lang="en-GB" sz="1800" dirty="0">
              <a:ln>
                <a:noFill/>
              </a:ln>
              <a:latin typeface="Helvetica" panose="020B0604020202020204" pitchFamily="34" charset="0"/>
              <a:cs typeface="Helvetica" panose="020B0604020202020204" pitchFamily="34" charset="0"/>
            </a:rPr>
            <a:t>Level 3 provision funded via ALL</a:t>
          </a:r>
        </a:p>
      </dgm:t>
    </dgm:pt>
    <dgm:pt modelId="{DBB82825-0F57-40D3-8AF8-22A32041E2A2}" type="sibTrans" cxnId="{86BF77FA-7E19-4B6B-8CA6-0B504A8B6F4B}">
      <dgm:prSet/>
      <dgm:spPr/>
      <dgm:t>
        <a:bodyPr/>
        <a:lstStyle/>
        <a:p>
          <a:endParaRPr lang="en-GB"/>
        </a:p>
      </dgm:t>
    </dgm:pt>
    <dgm:pt modelId="{318F908C-E8E2-41CF-A53E-44CAF6F547AF}" type="parTrans" cxnId="{86BF77FA-7E19-4B6B-8CA6-0B504A8B6F4B}">
      <dgm:prSet/>
      <dgm:spPr/>
      <dgm:t>
        <a:bodyPr/>
        <a:lstStyle/>
        <a:p>
          <a:endParaRPr lang="en-GB"/>
        </a:p>
      </dgm:t>
    </dgm:pt>
    <dgm:pt modelId="{CBFF5C33-8511-43E0-8910-AA89ABA41722}">
      <dgm:prSet phldrT="[Text]" custT="1"/>
      <dgm:spPr>
        <a:ln w="76200">
          <a:solidFill>
            <a:srgbClr val="00B050"/>
          </a:solidFill>
        </a:ln>
      </dgm:spPr>
      <dgm:t>
        <a:bodyPr/>
        <a:lstStyle/>
        <a:p>
          <a:r>
            <a:rPr lang="en-GB" sz="1800" dirty="0">
              <a:ln>
                <a:noFill/>
              </a:ln>
              <a:latin typeface="Helvetica" panose="020B0604020202020204" pitchFamily="34" charset="0"/>
              <a:cs typeface="Helvetica" panose="020B0604020202020204" pitchFamily="34" charset="0"/>
            </a:rPr>
            <a:t>L4-6 provision funded via LLE for course start dates Jan 2027 onwards</a:t>
          </a:r>
        </a:p>
      </dgm:t>
    </dgm:pt>
    <dgm:pt modelId="{1D82323F-FDC5-4866-B989-46B9A9416C84}" type="sibTrans" cxnId="{63FE7AA4-2447-4F76-B179-D616A9E6B661}">
      <dgm:prSet/>
      <dgm:spPr/>
      <dgm:t>
        <a:bodyPr/>
        <a:lstStyle/>
        <a:p>
          <a:endParaRPr lang="en-GB"/>
        </a:p>
      </dgm:t>
    </dgm:pt>
    <dgm:pt modelId="{F88A15F1-B5B4-429D-A5E2-9DA2B9230B82}" type="parTrans" cxnId="{63FE7AA4-2447-4F76-B179-D616A9E6B661}">
      <dgm:prSet/>
      <dgm:spPr/>
      <dgm:t>
        <a:bodyPr/>
        <a:lstStyle/>
        <a:p>
          <a:endParaRPr lang="en-GB"/>
        </a:p>
      </dgm:t>
    </dgm:pt>
    <dgm:pt modelId="{977B8186-6BF0-4610-B941-21B61B43CF31}">
      <dgm:prSet phldrT="[Text]" custT="1"/>
      <dgm:spPr>
        <a:ln w="76200">
          <a:solidFill>
            <a:srgbClr val="00B050"/>
          </a:solidFill>
        </a:ln>
      </dgm:spPr>
      <dgm:t>
        <a:bodyPr/>
        <a:lstStyle/>
        <a:p>
          <a:r>
            <a:rPr lang="en-GB" sz="1800" dirty="0">
              <a:ln>
                <a:noFill/>
              </a:ln>
              <a:latin typeface="Helvetica" panose="020B0604020202020204" pitchFamily="34" charset="0"/>
              <a:cs typeface="Helvetica" panose="020B0604020202020204" pitchFamily="34" charset="0"/>
            </a:rPr>
            <a:t>Clear IAG required for mid year starts</a:t>
          </a:r>
        </a:p>
      </dgm:t>
    </dgm:pt>
    <dgm:pt modelId="{A0483278-5EDF-4633-9A71-29A303B3EF17}" type="sibTrans" cxnId="{F7FA9F22-2DF1-4B65-BEF0-5F2FF917C6AC}">
      <dgm:prSet/>
      <dgm:spPr/>
      <dgm:t>
        <a:bodyPr/>
        <a:lstStyle/>
        <a:p>
          <a:endParaRPr lang="en-GB"/>
        </a:p>
      </dgm:t>
    </dgm:pt>
    <dgm:pt modelId="{62E7C382-6666-46E0-AADB-D8BEA3800917}" type="parTrans" cxnId="{F7FA9F22-2DF1-4B65-BEF0-5F2FF917C6AC}">
      <dgm:prSet/>
      <dgm:spPr/>
      <dgm:t>
        <a:bodyPr/>
        <a:lstStyle/>
        <a:p>
          <a:endParaRPr lang="en-GB"/>
        </a:p>
      </dgm:t>
    </dgm:pt>
    <dgm:pt modelId="{E4ECE585-8B29-4122-9641-967C2E86701A}">
      <dgm:prSet phldrT="[Text]" custT="1"/>
      <dgm:spPr>
        <a:ln w="76200">
          <a:solidFill>
            <a:srgbClr val="00B050"/>
          </a:solidFill>
        </a:ln>
      </dgm:spPr>
      <dgm:t>
        <a:bodyPr/>
        <a:lstStyle/>
        <a:p>
          <a:r>
            <a:rPr lang="en-GB" sz="1800" dirty="0">
              <a:ln>
                <a:noFill/>
              </a:ln>
              <a:latin typeface="Helvetica" panose="020B0604020202020204" pitchFamily="34" charset="0"/>
              <a:cs typeface="Helvetica" panose="020B0604020202020204" pitchFamily="34" charset="0"/>
            </a:rPr>
            <a:t>Option to modularise with prior DfE agreement</a:t>
          </a:r>
        </a:p>
      </dgm:t>
    </dgm:pt>
    <dgm:pt modelId="{5533D2FA-7DA9-4E01-BA85-644AD9BBA3C5}" type="sibTrans" cxnId="{06604E65-6BDC-4A4B-8939-4BEB3DFB30EC}">
      <dgm:prSet/>
      <dgm:spPr/>
      <dgm:t>
        <a:bodyPr/>
        <a:lstStyle/>
        <a:p>
          <a:endParaRPr lang="en-GB"/>
        </a:p>
      </dgm:t>
    </dgm:pt>
    <dgm:pt modelId="{2FE48941-2267-438D-8B11-D41B57AACC92}" type="parTrans" cxnId="{06604E65-6BDC-4A4B-8939-4BEB3DFB30EC}">
      <dgm:prSet/>
      <dgm:spPr/>
      <dgm:t>
        <a:bodyPr/>
        <a:lstStyle/>
        <a:p>
          <a:endParaRPr lang="en-GB"/>
        </a:p>
      </dgm:t>
    </dgm:pt>
    <dgm:pt modelId="{17B16714-B3C6-4FE0-B9FA-62CCD52654CF}">
      <dgm:prSet phldrT="[Text]"/>
      <dgm:spPr>
        <a:ln w="76200">
          <a:solidFill>
            <a:srgbClr val="00B050"/>
          </a:solidFill>
        </a:ln>
      </dgm:spPr>
      <dgm:t>
        <a:bodyPr/>
        <a:lstStyle/>
        <a:p>
          <a:endParaRPr lang="en-GB" sz="1700" dirty="0">
            <a:ln>
              <a:noFill/>
            </a:ln>
          </a:endParaRPr>
        </a:p>
      </dgm:t>
    </dgm:pt>
    <dgm:pt modelId="{529F0C5D-80F1-4D0E-AACC-AADB8C1B7943}" type="sibTrans" cxnId="{E9781246-3EC8-47CC-8FA9-F90AC83A7EF0}">
      <dgm:prSet/>
      <dgm:spPr/>
      <dgm:t>
        <a:bodyPr/>
        <a:lstStyle/>
        <a:p>
          <a:endParaRPr lang="en-GB"/>
        </a:p>
      </dgm:t>
    </dgm:pt>
    <dgm:pt modelId="{78BD7341-861A-4240-8943-33D4276570D8}" type="parTrans" cxnId="{E9781246-3EC8-47CC-8FA9-F90AC83A7EF0}">
      <dgm:prSet/>
      <dgm:spPr/>
      <dgm:t>
        <a:bodyPr/>
        <a:lstStyle/>
        <a:p>
          <a:endParaRPr lang="en-GB"/>
        </a:p>
      </dgm:t>
    </dgm:pt>
    <dgm:pt modelId="{AA5E0347-B9D1-43A9-9A35-8D1B282BD02B}">
      <dgm:prSet phldrT="[Text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n-GB" sz="1800" dirty="0">
              <a:latin typeface="Helvetica" panose="020B0604020202020204" pitchFamily="34" charset="0"/>
              <a:cs typeface="Helvetica" panose="020B0604020202020204" pitchFamily="34" charset="0"/>
            </a:rPr>
            <a:t>Level 3 only from 30/31</a:t>
          </a:r>
        </a:p>
      </dgm:t>
    </dgm:pt>
    <dgm:pt modelId="{35980507-34A4-44A4-852B-81761E0886E6}" type="parTrans" cxnId="{B1646075-23C6-4A23-9B36-2ADA4A23C2EB}">
      <dgm:prSet/>
      <dgm:spPr/>
      <dgm:t>
        <a:bodyPr/>
        <a:lstStyle/>
        <a:p>
          <a:endParaRPr lang="en-GB"/>
        </a:p>
      </dgm:t>
    </dgm:pt>
    <dgm:pt modelId="{9DF67D8C-A9A8-4A9F-88D6-EAAFEA742A76}" type="sibTrans" cxnId="{B1646075-23C6-4A23-9B36-2ADA4A23C2EB}">
      <dgm:prSet/>
      <dgm:spPr/>
      <dgm:t>
        <a:bodyPr/>
        <a:lstStyle/>
        <a:p>
          <a:endParaRPr lang="en-GB"/>
        </a:p>
      </dgm:t>
    </dgm:pt>
    <dgm:pt modelId="{8F2A1A54-A5A3-4AF2-AF6D-AFE32B49629D}" type="pres">
      <dgm:prSet presAssocID="{2245585D-F973-4407-B6A0-72052B684EBE}" presName="Name0" presStyleCnt="0">
        <dgm:presLayoutVars>
          <dgm:dir/>
          <dgm:resizeHandles val="exact"/>
        </dgm:presLayoutVars>
      </dgm:prSet>
      <dgm:spPr/>
    </dgm:pt>
    <dgm:pt modelId="{3776554F-7B98-4171-BE00-533669E57484}" type="pres">
      <dgm:prSet presAssocID="{40DE9A7B-ED90-458B-BD41-B3A702764FF8}" presName="composite" presStyleCnt="0"/>
      <dgm:spPr/>
    </dgm:pt>
    <dgm:pt modelId="{676534A1-C7AB-4CDE-9E29-FD0B69F737ED}" type="pres">
      <dgm:prSet presAssocID="{40DE9A7B-ED90-458B-BD41-B3A702764FF8}" presName="rect1" presStyleLbl="trAlignAcc1" presStyleIdx="0" presStyleCnt="2">
        <dgm:presLayoutVars>
          <dgm:bulletEnabled val="1"/>
        </dgm:presLayoutVars>
      </dgm:prSet>
      <dgm:spPr/>
    </dgm:pt>
    <dgm:pt modelId="{554DD690-6B54-477D-BA7D-4A2752273C93}" type="pres">
      <dgm:prSet presAssocID="{40DE9A7B-ED90-458B-BD41-B3A702764FF8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  <dgm:pt modelId="{52FF1338-C2BE-497A-B5F8-EDEBB81D1859}" type="pres">
      <dgm:prSet presAssocID="{89AF8CB4-1AE8-4B53-9F57-64FC55100B87}" presName="sibTrans" presStyleCnt="0"/>
      <dgm:spPr/>
    </dgm:pt>
    <dgm:pt modelId="{B4C61D04-56D9-46BD-9C8E-BF139768BA80}" type="pres">
      <dgm:prSet presAssocID="{2FB7E67F-0C4B-4C7B-8011-46195333C932}" presName="composite" presStyleCnt="0"/>
      <dgm:spPr/>
    </dgm:pt>
    <dgm:pt modelId="{90FA6849-144D-4CB2-B59F-8F4DBFD57EDF}" type="pres">
      <dgm:prSet presAssocID="{2FB7E67F-0C4B-4C7B-8011-46195333C932}" presName="rect1" presStyleLbl="trAlignAcc1" presStyleIdx="1" presStyleCnt="2">
        <dgm:presLayoutVars>
          <dgm:bulletEnabled val="1"/>
        </dgm:presLayoutVars>
      </dgm:prSet>
      <dgm:spPr/>
    </dgm:pt>
    <dgm:pt modelId="{A7C255E3-D02C-468D-B719-D921EF934F77}" type="pres">
      <dgm:prSet presAssocID="{2FB7E67F-0C4B-4C7B-8011-46195333C932}" presName="rect2" presStyleLbl="fgImgPlac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 with solid fill"/>
        </a:ext>
      </dgm:extLst>
    </dgm:pt>
  </dgm:ptLst>
  <dgm:cxnLst>
    <dgm:cxn modelId="{63881902-27DE-43AD-AADE-73B2FD83296B}" type="presOf" srcId="{FB8B4984-0B6A-4B58-83F5-0254A8EEE214}" destId="{676534A1-C7AB-4CDE-9E29-FD0B69F737ED}" srcOrd="0" destOrd="2" presId="urn:microsoft.com/office/officeart/2008/layout/PictureStrips"/>
    <dgm:cxn modelId="{83DE1C05-8715-420F-B8AD-FE45FBC5A0F6}" srcId="{40DE9A7B-ED90-458B-BD41-B3A702764FF8}" destId="{2AA969E7-657C-45BE-8498-DFDBD43B3FC9}" srcOrd="0" destOrd="0" parTransId="{2BCF4469-622A-4E10-849C-8A07C06DBC8E}" sibTransId="{BF5C6F10-00F8-4B82-92F1-9CDAE7E73E17}"/>
    <dgm:cxn modelId="{2487A809-E118-455A-A1B9-FE241C31B4C8}" type="presOf" srcId="{4B7136B7-AFD2-491A-A829-14DA8BFD6D04}" destId="{676534A1-C7AB-4CDE-9E29-FD0B69F737ED}" srcOrd="0" destOrd="4" presId="urn:microsoft.com/office/officeart/2008/layout/PictureStrips"/>
    <dgm:cxn modelId="{F660800A-9F5C-46BC-9310-E4678C69E8DF}" srcId="{40DE9A7B-ED90-458B-BD41-B3A702764FF8}" destId="{FB8B4984-0B6A-4B58-83F5-0254A8EEE214}" srcOrd="1" destOrd="0" parTransId="{263AE096-CD86-440D-8CFA-F39F0A457CB5}" sibTransId="{B67BC89E-4E40-4AEB-934A-D8C12F6BBA04}"/>
    <dgm:cxn modelId="{1BD5741B-3A2C-46E9-9598-257448A8B52A}" type="presOf" srcId="{17B16714-B3C6-4FE0-B9FA-62CCD52654CF}" destId="{90FA6849-144D-4CB2-B59F-8F4DBFD57EDF}" srcOrd="0" destOrd="5" presId="urn:microsoft.com/office/officeart/2008/layout/PictureStrips"/>
    <dgm:cxn modelId="{F7FA9F22-2DF1-4B65-BEF0-5F2FF917C6AC}" srcId="{2FB7E67F-0C4B-4C7B-8011-46195333C932}" destId="{977B8186-6BF0-4610-B941-21B61B43CF31}" srcOrd="2" destOrd="0" parTransId="{62E7C382-6666-46E0-AADB-D8BEA3800917}" sibTransId="{A0483278-5EDF-4633-9A71-29A303B3EF17}"/>
    <dgm:cxn modelId="{7E007435-9AD1-4293-AB81-F976173CD156}" type="presOf" srcId="{2245585D-F973-4407-B6A0-72052B684EBE}" destId="{8F2A1A54-A5A3-4AF2-AF6D-AFE32B49629D}" srcOrd="0" destOrd="0" presId="urn:microsoft.com/office/officeart/2008/layout/PictureStrips"/>
    <dgm:cxn modelId="{E83F9439-BD0B-4704-A09D-682F8C03D730}" srcId="{40DE9A7B-ED90-458B-BD41-B3A702764FF8}" destId="{4B7136B7-AFD2-491A-A829-14DA8BFD6D04}" srcOrd="3" destOrd="0" parTransId="{9BA15CAA-CD4B-4BBC-B4A9-4DE610DC9339}" sibTransId="{92AC9676-41F8-411B-BCF5-37FD317DBBB1}"/>
    <dgm:cxn modelId="{85120164-B0B7-4108-B74A-2565AF13EBB1}" srcId="{2245585D-F973-4407-B6A0-72052B684EBE}" destId="{40DE9A7B-ED90-458B-BD41-B3A702764FF8}" srcOrd="0" destOrd="0" parTransId="{AF318284-AC50-4F1A-A529-13752B02DB47}" sibTransId="{89AF8CB4-1AE8-4B53-9F57-64FC55100B87}"/>
    <dgm:cxn modelId="{06604E65-6BDC-4A4B-8939-4BEB3DFB30EC}" srcId="{2FB7E67F-0C4B-4C7B-8011-46195333C932}" destId="{E4ECE585-8B29-4122-9641-967C2E86701A}" srcOrd="3" destOrd="0" parTransId="{2FE48941-2267-438D-8B11-D41B57AACC92}" sibTransId="{5533D2FA-7DA9-4E01-BA85-644AD9BBA3C5}"/>
    <dgm:cxn modelId="{E9781246-3EC8-47CC-8FA9-F90AC83A7EF0}" srcId="{2FB7E67F-0C4B-4C7B-8011-46195333C932}" destId="{17B16714-B3C6-4FE0-B9FA-62CCD52654CF}" srcOrd="4" destOrd="0" parTransId="{78BD7341-861A-4240-8943-33D4276570D8}" sibTransId="{529F0C5D-80F1-4D0E-AACC-AADB8C1B7943}"/>
    <dgm:cxn modelId="{BF4FF346-6E45-4FC3-A6D1-87BEF26680C5}" type="presOf" srcId="{AA5E0347-B9D1-43A9-9A35-8D1B282BD02B}" destId="{676534A1-C7AB-4CDE-9E29-FD0B69F737ED}" srcOrd="0" destOrd="5" presId="urn:microsoft.com/office/officeart/2008/layout/PictureStrips"/>
    <dgm:cxn modelId="{53CE9568-88E1-476C-A853-4AE2ED42CACA}" type="presOf" srcId="{00A376D3-BCFD-474B-9A09-89F6BE4F64F1}" destId="{90FA6849-144D-4CB2-B59F-8F4DBFD57EDF}" srcOrd="0" destOrd="1" presId="urn:microsoft.com/office/officeart/2008/layout/PictureStrips"/>
    <dgm:cxn modelId="{0CFD184B-8925-4A73-8967-DBD1402A2BED}" type="presOf" srcId="{2FB7E67F-0C4B-4C7B-8011-46195333C932}" destId="{90FA6849-144D-4CB2-B59F-8F4DBFD57EDF}" srcOrd="0" destOrd="0" presId="urn:microsoft.com/office/officeart/2008/layout/PictureStrips"/>
    <dgm:cxn modelId="{1B061F73-75C0-45BD-90B8-B600353D1361}" type="presOf" srcId="{CBFF5C33-8511-43E0-8910-AA89ABA41722}" destId="{90FA6849-144D-4CB2-B59F-8F4DBFD57EDF}" srcOrd="0" destOrd="2" presId="urn:microsoft.com/office/officeart/2008/layout/PictureStrips"/>
    <dgm:cxn modelId="{B1646075-23C6-4A23-9B36-2ADA4A23C2EB}" srcId="{40DE9A7B-ED90-458B-BD41-B3A702764FF8}" destId="{AA5E0347-B9D1-43A9-9A35-8D1B282BD02B}" srcOrd="4" destOrd="0" parTransId="{35980507-34A4-44A4-852B-81761E0886E6}" sibTransId="{9DF67D8C-A9A8-4A9F-88D6-EAAFEA742A76}"/>
    <dgm:cxn modelId="{C9127582-7BA4-42A5-90C4-FB2A2445D99E}" srcId="{40DE9A7B-ED90-458B-BD41-B3A702764FF8}" destId="{8EE3C0F5-244A-4BDF-9D9A-FE10951450D2}" srcOrd="2" destOrd="0" parTransId="{CFF82F5C-E4B0-4AF6-A117-49EF2F6F87A1}" sibTransId="{A90B442E-AD6E-455A-B856-C089C685CC67}"/>
    <dgm:cxn modelId="{FA0E0C85-D73B-41AA-A5A2-316C6F8D2C9A}" srcId="{2245585D-F973-4407-B6A0-72052B684EBE}" destId="{2FB7E67F-0C4B-4C7B-8011-46195333C932}" srcOrd="1" destOrd="0" parTransId="{FF66D891-3A44-44CE-B196-9BA3C3C8720A}" sibTransId="{CB40401F-C86B-4D06-B4BE-9117EF012A56}"/>
    <dgm:cxn modelId="{17588986-33BD-4357-BD40-69FB1AEC44B1}" type="presOf" srcId="{E4ECE585-8B29-4122-9641-967C2E86701A}" destId="{90FA6849-144D-4CB2-B59F-8F4DBFD57EDF}" srcOrd="0" destOrd="4" presId="urn:microsoft.com/office/officeart/2008/layout/PictureStrips"/>
    <dgm:cxn modelId="{E600DF9B-2671-4133-98D5-91608A171E4C}" type="presOf" srcId="{40DE9A7B-ED90-458B-BD41-B3A702764FF8}" destId="{676534A1-C7AB-4CDE-9E29-FD0B69F737ED}" srcOrd="0" destOrd="0" presId="urn:microsoft.com/office/officeart/2008/layout/PictureStrips"/>
    <dgm:cxn modelId="{63FE7AA4-2447-4F76-B179-D616A9E6B661}" srcId="{2FB7E67F-0C4B-4C7B-8011-46195333C932}" destId="{CBFF5C33-8511-43E0-8910-AA89ABA41722}" srcOrd="1" destOrd="0" parTransId="{F88A15F1-B5B4-429D-A5E2-9DA2B9230B82}" sibTransId="{1D82323F-FDC5-4866-B989-46B9A9416C84}"/>
    <dgm:cxn modelId="{4B54D5B2-766D-4085-AF8D-2C25990452AE}" type="presOf" srcId="{8EE3C0F5-244A-4BDF-9D9A-FE10951450D2}" destId="{676534A1-C7AB-4CDE-9E29-FD0B69F737ED}" srcOrd="0" destOrd="3" presId="urn:microsoft.com/office/officeart/2008/layout/PictureStrips"/>
    <dgm:cxn modelId="{D13E49CB-BD39-4FB7-B4B7-586EC3AD2FEC}" type="presOf" srcId="{977B8186-6BF0-4610-B941-21B61B43CF31}" destId="{90FA6849-144D-4CB2-B59F-8F4DBFD57EDF}" srcOrd="0" destOrd="3" presId="urn:microsoft.com/office/officeart/2008/layout/PictureStrips"/>
    <dgm:cxn modelId="{11E065D9-1407-4D22-81C0-9B97E954FC2D}" type="presOf" srcId="{2AA969E7-657C-45BE-8498-DFDBD43B3FC9}" destId="{676534A1-C7AB-4CDE-9E29-FD0B69F737ED}" srcOrd="0" destOrd="1" presId="urn:microsoft.com/office/officeart/2008/layout/PictureStrips"/>
    <dgm:cxn modelId="{86BF77FA-7E19-4B6B-8CA6-0B504A8B6F4B}" srcId="{2FB7E67F-0C4B-4C7B-8011-46195333C932}" destId="{00A376D3-BCFD-474B-9A09-89F6BE4F64F1}" srcOrd="0" destOrd="0" parTransId="{318F908C-E8E2-41CF-A53E-44CAF6F547AF}" sibTransId="{DBB82825-0F57-40D3-8AF8-22A32041E2A2}"/>
    <dgm:cxn modelId="{0ED25173-52BB-48B3-8C32-6933F43BF440}" type="presParOf" srcId="{8F2A1A54-A5A3-4AF2-AF6D-AFE32B49629D}" destId="{3776554F-7B98-4171-BE00-533669E57484}" srcOrd="0" destOrd="0" presId="urn:microsoft.com/office/officeart/2008/layout/PictureStrips"/>
    <dgm:cxn modelId="{6CC5F856-7F8D-482E-BE23-91360E77C1DC}" type="presParOf" srcId="{3776554F-7B98-4171-BE00-533669E57484}" destId="{676534A1-C7AB-4CDE-9E29-FD0B69F737ED}" srcOrd="0" destOrd="0" presId="urn:microsoft.com/office/officeart/2008/layout/PictureStrips"/>
    <dgm:cxn modelId="{12EF2F07-79D2-42D8-A2A5-F4FA47BD31AD}" type="presParOf" srcId="{3776554F-7B98-4171-BE00-533669E57484}" destId="{554DD690-6B54-477D-BA7D-4A2752273C93}" srcOrd="1" destOrd="0" presId="urn:microsoft.com/office/officeart/2008/layout/PictureStrips"/>
    <dgm:cxn modelId="{3EAACAEF-1808-4A0B-A1AA-09B047E3DD0F}" type="presParOf" srcId="{8F2A1A54-A5A3-4AF2-AF6D-AFE32B49629D}" destId="{52FF1338-C2BE-497A-B5F8-EDEBB81D1859}" srcOrd="1" destOrd="0" presId="urn:microsoft.com/office/officeart/2008/layout/PictureStrips"/>
    <dgm:cxn modelId="{A7941117-1853-42DB-81E7-63B9C2EC62FD}" type="presParOf" srcId="{8F2A1A54-A5A3-4AF2-AF6D-AFE32B49629D}" destId="{B4C61D04-56D9-46BD-9C8E-BF139768BA80}" srcOrd="2" destOrd="0" presId="urn:microsoft.com/office/officeart/2008/layout/PictureStrips"/>
    <dgm:cxn modelId="{D54BE1E0-CFA6-4314-B809-F2A384DF334B}" type="presParOf" srcId="{B4C61D04-56D9-46BD-9C8E-BF139768BA80}" destId="{90FA6849-144D-4CB2-B59F-8F4DBFD57EDF}" srcOrd="0" destOrd="0" presId="urn:microsoft.com/office/officeart/2008/layout/PictureStrips"/>
    <dgm:cxn modelId="{0F20645E-2F9E-4D0E-8DDB-BF1B6E4C8D41}" type="presParOf" srcId="{B4C61D04-56D9-46BD-9C8E-BF139768BA80}" destId="{A7C255E3-D02C-468D-B719-D921EF934F7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534A1-C7AB-4CDE-9E29-FD0B69F737ED}">
      <dsp:nvSpPr>
        <dsp:cNvPr id="0" name=""/>
        <dsp:cNvSpPr/>
      </dsp:nvSpPr>
      <dsp:spPr>
        <a:xfrm>
          <a:off x="2509860" y="347082"/>
          <a:ext cx="6781752" cy="21192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471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Helvetica" panose="020B0604020202020204" pitchFamily="34" charset="0"/>
              <a:cs typeface="Helvetica" panose="020B0604020202020204" pitchFamily="34" charset="0"/>
            </a:rPr>
            <a:t>Non OfS Registered Providers: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ALL funding to remain for L4-6 until 29/30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Option to register – cost impact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Option to become a franchisee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Exit L4-6 market from 30/31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Level 3 only from 30/31</a:t>
          </a:r>
        </a:p>
      </dsp:txBody>
      <dsp:txXfrm>
        <a:off x="2509860" y="347082"/>
        <a:ext cx="6781752" cy="2119297"/>
      </dsp:txXfrm>
    </dsp:sp>
    <dsp:sp modelId="{554DD690-6B54-477D-BA7D-4A2752273C93}">
      <dsp:nvSpPr>
        <dsp:cNvPr id="0" name=""/>
        <dsp:cNvSpPr/>
      </dsp:nvSpPr>
      <dsp:spPr>
        <a:xfrm>
          <a:off x="2227287" y="40961"/>
          <a:ext cx="1483508" cy="22252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A6849-144D-4CB2-B59F-8F4DBFD57EDF}">
      <dsp:nvSpPr>
        <dsp:cNvPr id="0" name=""/>
        <dsp:cNvSpPr/>
      </dsp:nvSpPr>
      <dsp:spPr>
        <a:xfrm>
          <a:off x="2509860" y="3015042"/>
          <a:ext cx="6781752" cy="21192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471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n>
                <a:noFill/>
              </a:ln>
              <a:latin typeface="Helvetica" panose="020B0604020202020204" pitchFamily="34" charset="0"/>
              <a:cs typeface="Helvetica" panose="020B0604020202020204" pitchFamily="34" charset="0"/>
            </a:rPr>
            <a:t>OfS Registered Providers: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n>
                <a:noFill/>
              </a:ln>
              <a:latin typeface="Helvetica" panose="020B0604020202020204" pitchFamily="34" charset="0"/>
              <a:cs typeface="Helvetica" panose="020B0604020202020204" pitchFamily="34" charset="0"/>
            </a:rPr>
            <a:t>Level 3 provision funded via ALL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n>
                <a:noFill/>
              </a:ln>
              <a:latin typeface="Helvetica" panose="020B0604020202020204" pitchFamily="34" charset="0"/>
              <a:cs typeface="Helvetica" panose="020B0604020202020204" pitchFamily="34" charset="0"/>
            </a:rPr>
            <a:t>L4-6 provision funded via LLE for course start dates Jan 2027 onwards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n>
                <a:noFill/>
              </a:ln>
              <a:latin typeface="Helvetica" panose="020B0604020202020204" pitchFamily="34" charset="0"/>
              <a:cs typeface="Helvetica" panose="020B0604020202020204" pitchFamily="34" charset="0"/>
            </a:rPr>
            <a:t>Clear IAG required for mid year starts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n>
                <a:noFill/>
              </a:ln>
              <a:latin typeface="Helvetica" panose="020B0604020202020204" pitchFamily="34" charset="0"/>
              <a:cs typeface="Helvetica" panose="020B0604020202020204" pitchFamily="34" charset="0"/>
            </a:rPr>
            <a:t>Option to modularise with prior DfE agreement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>
            <a:ln>
              <a:noFill/>
            </a:ln>
          </a:endParaRPr>
        </a:p>
      </dsp:txBody>
      <dsp:txXfrm>
        <a:off x="2509860" y="3015042"/>
        <a:ext cx="6781752" cy="2119297"/>
      </dsp:txXfrm>
    </dsp:sp>
    <dsp:sp modelId="{A7C255E3-D02C-468D-B719-D921EF934F77}">
      <dsp:nvSpPr>
        <dsp:cNvPr id="0" name=""/>
        <dsp:cNvSpPr/>
      </dsp:nvSpPr>
      <dsp:spPr>
        <a:xfrm>
          <a:off x="2227287" y="2708921"/>
          <a:ext cx="1483508" cy="22252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05D1E6-BE7C-9F84-E064-7B98A94A3F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C2CF7-C7B5-D280-42B9-DE92199CD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37B92-4F47-54B6-FA5E-202FD47ED8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FEE7-B67C-4597-A5FA-83088B322EF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52B304-52E4-A5E0-3E3A-4FB3484107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8E33-F7D5-4D5F-A7E3-DB7E1099499C}" type="datetimeFigureOut">
              <a:rPr lang="en-GB" smtClean="0"/>
              <a:t>13/03/2026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50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BFADF-5D5C-4413-B348-BEF3F4117D4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7D56B-002E-4AAE-90DA-AA24BB3D8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0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996C1-DCD0-3C72-659D-2D1E18133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C42F95-9D33-1A78-83B4-254FBE816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7DC16-8C1E-C75F-291D-DC2427A88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BB6DE-12E4-6157-80A6-C81070C43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7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5091-C20E-429A-BBD4-C13E542F92E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86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29" name="Google Shape;429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7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CE194-87CD-4267-E750-6E244D61E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B6F83D-C683-CBB0-69F8-F939C4BE8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172458-AFC9-10FB-D836-5CF02BB2E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7FFD-CED2-CF9D-6613-22336F3F8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7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95091-C20E-429A-BBD4-C13E542F92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12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D7287-5566-66A7-421E-B7E8B9FC5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169A9F-8E2F-6D5F-7835-51EC719EE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DB5D6-7D2E-7C94-5E3C-659D6D921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FBCDE-66EB-F5FA-3EE2-B6EE9B514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2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6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2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dirty="0">
              <a:solidFill>
                <a:srgbClr val="4B545B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D56B-002E-4AAE-90DA-AA24BB3D8A7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2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5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C44D2B-76F0-F10E-6CAB-07BAF32EE2F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1" cy="6856284"/>
          </a:xfrm>
          <a:prstGeom prst="rect">
            <a:avLst/>
          </a:prstGeom>
        </p:spPr>
      </p:pic>
      <p:sp>
        <p:nvSpPr>
          <p:cNvPr id="2" name="Title 18">
            <a:extLst>
              <a:ext uri="{FF2B5EF4-FFF2-40B4-BE49-F238E27FC236}">
                <a16:creationId xmlns:a16="http://schemas.microsoft.com/office/drawing/2014/main" id="{4910EAF6-E529-3F9C-25D9-12A0C02D6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1" y="705798"/>
            <a:ext cx="5115493" cy="726188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  <a:latin typeface="+mj-lt"/>
              </a:defRPr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E4054FA-F575-6CCA-362A-F3EE8BA58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330" y="1594927"/>
            <a:ext cx="7074949" cy="4900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Page 1			01</a:t>
            </a:r>
          </a:p>
          <a:p>
            <a:pPr lvl="0"/>
            <a:r>
              <a:rPr lang="en-GB" dirty="0"/>
              <a:t>Page 2			02</a:t>
            </a:r>
          </a:p>
          <a:p>
            <a:pPr lvl="0"/>
            <a:r>
              <a:rPr lang="en-GB" dirty="0"/>
              <a:t>Page 3			03</a:t>
            </a:r>
          </a:p>
          <a:p>
            <a:pPr lvl="0"/>
            <a:r>
              <a:rPr lang="en-GB" dirty="0"/>
              <a:t>Page 4			04</a:t>
            </a:r>
          </a:p>
          <a:p>
            <a:pPr lvl="0"/>
            <a:r>
              <a:rPr lang="en-GB" dirty="0"/>
              <a:t>Page 5			05</a:t>
            </a:r>
          </a:p>
          <a:p>
            <a:pPr lvl="0"/>
            <a:r>
              <a:rPr lang="en-GB" dirty="0"/>
              <a:t>Page 6			06</a:t>
            </a:r>
          </a:p>
          <a:p>
            <a:pPr lvl="0"/>
            <a:r>
              <a:rPr lang="en-GB" dirty="0"/>
              <a:t>Page 7			07</a:t>
            </a:r>
          </a:p>
          <a:p>
            <a:pPr lvl="0"/>
            <a:r>
              <a:rPr lang="en-GB" dirty="0"/>
              <a:t>Page 8			08</a:t>
            </a:r>
          </a:p>
          <a:p>
            <a:pPr lvl="0"/>
            <a:r>
              <a:rPr lang="en-GB" dirty="0"/>
              <a:t>Page 9			09</a:t>
            </a:r>
          </a:p>
          <a:p>
            <a:pPr lvl="0"/>
            <a:r>
              <a:rPr lang="en-GB" dirty="0"/>
              <a:t>Page 10			10</a:t>
            </a:r>
          </a:p>
        </p:txBody>
      </p:sp>
    </p:spTree>
    <p:extLst>
      <p:ext uri="{BB962C8B-B14F-4D97-AF65-F5344CB8AC3E}">
        <p14:creationId xmlns:p14="http://schemas.microsoft.com/office/powerpoint/2010/main" val="412199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81E7BD-F2EF-4743-4EDE-EA4A3D86448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2" name="Title 18">
            <a:extLst>
              <a:ext uri="{FF2B5EF4-FFF2-40B4-BE49-F238E27FC236}">
                <a16:creationId xmlns:a16="http://schemas.microsoft.com/office/drawing/2014/main" id="{4910EAF6-E529-3F9C-25D9-12A0C02D6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1" y="705798"/>
            <a:ext cx="5115493" cy="726188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  <a:latin typeface="+mj-lt"/>
              </a:defRPr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E4054FA-F575-6CCA-362A-F3EE8BA58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330" y="1594927"/>
            <a:ext cx="7074949" cy="4900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Page 1			01</a:t>
            </a:r>
          </a:p>
          <a:p>
            <a:pPr lvl="0"/>
            <a:r>
              <a:rPr lang="en-GB" dirty="0"/>
              <a:t>Page 2			02</a:t>
            </a:r>
          </a:p>
          <a:p>
            <a:pPr lvl="0"/>
            <a:r>
              <a:rPr lang="en-GB" dirty="0"/>
              <a:t>Page 3			03</a:t>
            </a:r>
          </a:p>
          <a:p>
            <a:pPr lvl="0"/>
            <a:r>
              <a:rPr lang="en-GB" dirty="0"/>
              <a:t>Page 4			04</a:t>
            </a:r>
          </a:p>
          <a:p>
            <a:pPr lvl="0"/>
            <a:r>
              <a:rPr lang="en-GB" dirty="0"/>
              <a:t>Page 5			05</a:t>
            </a:r>
          </a:p>
          <a:p>
            <a:pPr lvl="0"/>
            <a:r>
              <a:rPr lang="en-GB" dirty="0"/>
              <a:t>Page 6			06</a:t>
            </a:r>
          </a:p>
          <a:p>
            <a:pPr lvl="0"/>
            <a:r>
              <a:rPr lang="en-GB" dirty="0"/>
              <a:t>Page 7			07</a:t>
            </a:r>
          </a:p>
          <a:p>
            <a:pPr lvl="0"/>
            <a:r>
              <a:rPr lang="en-GB" dirty="0"/>
              <a:t>Page 8			08</a:t>
            </a:r>
          </a:p>
          <a:p>
            <a:pPr lvl="0"/>
            <a:r>
              <a:rPr lang="en-GB" dirty="0"/>
              <a:t>Page 9			09</a:t>
            </a:r>
          </a:p>
          <a:p>
            <a:pPr lvl="0"/>
            <a:r>
              <a:rPr lang="en-GB" dirty="0"/>
              <a:t>Page 10			10</a:t>
            </a:r>
          </a:p>
        </p:txBody>
      </p:sp>
    </p:spTree>
    <p:extLst>
      <p:ext uri="{BB962C8B-B14F-4D97-AF65-F5344CB8AC3E}">
        <p14:creationId xmlns:p14="http://schemas.microsoft.com/office/powerpoint/2010/main" val="396286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188E8-60F6-9E19-FE69-B2838D71F91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FADC4E75-E800-7988-E9FC-FFE9E1AF8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14244"/>
            <a:ext cx="10515600" cy="6238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163A9949-1F52-FC86-8100-C9BE0CA76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2" y="1571625"/>
            <a:ext cx="10515600" cy="398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385494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188E8-60F6-9E19-FE69-B2838D71F91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1" cy="6856285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FADC4E75-E800-7988-E9FC-FFE9E1AF8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14244"/>
            <a:ext cx="10515600" cy="6238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163A9949-1F52-FC86-8100-C9BE0CA76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2" y="1571625"/>
            <a:ext cx="10515600" cy="398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3270225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 with a tree&#10;&#10;Description automatically generated">
            <a:extLst>
              <a:ext uri="{FF2B5EF4-FFF2-40B4-BE49-F238E27FC236}">
                <a16:creationId xmlns:a16="http://schemas.microsoft.com/office/drawing/2014/main" id="{F393A183-DB07-BCC2-FC92-80E7DC0018E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24" y="187702"/>
            <a:ext cx="1213182" cy="623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31E1A-2B26-96F4-D614-793C313DCC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5" name="Title 18">
            <a:extLst>
              <a:ext uri="{FF2B5EF4-FFF2-40B4-BE49-F238E27FC236}">
                <a16:creationId xmlns:a16="http://schemas.microsoft.com/office/drawing/2014/main" id="{B5F7F602-21D9-C3D7-7BCE-8F752B030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14244"/>
            <a:ext cx="10515600" cy="6238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6906863D-98ED-BEEE-78A3-6601D6FF56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2" y="1571625"/>
            <a:ext cx="9801793" cy="465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2637652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B092A-E161-5CD4-EDE8-9E81A98B6B0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7A664FA6-99AC-A488-F086-A19D5CFE9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14244"/>
            <a:ext cx="10515600" cy="6238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03F72433-B9D1-4E38-E5A1-B062506C5D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2" y="1571625"/>
            <a:ext cx="9801793" cy="465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2939323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CE0031-E554-D827-13A2-60B7F7CACD6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54842173-4DA4-4C53-C548-1FD3375D5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930615"/>
            <a:ext cx="10515600" cy="46003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518AA3F-49F6-ADB2-3264-C9FF4B048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2" y="1571625"/>
            <a:ext cx="9801793" cy="465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2553374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7CDC097-4B3F-45A5-84D8-3FBBBEB3584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AAE81E-79BB-572E-4D9B-DD10C7B25EF0}"/>
              </a:ext>
            </a:extLst>
          </p:cNvPr>
          <p:cNvSpPr/>
          <p:nvPr userDrawn="1"/>
        </p:nvSpPr>
        <p:spPr>
          <a:xfrm>
            <a:off x="1194494" y="1063674"/>
            <a:ext cx="2744459" cy="483776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B253A6-D8CF-21BF-322C-316E409FC019}"/>
              </a:ext>
            </a:extLst>
          </p:cNvPr>
          <p:cNvSpPr/>
          <p:nvPr userDrawn="1"/>
        </p:nvSpPr>
        <p:spPr>
          <a:xfrm>
            <a:off x="4537835" y="1063674"/>
            <a:ext cx="2744459" cy="483776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EF2F8-5A7F-0C00-1154-2AD0B5D67179}"/>
              </a:ext>
            </a:extLst>
          </p:cNvPr>
          <p:cNvSpPr/>
          <p:nvPr userDrawn="1"/>
        </p:nvSpPr>
        <p:spPr>
          <a:xfrm>
            <a:off x="7881178" y="1063674"/>
            <a:ext cx="2744459" cy="483776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CE405B-6AF3-4B93-22B8-B34D3B57A04B}"/>
              </a:ext>
            </a:extLst>
          </p:cNvPr>
          <p:cNvCxnSpPr>
            <a:cxnSpLocks/>
          </p:cNvCxnSpPr>
          <p:nvPr userDrawn="1"/>
        </p:nvCxnSpPr>
        <p:spPr>
          <a:xfrm>
            <a:off x="7566074" y="1063674"/>
            <a:ext cx="0" cy="4563403"/>
          </a:xfrm>
          <a:prstGeom prst="line">
            <a:avLst/>
          </a:prstGeom>
          <a:ln w="28575">
            <a:solidFill>
              <a:srgbClr val="006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543A94-90F8-FF2D-75F9-3D13ED6F3506}"/>
              </a:ext>
            </a:extLst>
          </p:cNvPr>
          <p:cNvCxnSpPr>
            <a:cxnSpLocks/>
          </p:cNvCxnSpPr>
          <p:nvPr userDrawn="1"/>
        </p:nvCxnSpPr>
        <p:spPr>
          <a:xfrm>
            <a:off x="4243754" y="1063674"/>
            <a:ext cx="0" cy="4563403"/>
          </a:xfrm>
          <a:prstGeom prst="line">
            <a:avLst/>
          </a:prstGeom>
          <a:ln w="28575">
            <a:solidFill>
              <a:srgbClr val="006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7732431-F90E-F182-0C56-89DC19C7D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013" y="1103108"/>
            <a:ext cx="2694637" cy="40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Here</a:t>
            </a:r>
            <a:endParaRPr lang="en-GB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8D26125-937B-E08E-F21D-CDD3AC55C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4494" y="1746973"/>
            <a:ext cx="2755179" cy="36747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460802B6-5D01-5ABA-70CC-627FBB3524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7835" y="1746973"/>
            <a:ext cx="2755179" cy="36747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ABC4565A-A650-3B68-D89A-57F89F3E03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81178" y="1746973"/>
            <a:ext cx="2755179" cy="36747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BD5AE702-90CB-4F2D-BCEE-C7CE452337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889" y="1103108"/>
            <a:ext cx="2666050" cy="4174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Here</a:t>
            </a:r>
            <a:endParaRPr lang="en-GB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51D9AC9E-DBA4-0E24-E041-D978284883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382" y="1103108"/>
            <a:ext cx="2666050" cy="4174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16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5C5CD3-C167-A164-D697-AFFABCCE4701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0E96E1-EB58-FEDA-5B69-A42088302866}"/>
              </a:ext>
            </a:extLst>
          </p:cNvPr>
          <p:cNvSpPr/>
          <p:nvPr userDrawn="1"/>
        </p:nvSpPr>
        <p:spPr>
          <a:xfrm>
            <a:off x="1194494" y="1063674"/>
            <a:ext cx="4199539" cy="483776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2C05CD-2167-EBBF-6C4F-0B180239CC43}"/>
              </a:ext>
            </a:extLst>
          </p:cNvPr>
          <p:cNvSpPr/>
          <p:nvPr userDrawn="1"/>
        </p:nvSpPr>
        <p:spPr>
          <a:xfrm>
            <a:off x="6359593" y="1077529"/>
            <a:ext cx="4199539" cy="483776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158FFE-2F08-67AD-6992-D840A650F64F}"/>
              </a:ext>
            </a:extLst>
          </p:cNvPr>
          <p:cNvCxnSpPr>
            <a:cxnSpLocks/>
          </p:cNvCxnSpPr>
          <p:nvPr userDrawn="1"/>
        </p:nvCxnSpPr>
        <p:spPr>
          <a:xfrm>
            <a:off x="5832408" y="1063674"/>
            <a:ext cx="0" cy="4563403"/>
          </a:xfrm>
          <a:prstGeom prst="line">
            <a:avLst/>
          </a:prstGeom>
          <a:ln w="28575">
            <a:solidFill>
              <a:srgbClr val="006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9F8B082-7BF2-076E-8FF5-82EE896DC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013" y="1103108"/>
            <a:ext cx="4160020" cy="40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Here</a:t>
            </a:r>
            <a:endParaRPr lang="en-GB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6DF63ABC-BF92-816B-81B2-BCCEED206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4494" y="1746973"/>
            <a:ext cx="4199542" cy="36747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D7A3926F-C90C-A2F1-6568-39C212C3DA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9593" y="1760828"/>
            <a:ext cx="4199542" cy="36747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AA09DF27-39D4-6394-7A30-45864C9F9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0393" y="1090554"/>
            <a:ext cx="2666050" cy="4174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68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co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7A19F-8F9D-457B-8547-F764ABF22A8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3C64CC-D314-160E-866D-746804B7B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26754"/>
            <a:ext cx="10515600" cy="71412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60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9E47ABAA-982D-F094-AC10-A3A817615E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53005" y="1820574"/>
            <a:ext cx="4070341" cy="379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 Header Goes Here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973795FD-CB45-3251-70AF-205406E654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3005" y="2328864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6298DAA-E969-180C-B667-478F5C6D08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4784" y="232886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C263815-F628-F616-EBC8-D5B0791F2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3005" y="3679394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A8A9AC3-74A6-10D4-AB94-5F995391BA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784" y="367939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BDDF5BC2-B257-2C9C-4EDB-DFE4D3AE79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4374" y="5029490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5127A769-56B6-A22B-9DA8-84E49FB760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6153" y="5029490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C623149-9E39-2E77-E5DB-7CF0F6BA0E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7663" y="1820574"/>
            <a:ext cx="4070341" cy="379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 Header Goes Here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04250A29-C3D8-5BE8-98D4-701A255F0A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97663" y="2328864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724CB3A1-AC3B-E12F-4AF4-49E27F86FCB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9442" y="232886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ECEC8415-F2A6-6C5F-3104-40E2BFDB0F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97663" y="3679394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CB528CED-C7E2-3B4E-9D18-527CE228BA9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29442" y="367939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B6EC5C8-E75E-6429-A585-889607627E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9032" y="5029490"/>
            <a:ext cx="4070341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66FC6C4-18E2-AE1B-DC54-C69494067F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30811" y="5029490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</p:spTree>
    <p:extLst>
      <p:ext uri="{BB962C8B-B14F-4D97-AF65-F5344CB8AC3E}">
        <p14:creationId xmlns:p14="http://schemas.microsoft.com/office/powerpoint/2010/main" val="319336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5377A-810A-E470-A9BD-FEBA2B79A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298F067-E842-26B2-FDFD-5A714099BA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88493" y="252034"/>
            <a:ext cx="7128871" cy="6363770"/>
          </a:xfrm>
          <a:custGeom>
            <a:avLst/>
            <a:gdLst>
              <a:gd name="connsiteX0" fmla="*/ 0 w 11661775"/>
              <a:gd name="connsiteY0" fmla="*/ 0 h 6383337"/>
              <a:gd name="connsiteX1" fmla="*/ 11661775 w 11661775"/>
              <a:gd name="connsiteY1" fmla="*/ 0 h 6383337"/>
              <a:gd name="connsiteX2" fmla="*/ 11661775 w 11661775"/>
              <a:gd name="connsiteY2" fmla="*/ 6383337 h 6383337"/>
              <a:gd name="connsiteX3" fmla="*/ 0 w 11661775"/>
              <a:gd name="connsiteY3" fmla="*/ 6383337 h 6383337"/>
              <a:gd name="connsiteX4" fmla="*/ 0 w 11661775"/>
              <a:gd name="connsiteY4" fmla="*/ 0 h 6383337"/>
              <a:gd name="connsiteX0" fmla="*/ 9514935 w 11661775"/>
              <a:gd name="connsiteY0" fmla="*/ 0 h 6383337"/>
              <a:gd name="connsiteX1" fmla="*/ 11661775 w 11661775"/>
              <a:gd name="connsiteY1" fmla="*/ 0 h 6383337"/>
              <a:gd name="connsiteX2" fmla="*/ 11661775 w 11661775"/>
              <a:gd name="connsiteY2" fmla="*/ 6383337 h 6383337"/>
              <a:gd name="connsiteX3" fmla="*/ 0 w 11661775"/>
              <a:gd name="connsiteY3" fmla="*/ 6383337 h 6383337"/>
              <a:gd name="connsiteX4" fmla="*/ 9514935 w 11661775"/>
              <a:gd name="connsiteY4" fmla="*/ 0 h 6383337"/>
              <a:gd name="connsiteX0" fmla="*/ 4192436 w 6339276"/>
              <a:gd name="connsiteY0" fmla="*/ 0 h 6383337"/>
              <a:gd name="connsiteX1" fmla="*/ 6339276 w 6339276"/>
              <a:gd name="connsiteY1" fmla="*/ 0 h 6383337"/>
              <a:gd name="connsiteX2" fmla="*/ 6339276 w 6339276"/>
              <a:gd name="connsiteY2" fmla="*/ 6383337 h 6383337"/>
              <a:gd name="connsiteX3" fmla="*/ 0 w 6339276"/>
              <a:gd name="connsiteY3" fmla="*/ 6340205 h 6383337"/>
              <a:gd name="connsiteX4" fmla="*/ 4192436 w 6339276"/>
              <a:gd name="connsiteY4" fmla="*/ 0 h 6383337"/>
              <a:gd name="connsiteX0" fmla="*/ 4166557 w 6339276"/>
              <a:gd name="connsiteY0" fmla="*/ 0 h 6383337"/>
              <a:gd name="connsiteX1" fmla="*/ 6339276 w 6339276"/>
              <a:gd name="connsiteY1" fmla="*/ 0 h 6383337"/>
              <a:gd name="connsiteX2" fmla="*/ 6339276 w 6339276"/>
              <a:gd name="connsiteY2" fmla="*/ 6383337 h 6383337"/>
              <a:gd name="connsiteX3" fmla="*/ 0 w 6339276"/>
              <a:gd name="connsiteY3" fmla="*/ 6340205 h 6383337"/>
              <a:gd name="connsiteX4" fmla="*/ 4166557 w 6339276"/>
              <a:gd name="connsiteY4" fmla="*/ 0 h 6383337"/>
              <a:gd name="connsiteX0" fmla="*/ 4192437 w 6365156"/>
              <a:gd name="connsiteY0" fmla="*/ 0 h 6391964"/>
              <a:gd name="connsiteX1" fmla="*/ 6365156 w 6365156"/>
              <a:gd name="connsiteY1" fmla="*/ 0 h 6391964"/>
              <a:gd name="connsiteX2" fmla="*/ 6365156 w 6365156"/>
              <a:gd name="connsiteY2" fmla="*/ 6383337 h 6391964"/>
              <a:gd name="connsiteX3" fmla="*/ 0 w 6365156"/>
              <a:gd name="connsiteY3" fmla="*/ 6391964 h 6391964"/>
              <a:gd name="connsiteX4" fmla="*/ 4192437 w 6365156"/>
              <a:gd name="connsiteY4" fmla="*/ 0 h 6391964"/>
              <a:gd name="connsiteX0" fmla="*/ 4187675 w 6365156"/>
              <a:gd name="connsiteY0" fmla="*/ 19050 h 6391964"/>
              <a:gd name="connsiteX1" fmla="*/ 6365156 w 6365156"/>
              <a:gd name="connsiteY1" fmla="*/ 0 h 6391964"/>
              <a:gd name="connsiteX2" fmla="*/ 6365156 w 6365156"/>
              <a:gd name="connsiteY2" fmla="*/ 6383337 h 6391964"/>
              <a:gd name="connsiteX3" fmla="*/ 0 w 6365156"/>
              <a:gd name="connsiteY3" fmla="*/ 6391964 h 6391964"/>
              <a:gd name="connsiteX4" fmla="*/ 4187675 w 6365156"/>
              <a:gd name="connsiteY4" fmla="*/ 19050 h 6391964"/>
              <a:gd name="connsiteX0" fmla="*/ 4187675 w 6369919"/>
              <a:gd name="connsiteY0" fmla="*/ 9525 h 6382439"/>
              <a:gd name="connsiteX1" fmla="*/ 6369919 w 6369919"/>
              <a:gd name="connsiteY1" fmla="*/ 0 h 6382439"/>
              <a:gd name="connsiteX2" fmla="*/ 6365156 w 6369919"/>
              <a:gd name="connsiteY2" fmla="*/ 6373812 h 6382439"/>
              <a:gd name="connsiteX3" fmla="*/ 0 w 6369919"/>
              <a:gd name="connsiteY3" fmla="*/ 6382439 h 6382439"/>
              <a:gd name="connsiteX4" fmla="*/ 4187675 w 6369919"/>
              <a:gd name="connsiteY4" fmla="*/ 9525 h 6382439"/>
              <a:gd name="connsiteX0" fmla="*/ 4187675 w 6369919"/>
              <a:gd name="connsiteY0" fmla="*/ 0 h 6372914"/>
              <a:gd name="connsiteX1" fmla="*/ 6369919 w 6369919"/>
              <a:gd name="connsiteY1" fmla="*/ 9525 h 6372914"/>
              <a:gd name="connsiteX2" fmla="*/ 6365156 w 6369919"/>
              <a:gd name="connsiteY2" fmla="*/ 6364287 h 6372914"/>
              <a:gd name="connsiteX3" fmla="*/ 0 w 6369919"/>
              <a:gd name="connsiteY3" fmla="*/ 6372914 h 6372914"/>
              <a:gd name="connsiteX4" fmla="*/ 4187675 w 6369919"/>
              <a:gd name="connsiteY4" fmla="*/ 0 h 6372914"/>
              <a:gd name="connsiteX0" fmla="*/ 4919195 w 6369919"/>
              <a:gd name="connsiteY0" fmla="*/ 0 h 6363770"/>
              <a:gd name="connsiteX1" fmla="*/ 6369919 w 6369919"/>
              <a:gd name="connsiteY1" fmla="*/ 381 h 6363770"/>
              <a:gd name="connsiteX2" fmla="*/ 6365156 w 6369919"/>
              <a:gd name="connsiteY2" fmla="*/ 6355143 h 6363770"/>
              <a:gd name="connsiteX3" fmla="*/ 0 w 6369919"/>
              <a:gd name="connsiteY3" fmla="*/ 6363770 h 6363770"/>
              <a:gd name="connsiteX4" fmla="*/ 4919195 w 6369919"/>
              <a:gd name="connsiteY4" fmla="*/ 0 h 6363770"/>
              <a:gd name="connsiteX0" fmla="*/ 5678147 w 7128871"/>
              <a:gd name="connsiteY0" fmla="*/ 0 h 6363770"/>
              <a:gd name="connsiteX1" fmla="*/ 7128871 w 7128871"/>
              <a:gd name="connsiteY1" fmla="*/ 381 h 6363770"/>
              <a:gd name="connsiteX2" fmla="*/ 7124108 w 7128871"/>
              <a:gd name="connsiteY2" fmla="*/ 6355143 h 6363770"/>
              <a:gd name="connsiteX3" fmla="*/ 0 w 7128871"/>
              <a:gd name="connsiteY3" fmla="*/ 6363770 h 6363770"/>
              <a:gd name="connsiteX4" fmla="*/ 5678147 w 7128871"/>
              <a:gd name="connsiteY4" fmla="*/ 0 h 6363770"/>
              <a:gd name="connsiteX0" fmla="*/ 5723867 w 7128871"/>
              <a:gd name="connsiteY0" fmla="*/ 0 h 6363770"/>
              <a:gd name="connsiteX1" fmla="*/ 7128871 w 7128871"/>
              <a:gd name="connsiteY1" fmla="*/ 381 h 6363770"/>
              <a:gd name="connsiteX2" fmla="*/ 7124108 w 7128871"/>
              <a:gd name="connsiteY2" fmla="*/ 6355143 h 6363770"/>
              <a:gd name="connsiteX3" fmla="*/ 0 w 7128871"/>
              <a:gd name="connsiteY3" fmla="*/ 6363770 h 6363770"/>
              <a:gd name="connsiteX4" fmla="*/ 5723867 w 7128871"/>
              <a:gd name="connsiteY4" fmla="*/ 0 h 63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8871" h="6363770">
                <a:moveTo>
                  <a:pt x="5723867" y="0"/>
                </a:moveTo>
                <a:lnTo>
                  <a:pt x="7128871" y="381"/>
                </a:lnTo>
                <a:cubicBezTo>
                  <a:pt x="7127283" y="2124985"/>
                  <a:pt x="7125696" y="4230539"/>
                  <a:pt x="7124108" y="6355143"/>
                </a:cubicBezTo>
                <a:lnTo>
                  <a:pt x="0" y="6363770"/>
                </a:lnTo>
                <a:lnTo>
                  <a:pt x="5723867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="1" u="none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			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Insert picture</a:t>
            </a:r>
            <a:br>
              <a:rPr lang="en-GB" dirty="0"/>
            </a:br>
            <a:r>
              <a:rPr lang="en-GB" dirty="0"/>
              <a:t>			here</a:t>
            </a:r>
          </a:p>
        </p:txBody>
      </p:sp>
      <p:pic>
        <p:nvPicPr>
          <p:cNvPr id="7" name="Picture 6" descr="A black and white logo with a tree&#10;&#10;Description automatically generated">
            <a:extLst>
              <a:ext uri="{FF2B5EF4-FFF2-40B4-BE49-F238E27FC236}">
                <a16:creationId xmlns:a16="http://schemas.microsoft.com/office/drawing/2014/main" id="{E4459E94-37E3-EABB-8377-722B34CE2D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5682181"/>
            <a:ext cx="1213182" cy="623828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86703E7-7BC6-4E83-A69F-BD03528C5B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093" y="3750891"/>
            <a:ext cx="5133975" cy="93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rgbClr val="ABE338"/>
                </a:solidFill>
              </a:defRPr>
            </a:lvl2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92ABC63-1EAC-8F0E-533A-90029F070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093" y="2980540"/>
            <a:ext cx="5320834" cy="702939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26538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co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5829D-0C14-19CD-07A7-6D2FB8D37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3C64CC-D314-160E-866D-746804B7B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26754"/>
            <a:ext cx="10515600" cy="71412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60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9E47ABAA-982D-F094-AC10-A3A817615E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53005" y="1820574"/>
            <a:ext cx="4070341" cy="379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060"/>
                </a:solidFill>
              </a:defRPr>
            </a:lvl1pPr>
          </a:lstStyle>
          <a:p>
            <a:pPr lvl="0"/>
            <a:r>
              <a:rPr lang="en-GB" dirty="0"/>
              <a:t>Sub Header Goes Here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973795FD-CB45-3251-70AF-205406E654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3005" y="2328864"/>
            <a:ext cx="8947140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6298DAA-E969-180C-B667-478F5C6D08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4784" y="232886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C263815-F628-F616-EBC8-D5B0791F2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3005" y="3679394"/>
            <a:ext cx="8947140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A8A9AC3-74A6-10D4-AB94-5F995391BA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784" y="3679394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BDDF5BC2-B257-2C9C-4EDB-DFE4D3AE79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4374" y="5029490"/>
            <a:ext cx="8947140" cy="11001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5127A769-56B6-A22B-9DA8-84E49FB760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6153" y="5029490"/>
            <a:ext cx="662125" cy="621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200"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</p:spTree>
    <p:extLst>
      <p:ext uri="{BB962C8B-B14F-4D97-AF65-F5344CB8AC3E}">
        <p14:creationId xmlns:p14="http://schemas.microsoft.com/office/powerpoint/2010/main" val="2488844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06B74-FC0F-11F3-CCD4-3BCCEB4EC7C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72BFA335-0913-AD3C-EAFC-B62451160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195" y="1127204"/>
            <a:ext cx="2781300" cy="42219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628248E3-C527-7A9B-237C-057ED86B6F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25900" y="1127124"/>
            <a:ext cx="6858000" cy="454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A0F5587-C727-A395-C86F-6C40D5A248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195" y="1695450"/>
            <a:ext cx="2781705" cy="398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</p:spTree>
    <p:extLst>
      <p:ext uri="{BB962C8B-B14F-4D97-AF65-F5344CB8AC3E}">
        <p14:creationId xmlns:p14="http://schemas.microsoft.com/office/powerpoint/2010/main" val="274175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FA52AC-BB24-6A13-612F-ACF04123DB3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944DA00-6203-F2BF-AF57-5F266A71EC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8695" y="1457325"/>
            <a:ext cx="5026065" cy="1036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5512C-3AA5-6145-F58D-CD61B3A1787A}"/>
              </a:ext>
            </a:extLst>
          </p:cNvPr>
          <p:cNvSpPr/>
          <p:nvPr userDrawn="1"/>
        </p:nvSpPr>
        <p:spPr>
          <a:xfrm>
            <a:off x="822541" y="935032"/>
            <a:ext cx="4109312" cy="5099117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8460C73-D1DB-F160-852E-DF2F7F77AC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88628" y="2398237"/>
            <a:ext cx="2770411" cy="311673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b="1" i="0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39D2886-5B92-D5DA-E565-B404FEC90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695" y="3227368"/>
            <a:ext cx="5026065" cy="1036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5563201-80CD-758F-EAC1-8D5B70BAD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8220" y="4997411"/>
            <a:ext cx="5026065" cy="1036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F9DFC86C-735A-4898-BC37-AA71B0D226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8695" y="946229"/>
            <a:ext cx="3506928" cy="422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CC4183F-7522-5FA8-0B9B-EB6789ECD0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8695" y="2716272"/>
            <a:ext cx="3506928" cy="422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E21129C4-56BA-169F-9AEA-65DDC8383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38695" y="4499016"/>
            <a:ext cx="3506928" cy="422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75B4FDD0-6456-93F4-B1FF-5EF1B8B11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627" y="1422195"/>
            <a:ext cx="2770411" cy="7408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ABE338"/>
                </a:solidFill>
              </a:defRPr>
            </a:lvl1pPr>
          </a:lstStyle>
          <a:p>
            <a:r>
              <a:rPr lang="en-US" dirty="0"/>
              <a:t>Header goes inside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644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ab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729C2-EF54-B4D4-11B2-1BF667468B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0F6FE13-A997-6561-B4DA-575B80410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3" y="1467482"/>
            <a:ext cx="4923656" cy="4009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FC15BDD1-A717-C9AA-0954-8631A99690B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892800" y="727075"/>
            <a:ext cx="5024438" cy="474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Table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C54CEB-FED3-6173-9C14-9CE6CC26F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26754"/>
            <a:ext cx="4923656" cy="60469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60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69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AA6117-EBA6-8E81-16A7-A3B59999433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EF1F756-9B1F-15AB-4054-8BC7544519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333" y="1467482"/>
            <a:ext cx="4923656" cy="4009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 dirty="0"/>
              <a:t>Please put your body copy here…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C4F3899-3B31-84C6-D0A0-AA0FD20B663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911130" y="727075"/>
            <a:ext cx="4924425" cy="474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Chart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125659-F97E-6F7D-37FA-FD78F8FA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2" y="726754"/>
            <a:ext cx="4923656" cy="60469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60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051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31B552-2CE8-7720-3F20-AFBF0CFA5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able Placeholder 8">
            <a:extLst>
              <a:ext uri="{FF2B5EF4-FFF2-40B4-BE49-F238E27FC236}">
                <a16:creationId xmlns:a16="http://schemas.microsoft.com/office/drawing/2014/main" id="{E080AC07-F898-C3B1-CF4C-3CF340B3C7CE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191218" y="1025999"/>
            <a:ext cx="11549333" cy="5616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Table Here</a:t>
            </a: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84CD59C7-C400-7C06-2496-3243208E8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218" y="350304"/>
            <a:ext cx="10515600" cy="46003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291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/>
        </p:nvSpPr>
        <p:spPr>
          <a:xfrm>
            <a:off x="3741600" y="1144600"/>
            <a:ext cx="8204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3741600" y="1144600"/>
            <a:ext cx="8204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04800" y="1144600"/>
            <a:ext cx="11582400" cy="5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○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■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○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■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○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■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04800" y="118667"/>
            <a:ext cx="7526400" cy="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25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535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541">
          <p15:clr>
            <a:srgbClr val="E46962"/>
          </p15:clr>
        </p15:guide>
        <p15:guide id="6" orient="horz" pos="3024">
          <p15:clr>
            <a:srgbClr val="E46962"/>
          </p15:clr>
        </p15:guide>
        <p15:guide id="7" pos="2976">
          <p15:clr>
            <a:srgbClr val="E46962"/>
          </p15:clr>
        </p15:guide>
        <p15:guide id="8" pos="2784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5733B-E0B4-6CCF-90E4-37F9DB525C1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2" name="Title 18">
            <a:extLst>
              <a:ext uri="{FF2B5EF4-FFF2-40B4-BE49-F238E27FC236}">
                <a16:creationId xmlns:a16="http://schemas.microsoft.com/office/drawing/2014/main" id="{4910EAF6-E529-3F9C-25D9-12A0C02D6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1" y="1904869"/>
            <a:ext cx="5115493" cy="889131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  <a:latin typeface="+mj-lt"/>
              </a:defRPr>
            </a:lvl1pPr>
          </a:lstStyle>
          <a:p>
            <a:r>
              <a:rPr lang="en-US" dirty="0"/>
              <a:t>New section title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E4054FA-F575-6CCA-362A-F3EE8BA58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330" y="2794000"/>
            <a:ext cx="5115493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3050641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22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B09B31-83AD-F399-6F6B-22F26402E01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03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 with a tree&#10;&#10;Description automatically generated">
            <a:extLst>
              <a:ext uri="{FF2B5EF4-FFF2-40B4-BE49-F238E27FC236}">
                <a16:creationId xmlns:a16="http://schemas.microsoft.com/office/drawing/2014/main" id="{4C84F7BC-232B-A2E4-9214-B0A81D93A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24" y="187702"/>
            <a:ext cx="1213182" cy="623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807D9-6460-B133-886B-9CF2BD4C4A2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pic>
        <p:nvPicPr>
          <p:cNvPr id="7" name="Picture 6" descr="A black and white logo with a tree&#10;&#10;Description automatically generated">
            <a:extLst>
              <a:ext uri="{FF2B5EF4-FFF2-40B4-BE49-F238E27FC236}">
                <a16:creationId xmlns:a16="http://schemas.microsoft.com/office/drawing/2014/main" id="{B78BBBD2-0F61-31B3-7245-7241070149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4" y="375404"/>
            <a:ext cx="1213182" cy="623828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84DDBC7-7CD5-B343-40B4-CBB94F20EB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093" y="3750891"/>
            <a:ext cx="5133975" cy="93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rgbClr val="ABE338"/>
                </a:solidFill>
              </a:defRPr>
            </a:lvl2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33023BA3-02D0-C02C-609C-4750EA1AD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093" y="2980540"/>
            <a:ext cx="5320834" cy="702939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7670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B09B31-83AD-F399-6F6B-22F26402E01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35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83AD3-85E8-9A9D-CD90-7B4414F6696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D52C9C5-EE32-4EF5-90A2-0EE960B96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093" y="3750891"/>
            <a:ext cx="5133975" cy="93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rgbClr val="ABE338"/>
                </a:solidFill>
              </a:defRPr>
            </a:lvl2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1E1C37C1-BA4F-F8FE-9571-EB739F312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093" y="2980540"/>
            <a:ext cx="5320834" cy="702939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3396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5733B-E0B4-6CCF-90E4-37F9DB525C1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2" name="Title 18">
            <a:extLst>
              <a:ext uri="{FF2B5EF4-FFF2-40B4-BE49-F238E27FC236}">
                <a16:creationId xmlns:a16="http://schemas.microsoft.com/office/drawing/2014/main" id="{4910EAF6-E529-3F9C-25D9-12A0C02D6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1" y="1904869"/>
            <a:ext cx="5115493" cy="889131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  <a:latin typeface="+mj-lt"/>
              </a:defRPr>
            </a:lvl1pPr>
          </a:lstStyle>
          <a:p>
            <a:r>
              <a:rPr lang="en-US" dirty="0"/>
              <a:t>New section title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E4054FA-F575-6CCA-362A-F3EE8BA58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330" y="2794000"/>
            <a:ext cx="5115493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163862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E1526E-824F-12A5-A281-60E3552218F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2" name="Title 18">
            <a:extLst>
              <a:ext uri="{FF2B5EF4-FFF2-40B4-BE49-F238E27FC236}">
                <a16:creationId xmlns:a16="http://schemas.microsoft.com/office/drawing/2014/main" id="{4910EAF6-E529-3F9C-25D9-12A0C02D6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1" y="1904869"/>
            <a:ext cx="5115493" cy="889131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  <a:latin typeface="+mj-lt"/>
              </a:defRPr>
            </a:lvl1pPr>
          </a:lstStyle>
          <a:p>
            <a:r>
              <a:rPr lang="en-US" dirty="0"/>
              <a:t>New section title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E4054FA-F575-6CCA-362A-F3EE8BA58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330" y="2794000"/>
            <a:ext cx="5115493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75418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95FDE-6E73-3A27-4E64-722605670AB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2915910-D8E8-AE22-FCD0-877BAAA6DD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4755" y="3886701"/>
            <a:ext cx="5115493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header here</a:t>
            </a:r>
          </a:p>
        </p:txBody>
      </p:sp>
      <p:sp>
        <p:nvSpPr>
          <p:cNvPr id="2" name="Title 18">
            <a:extLst>
              <a:ext uri="{FF2B5EF4-FFF2-40B4-BE49-F238E27FC236}">
                <a16:creationId xmlns:a16="http://schemas.microsoft.com/office/drawing/2014/main" id="{6098B51F-3847-2838-B185-2585F573B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215" y="1951995"/>
            <a:ext cx="5115493" cy="715006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6060"/>
                </a:solidFill>
                <a:latin typeface="+mj-lt"/>
              </a:defRPr>
            </a:lvl1pPr>
          </a:lstStyle>
          <a:p>
            <a:r>
              <a:rPr lang="en-US" dirty="0"/>
              <a:t>New 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21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with Ic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DD9FC-3A59-496F-C7FE-7C56ABF9524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1" cy="6856284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5854EF80-34A3-40C4-3BB2-7D84BF06C1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3330" y="636746"/>
            <a:ext cx="2213834" cy="207874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="1" u="sng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Insert Icon Here</a:t>
            </a: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29134C19-6610-47C2-8E66-3499D1F00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1" y="2789828"/>
            <a:ext cx="5115493" cy="889131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  <a:latin typeface="+mj-lt"/>
              </a:defRPr>
            </a:lvl1pPr>
          </a:lstStyle>
          <a:p>
            <a:r>
              <a:rPr lang="en-US" dirty="0"/>
              <a:t>New section title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E76F19C-B256-FC6C-4636-61B6D41D3D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330" y="3678959"/>
            <a:ext cx="5115493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187534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AB5195-D451-334F-4CB5-20035174241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2" name="Title 18">
            <a:extLst>
              <a:ext uri="{FF2B5EF4-FFF2-40B4-BE49-F238E27FC236}">
                <a16:creationId xmlns:a16="http://schemas.microsoft.com/office/drawing/2014/main" id="{4910EAF6-E529-3F9C-25D9-12A0C02D6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331" y="705798"/>
            <a:ext cx="5115493" cy="726188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BE338"/>
                </a:solidFill>
                <a:latin typeface="+mj-lt"/>
              </a:defRPr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E4054FA-F575-6CCA-362A-F3EE8BA58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330" y="1594927"/>
            <a:ext cx="7074949" cy="4900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Page 1			01</a:t>
            </a:r>
          </a:p>
          <a:p>
            <a:pPr lvl="0"/>
            <a:r>
              <a:rPr lang="en-GB" dirty="0"/>
              <a:t>Page 2			02</a:t>
            </a:r>
          </a:p>
          <a:p>
            <a:pPr lvl="0"/>
            <a:r>
              <a:rPr lang="en-GB" dirty="0"/>
              <a:t>Page 3			03</a:t>
            </a:r>
          </a:p>
          <a:p>
            <a:pPr lvl="0"/>
            <a:r>
              <a:rPr lang="en-GB" dirty="0"/>
              <a:t>Page 4			04</a:t>
            </a:r>
          </a:p>
          <a:p>
            <a:pPr lvl="0"/>
            <a:r>
              <a:rPr lang="en-GB" dirty="0"/>
              <a:t>Page 5			05</a:t>
            </a:r>
          </a:p>
          <a:p>
            <a:pPr lvl="0"/>
            <a:r>
              <a:rPr lang="en-GB" dirty="0"/>
              <a:t>Page 6			06</a:t>
            </a:r>
          </a:p>
          <a:p>
            <a:pPr lvl="0"/>
            <a:r>
              <a:rPr lang="en-GB" dirty="0"/>
              <a:t>Page 7			07</a:t>
            </a:r>
          </a:p>
          <a:p>
            <a:pPr lvl="0"/>
            <a:r>
              <a:rPr lang="en-GB" dirty="0"/>
              <a:t>Page 8			08</a:t>
            </a:r>
          </a:p>
          <a:p>
            <a:pPr lvl="0"/>
            <a:r>
              <a:rPr lang="en-GB" dirty="0"/>
              <a:t>Page 9			09</a:t>
            </a:r>
          </a:p>
          <a:p>
            <a:pPr lvl="0"/>
            <a:r>
              <a:rPr lang="en-GB" dirty="0"/>
              <a:t>Page 10			10</a:t>
            </a:r>
          </a:p>
        </p:txBody>
      </p:sp>
    </p:spTree>
    <p:extLst>
      <p:ext uri="{BB962C8B-B14F-4D97-AF65-F5344CB8AC3E}">
        <p14:creationId xmlns:p14="http://schemas.microsoft.com/office/powerpoint/2010/main" val="18770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0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1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8" r:id="rId2"/>
    <p:sldLayoutId id="2147483659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52" r:id="rId4"/>
    <p:sldLayoutId id="2147483691" r:id="rId5"/>
    <p:sldLayoutId id="2147483653" r:id="rId6"/>
    <p:sldLayoutId id="2147483654" r:id="rId7"/>
    <p:sldLayoutId id="2147483655" r:id="rId8"/>
    <p:sldLayoutId id="2147483664" r:id="rId9"/>
    <p:sldLayoutId id="2147483667" r:id="rId10"/>
    <p:sldLayoutId id="2147483662" r:id="rId11"/>
    <p:sldLayoutId id="2147483663" r:id="rId12"/>
    <p:sldLayoutId id="2147483656" r:id="rId13"/>
    <p:sldLayoutId id="2147483657" r:id="rId14"/>
    <p:sldLayoutId id="2147483665" r:id="rId15"/>
    <p:sldLayoutId id="2147483666" r:id="rId16"/>
    <p:sldLayoutId id="2147483675" r:id="rId17"/>
    <p:sldLayoutId id="2147483692" r:id="rId18"/>
    <p:sldLayoutId id="2147483694" r:id="rId19"/>
    <p:sldLayoutId id="2147483695" r:id="rId20"/>
    <p:sldLayoutId id="214748369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6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sign-in-to-manage-your-student-loan-balanc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732D24-BC2C-00BD-70EC-7C8821D799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EF437-82B2-0CF4-A264-7CD0730FC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Helvetica" panose="020B0604020202020204" pitchFamily="34" charset="0"/>
              </a:rPr>
              <a:t>FE Account Managers </a:t>
            </a:r>
          </a:p>
          <a:p>
            <a:r>
              <a:rPr lang="en-GB" dirty="0">
                <a:latin typeface="Helvetica" panose="020B0604020202020204" pitchFamily="34" charset="0"/>
              </a:rPr>
              <a:t>Partner Services</a:t>
            </a:r>
          </a:p>
          <a:p>
            <a:r>
              <a:rPr lang="en-GB" sz="2800" dirty="0">
                <a:latin typeface="Helvetica" panose="020B0604020202020204" pitchFamily="34" charset="0"/>
              </a:rPr>
              <a:t>2026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631D2F-5757-A6DD-5E3D-B4DC334E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76" y="2121004"/>
            <a:ext cx="8991827" cy="702939"/>
          </a:xfrm>
        </p:spPr>
        <p:txBody>
          <a:bodyPr/>
          <a:lstStyle/>
          <a:p>
            <a:r>
              <a:rPr lang="en-GB" dirty="0">
                <a:latin typeface="Helvetica" pitchFamily="34" charset="0"/>
              </a:rPr>
              <a:t>Learning Provider </a:t>
            </a:r>
            <a:br>
              <a:rPr lang="en-GB" dirty="0">
                <a:latin typeface="Helvetica" pitchFamily="34" charset="0"/>
              </a:rPr>
            </a:br>
            <a:r>
              <a:rPr lang="en-GB" dirty="0">
                <a:latin typeface="Helvetica" pitchFamily="34" charset="0"/>
              </a:rPr>
              <a:t>Regional Forums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476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4EBD0-C3F3-58BA-C4D0-9D4A9522B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F3FB-61F5-0136-1B10-94325369BA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87746"/>
            <a:ext cx="10515600" cy="623887"/>
          </a:xfrm>
          <a:prstGeom prst="rect">
            <a:avLst/>
          </a:prstGeom>
        </p:spPr>
        <p:txBody>
          <a:bodyPr/>
          <a:lstStyle/>
          <a:p>
            <a:r>
              <a:rPr lang="en-GB" sz="36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Application Submissions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3FE99-EC31-A9D4-71AF-B8628FE9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36" y="1222513"/>
            <a:ext cx="10757996" cy="524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1B55-F598-F7E5-BC80-5DD337D4CE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1333" y="376445"/>
            <a:ext cx="10515600" cy="623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Popular Learning Aims 25/26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1A0633-CC3D-86CF-03AA-E33EFCF32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6621"/>
              </p:ext>
            </p:extLst>
          </p:nvPr>
        </p:nvGraphicFramePr>
        <p:xfrm>
          <a:off x="321333" y="1000333"/>
          <a:ext cx="11549333" cy="563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989">
                  <a:extLst>
                    <a:ext uri="{9D8B030D-6E8A-4147-A177-3AD203B41FA5}">
                      <a16:colId xmlns:a16="http://schemas.microsoft.com/office/drawing/2014/main" val="2113714864"/>
                    </a:ext>
                  </a:extLst>
                </a:gridCol>
                <a:gridCol w="1267916">
                  <a:extLst>
                    <a:ext uri="{9D8B030D-6E8A-4147-A177-3AD203B41FA5}">
                      <a16:colId xmlns:a16="http://schemas.microsoft.com/office/drawing/2014/main" val="4107874120"/>
                    </a:ext>
                  </a:extLst>
                </a:gridCol>
                <a:gridCol w="1444357">
                  <a:extLst>
                    <a:ext uri="{9D8B030D-6E8A-4147-A177-3AD203B41FA5}">
                      <a16:colId xmlns:a16="http://schemas.microsoft.com/office/drawing/2014/main" val="3800216354"/>
                    </a:ext>
                  </a:extLst>
                </a:gridCol>
                <a:gridCol w="1711071">
                  <a:extLst>
                    <a:ext uri="{9D8B030D-6E8A-4147-A177-3AD203B41FA5}">
                      <a16:colId xmlns:a16="http://schemas.microsoft.com/office/drawing/2014/main" val="3126763923"/>
                    </a:ext>
                  </a:extLst>
                </a:gridCol>
              </a:tblGrid>
              <a:tr h="45380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Learning Aim Description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Learning Aim Level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Number of Applications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Number of LPs Offering Course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ctr"/>
                </a:tc>
                <a:extLst>
                  <a:ext uri="{0D108BD9-81ED-4DB2-BD59-A6C34878D82A}">
                    <a16:rowId xmlns:a16="http://schemas.microsoft.com/office/drawing/2014/main" val="3368846287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Gym Instructing and Personal Training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1409116718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Combined Beauty Therapy Skills (RQF)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533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1557259326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Therapeutic Counselling (RQF)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96465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Nail Technology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475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3318224626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Access to HE Diploma (Health Science Professions)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1159176479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Supporting Teaching and Learning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815428541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Women's Hairdressing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1368634298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Access to HE Diploma (Health Professions)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3476229700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Dog Grooming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2969132227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Foundation Diploma in Art and Design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3109537586"/>
                  </a:ext>
                </a:extLst>
              </a:tr>
              <a:tr h="1467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Therapeutic Counselling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10788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Nail Technology (RQF)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826118820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Make-Up Artistry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3817385320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Business and Management (2023)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969266818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Technical Specialist in Sports Massage Therapy (Diploma)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2860388375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Access to HE Diploma (Nursing and Midwifery)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1610933540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Access to HE Diploma (Healthcare Professions)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2539463251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Beauty Therapy Treatments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2708019980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Exercise Referral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/>
                </a:tc>
                <a:extLst>
                  <a:ext uri="{0D108BD9-81ED-4DB2-BD59-A6C34878D82A}">
                    <a16:rowId xmlns:a16="http://schemas.microsoft.com/office/drawing/2014/main" val="21979253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Diploma in Advanced Beauty Therapy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Level 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318" marR="12318" marT="1231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77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00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04A5A-F9B9-7E2F-1937-AE28E234F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B277-CB95-195D-6AD8-A7C8891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1" y="1904869"/>
            <a:ext cx="10158029" cy="889131"/>
          </a:xfrm>
        </p:spPr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Loan Facility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B77D0-7273-92ED-F71A-E784CDF9CA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Managing Funding</a:t>
            </a:r>
          </a:p>
        </p:txBody>
      </p:sp>
    </p:spTree>
    <p:extLst>
      <p:ext uri="{BB962C8B-B14F-4D97-AF65-F5344CB8AC3E}">
        <p14:creationId xmlns:p14="http://schemas.microsoft.com/office/powerpoint/2010/main" val="33723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D5CB-2DC2-C072-D83D-5073311281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4589" y="441659"/>
            <a:ext cx="10515600" cy="623888"/>
          </a:xfrm>
          <a:prstGeom prst="rect">
            <a:avLst/>
          </a:prstGeom>
        </p:spPr>
        <p:txBody>
          <a:bodyPr/>
          <a:lstStyle/>
          <a:p>
            <a:r>
              <a:rPr lang="en-GB" sz="36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Challenges / Things to consider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FE19E-2296-2B89-E376-FF4B78CAEF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4589" y="1438275"/>
            <a:ext cx="10515600" cy="398145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One performance management point (PMP) from 26/27– January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Growth and reductions calculated using a formula based on provider performance rather than through bidding or business case submissions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growth awarded during PMP2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Forecasting and planning crucial:</a:t>
            </a:r>
          </a:p>
          <a:p>
            <a:pPr marL="1485900" lvl="2" indent="-342900"/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want to be in scope for growth</a:t>
            </a:r>
          </a:p>
          <a:p>
            <a:pPr marL="1485900" lvl="2" indent="-342900"/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want to maintain/increase loan facility contract for 27/28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96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3E18-1473-C82E-5E0A-61F90A3CF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7A66-C165-6183-A3C2-ABAF36EF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1" y="1904869"/>
            <a:ext cx="10158029" cy="889131"/>
          </a:xfrm>
        </p:spPr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Further</a:t>
            </a:r>
            <a:r>
              <a:rPr lang="en-GB" dirty="0"/>
              <a:t>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6C3E0-EBFF-EE81-EDE7-2814B7A923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Funding</a:t>
            </a:r>
            <a:r>
              <a:rPr lang="en-GB" sz="3200" dirty="0"/>
              <a:t> Landscape</a:t>
            </a:r>
          </a:p>
        </p:txBody>
      </p:sp>
    </p:spTree>
    <p:extLst>
      <p:ext uri="{BB962C8B-B14F-4D97-AF65-F5344CB8AC3E}">
        <p14:creationId xmlns:p14="http://schemas.microsoft.com/office/powerpoint/2010/main" val="14452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F7D63ED-C530-650F-4525-2A1F1CB5D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204749"/>
              </p:ext>
            </p:extLst>
          </p:nvPr>
        </p:nvGraphicFramePr>
        <p:xfrm>
          <a:off x="304800" y="889000"/>
          <a:ext cx="11518900" cy="517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5ABBAE7-6B28-51C5-8CB7-0279CCDEAB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829" y="265113"/>
            <a:ext cx="10515600" cy="623887"/>
          </a:xfrm>
          <a:prstGeom prst="rect">
            <a:avLst/>
          </a:prstGeom>
        </p:spPr>
        <p:txBody>
          <a:bodyPr/>
          <a:lstStyle/>
          <a:p>
            <a:r>
              <a:rPr lang="en-GB" sz="36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Lifelong Learning Entitlement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3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BC442-AC4A-A833-44C2-DF0CB55A2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80B7-BEF9-21DF-D988-0503125E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47" y="346521"/>
            <a:ext cx="9389933" cy="726188"/>
          </a:xfrm>
        </p:spPr>
        <p:txBody>
          <a:bodyPr/>
          <a:lstStyle/>
          <a:p>
            <a:r>
              <a:rPr lang="en-GB" sz="3600" dirty="0" err="1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OfS</a:t>
            </a:r>
            <a:r>
              <a:rPr lang="en-GB" sz="3600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Registered Providers</a:t>
            </a:r>
            <a:br>
              <a:rPr lang="en-GB" sz="3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GB" sz="3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GB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E3A7259-E24B-3238-D968-24CD63E1AE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877048"/>
              </p:ext>
            </p:extLst>
          </p:nvPr>
        </p:nvGraphicFramePr>
        <p:xfrm>
          <a:off x="1854926" y="1072709"/>
          <a:ext cx="8516983" cy="500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7214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8F033-FC21-AF23-85F2-A2894A7A7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3945-F335-9F2E-B98F-B06F818B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1" y="1904869"/>
            <a:ext cx="10158029" cy="889131"/>
          </a:xfrm>
        </p:spPr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Service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8EC8D-A942-DAA8-3194-03CC254FA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Sector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41257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BC28D-ECA0-7433-D7DF-66B1B30FB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E413-15C2-8F83-AE49-0AB9793C31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820" y="330579"/>
            <a:ext cx="10515600" cy="623888"/>
          </a:xfrm>
          <a:prstGeom prst="rect">
            <a:avLst/>
          </a:prstGeom>
        </p:spPr>
        <p:txBody>
          <a:bodyPr/>
          <a:lstStyle/>
          <a:p>
            <a:r>
              <a:rPr lang="en-GB" sz="36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 Standards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9D176B-ED6B-441A-33F2-BAB44F93A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62648"/>
              </p:ext>
            </p:extLst>
          </p:nvPr>
        </p:nvGraphicFramePr>
        <p:xfrm>
          <a:off x="509954" y="1010752"/>
          <a:ext cx="11183814" cy="5516669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058821">
                  <a:extLst>
                    <a:ext uri="{9D8B030D-6E8A-4147-A177-3AD203B41FA5}">
                      <a16:colId xmlns:a16="http://schemas.microsoft.com/office/drawing/2014/main" val="1672846893"/>
                    </a:ext>
                  </a:extLst>
                </a:gridCol>
                <a:gridCol w="1675578">
                  <a:extLst>
                    <a:ext uri="{9D8B030D-6E8A-4147-A177-3AD203B41FA5}">
                      <a16:colId xmlns:a16="http://schemas.microsoft.com/office/drawing/2014/main" val="3575000101"/>
                    </a:ext>
                  </a:extLst>
                </a:gridCol>
                <a:gridCol w="6449415">
                  <a:extLst>
                    <a:ext uri="{9D8B030D-6E8A-4147-A177-3AD203B41FA5}">
                      <a16:colId xmlns:a16="http://schemas.microsoft.com/office/drawing/2014/main" val="4144802589"/>
                    </a:ext>
                  </a:extLst>
                </a:gridCol>
              </a:tblGrid>
              <a:tr h="54597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Process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0463" marR="60463" marT="30219" marB="3021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Submission Accuracy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0463" marR="60463" marT="30219" marB="3021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Elapse Time to Complete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0463" marR="60463" marT="30219" marB="3021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3800"/>
                  </a:ext>
                </a:extLst>
              </a:tr>
              <a:tr h="7621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Unique Learning Numbers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ULNs to be entered within 6 weeks of learning aim start date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Where an application is received &gt;4 weeks after learning aim start date, the ULN must be entered within 2 weeks of the application received</a:t>
                      </a:r>
                      <a:r>
                        <a:rPr lang="en-GB" sz="12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date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586793"/>
                  </a:ext>
                </a:extLst>
              </a:tr>
              <a:tr h="6847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Verification of Study Programme &amp; Notification </a:t>
                      </a: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of Changes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 accuracy for approved applications before attendance confirmation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 timescale proposed. It is a condition</a:t>
                      </a:r>
                      <a:r>
                        <a:rPr lang="en-GB" sz="12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of Attendance Confirmation that details are correct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54585"/>
                  </a:ext>
                </a:extLst>
              </a:tr>
              <a:tr h="9500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Initial Attendance Confirmation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85% learner attendance confirmations to be entered within 6 weeks of the learning aim start date if the application is approved</a:t>
                      </a:r>
                    </a:p>
                    <a:p>
                      <a:pPr algn="ctr" fontAlgn="ctr"/>
                      <a:endParaRPr lang="en-GB" sz="1200" b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Where an application is approved &gt;4 weeks after the learning aim start date, the attendance confirmation must be provided within 2 weeks of the approval date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29611"/>
                  </a:ext>
                </a:extLst>
              </a:tr>
              <a:tr h="6172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Subsequent  Attendance Confirmations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85% Learner</a:t>
                      </a:r>
                      <a:r>
                        <a:rPr lang="en-GB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attendance confirmations to be provided by payment drawdown date</a:t>
                      </a:r>
                    </a:p>
                    <a:p>
                      <a:pPr algn="ctr" fontAlgn="ctr"/>
                      <a:r>
                        <a:rPr lang="en-GB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payment drawdown date is the Thursday prior to the payment date (which is the 3</a:t>
                      </a:r>
                      <a:r>
                        <a:rPr lang="en-GB" sz="12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rd</a:t>
                      </a:r>
                      <a:r>
                        <a:rPr lang="en-GB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Wednesday in the month)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9142"/>
                  </a:ext>
                </a:extLst>
              </a:tr>
              <a:tr h="9500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Suspensions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95%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70% of suspension CoCs submitted</a:t>
                      </a:r>
                      <a:r>
                        <a:rPr lang="en-GB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within 60 days of notification</a:t>
                      </a:r>
                    </a:p>
                    <a:p>
                      <a:pPr algn="ctr" fontAlgn="ctr"/>
                      <a:r>
                        <a:rPr lang="en-GB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AND</a:t>
                      </a:r>
                    </a:p>
                    <a:p>
                      <a:pPr algn="ctr" fontAlgn="ctr"/>
                      <a:r>
                        <a:rPr lang="en-GB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95% of suspension CoCs submitted within 90 days of notification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25775"/>
                  </a:ext>
                </a:extLst>
              </a:tr>
              <a:tr h="9500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Withdrawals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95%</a:t>
                      </a:r>
                    </a:p>
                    <a:p>
                      <a:pPr algn="ctr" fontAlgn="ctr"/>
                      <a:endParaRPr lang="en-GB" sz="120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70% of withdrawal CoCs submitted</a:t>
                      </a:r>
                      <a:r>
                        <a:rPr lang="en-GB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within 60 days of notification</a:t>
                      </a:r>
                    </a:p>
                    <a:p>
                      <a:pPr algn="ctr" fontAlgn="ctr"/>
                      <a:r>
                        <a:rPr lang="en-GB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AND</a:t>
                      </a:r>
                    </a:p>
                    <a:p>
                      <a:pPr algn="ctr" fontAlgn="ctr"/>
                      <a:r>
                        <a:rPr lang="en-GB" sz="12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95% of withdrawal CoCs submitted within 90 days of notification</a:t>
                      </a:r>
                      <a:endParaRPr lang="en-GB" sz="1200" b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326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99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5EA8B-562B-890D-989B-9F302C790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2EEC-74BB-C19D-006C-1019CDD8B7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320" y="598487"/>
            <a:ext cx="10515600" cy="623888"/>
          </a:xfrm>
          <a:prstGeom prst="rect">
            <a:avLst/>
          </a:prstGeom>
        </p:spPr>
        <p:txBody>
          <a:bodyPr/>
          <a:lstStyle/>
          <a:p>
            <a:r>
              <a:rPr lang="en-GB" sz="3600" b="1" dirty="0">
                <a:solidFill>
                  <a:srgbClr val="92D050"/>
                </a:solidFill>
                <a:latin typeface="Helvetica" panose="020B0604020202020204"/>
                <a:cs typeface="Helvetica" panose="020B0604020202020204"/>
              </a:rPr>
              <a:t>Attendance Management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B8C2B-47C6-751B-E13D-FFB2825D85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4320" y="1601788"/>
            <a:ext cx="11045952" cy="4657725"/>
          </a:xfrm>
          <a:prstGeom prst="rect">
            <a:avLst/>
          </a:prstGeom>
        </p:spPr>
        <p:txBody>
          <a:bodyPr/>
          <a:lstStyle/>
          <a:p>
            <a:pPr marL="28575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Processes used to track, record and manage a learner's engagement, participation and attendance on their course, including enrolment, during study and on withdrawal or completion of the course</a:t>
            </a:r>
          </a:p>
          <a:p>
            <a:pPr marL="28575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providers should have Attendance Management policies and processes</a:t>
            </a: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whether formally documented or not</a:t>
            </a:r>
          </a:p>
          <a:p>
            <a:pPr marL="28575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 Finance Regulations rely on providers’ Attendance Management Policies to </a:t>
            </a:r>
            <a:r>
              <a:rPr lang="en-US" sz="24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ensure timely and accurate administration of the Advanced Learner Loans</a:t>
            </a:r>
          </a:p>
          <a:p>
            <a:pPr>
              <a:spcBef>
                <a:spcPts val="600"/>
              </a:spcBef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67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EFAA-03BF-81AB-E861-EF96C840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0" y="400998"/>
            <a:ext cx="5115493" cy="726188"/>
          </a:xfrm>
        </p:spPr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9A236-23F7-99A1-2214-CC8C35227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330" y="1323764"/>
            <a:ext cx="7074949" cy="49007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SLC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Trends and analysis</a:t>
            </a: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Managing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FE funding landscape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Overview of sector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Academic year 26/27 preparation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890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2CAB6-6EF7-0C40-9B60-BAA816E57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7372EC-0D17-C761-743F-0F54BBC79163}"/>
              </a:ext>
            </a:extLst>
          </p:cNvPr>
          <p:cNvSpPr txBox="1"/>
          <p:nvPr/>
        </p:nvSpPr>
        <p:spPr>
          <a:xfrm>
            <a:off x="275572" y="1426236"/>
            <a:ext cx="11060482" cy="454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448" indent="-155448" defTabSz="621792">
              <a:spcBef>
                <a:spcPts val="680"/>
              </a:spcBef>
              <a:buNone/>
            </a:pPr>
            <a:r>
              <a: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is ongoing engagement measured?</a:t>
            </a:r>
          </a:p>
          <a:p>
            <a:pPr marL="155448" indent="-155448" defTabSz="621792">
              <a:lnSpc>
                <a:spcPct val="120000"/>
              </a:lnSpc>
              <a:spcBef>
                <a:spcPts val="680"/>
              </a:spcBef>
              <a:buNone/>
            </a:pPr>
            <a:endParaRPr lang="en-GB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621792">
              <a:spcBef>
                <a:spcPts val="680"/>
              </a:spcBef>
            </a:pP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Submission of assignments/work on student record/dashboard?</a:t>
            </a:r>
          </a:p>
          <a:p>
            <a:pPr defTabSz="621792">
              <a:spcBef>
                <a:spcPts val="680"/>
              </a:spcBef>
            </a:pP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Appointments with Tutors? </a:t>
            </a:r>
          </a:p>
          <a:p>
            <a:pPr defTabSz="621792">
              <a:spcBef>
                <a:spcPts val="680"/>
              </a:spcBef>
            </a:pP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 registers for lectures?</a:t>
            </a:r>
          </a:p>
          <a:p>
            <a:pPr defTabSz="621792">
              <a:spcBef>
                <a:spcPts val="680"/>
              </a:spcBef>
            </a:pP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and record Swipe Card activity on campus?</a:t>
            </a:r>
          </a:p>
          <a:p>
            <a:pPr defTabSz="621792">
              <a:spcBef>
                <a:spcPts val="680"/>
              </a:spcBef>
            </a:pPr>
            <a:endParaRPr lang="en-GB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621792">
              <a:spcBef>
                <a:spcPts val="680"/>
              </a:spcBef>
            </a:pPr>
            <a:r>
              <a: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endParaRPr lang="en-GB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621792">
              <a:spcBef>
                <a:spcPts val="680"/>
              </a:spcBef>
            </a:pPr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is information shared with administration staff responsible for the portal? </a:t>
            </a: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AE4BD-94C3-EDDA-6646-6213C42AA379}"/>
              </a:ext>
            </a:extLst>
          </p:cNvPr>
          <p:cNvSpPr/>
          <p:nvPr/>
        </p:nvSpPr>
        <p:spPr>
          <a:xfrm>
            <a:off x="275572" y="408851"/>
            <a:ext cx="5647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" sz="3600" b="1" dirty="0">
                <a:solidFill>
                  <a:srgbClr val="92D05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Attendance Management</a:t>
            </a:r>
            <a:endParaRPr lang="en" altLang="en" sz="3600" b="1" dirty="0">
              <a:solidFill>
                <a:srgbClr val="92D050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3" name="Google Shape;610;p24">
            <a:extLst>
              <a:ext uri="{FF2B5EF4-FFF2-40B4-BE49-F238E27FC236}">
                <a16:creationId xmlns:a16="http://schemas.microsoft.com/office/drawing/2014/main" id="{E43DEA8A-576C-112F-CA5F-ACF9D1673F9B}"/>
              </a:ext>
            </a:extLst>
          </p:cNvPr>
          <p:cNvSpPr/>
          <p:nvPr/>
        </p:nvSpPr>
        <p:spPr>
          <a:xfrm>
            <a:off x="9145208" y="891034"/>
            <a:ext cx="2771220" cy="3279834"/>
          </a:xfrm>
          <a:custGeom>
            <a:avLst/>
            <a:gdLst/>
            <a:ahLst/>
            <a:cxnLst/>
            <a:rect l="l" t="t" r="r" b="b"/>
            <a:pathLst>
              <a:path w="51581" h="106618" extrusionOk="0">
                <a:moveTo>
                  <a:pt x="1" y="0"/>
                </a:moveTo>
                <a:lnTo>
                  <a:pt x="1" y="86667"/>
                </a:lnTo>
                <a:cubicBezTo>
                  <a:pt x="1" y="97745"/>
                  <a:pt x="8873" y="106617"/>
                  <a:pt x="19926" y="106617"/>
                </a:cubicBezTo>
                <a:lnTo>
                  <a:pt x="51580" y="106617"/>
                </a:lnTo>
                <a:lnTo>
                  <a:pt x="51580" y="19950"/>
                </a:lnTo>
                <a:cubicBezTo>
                  <a:pt x="51580" y="8973"/>
                  <a:pt x="42608" y="0"/>
                  <a:pt x="3153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55448" indent="-155448" algn="ctr" defTabSz="621792">
              <a:buNone/>
            </a:pPr>
            <a:r>
              <a:rPr lang="en-US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Attendance on</a:t>
            </a:r>
          </a:p>
          <a:p>
            <a:pPr marL="155448" indent="-155448" algn="ctr" defTabSz="621792">
              <a:buNone/>
            </a:pPr>
            <a:r>
              <a: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course means </a:t>
            </a:r>
          </a:p>
          <a:p>
            <a:pPr marL="155448" indent="-155448" algn="ctr" defTabSz="621792">
              <a:buNone/>
            </a:pPr>
            <a:r>
              <a: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 and </a:t>
            </a:r>
          </a:p>
          <a:p>
            <a:pPr marL="155448" indent="-155448" algn="ctr" defTabSz="621792">
              <a:buNone/>
            </a:pPr>
            <a:r>
              <a: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on-going engagement</a:t>
            </a:r>
            <a:r>
              <a:rPr lang="en-GB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2088686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5F03F-59A1-359C-B93B-0A066FE9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C93F-4E78-F5BB-E91C-F75E8F8A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1" y="1904869"/>
            <a:ext cx="10158029" cy="889131"/>
          </a:xfrm>
        </p:spPr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Academic Year Preparation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FCB3D-9E3A-A7A2-4F21-000883A8F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2026/27</a:t>
            </a:r>
          </a:p>
        </p:txBody>
      </p:sp>
    </p:spTree>
    <p:extLst>
      <p:ext uri="{BB962C8B-B14F-4D97-AF65-F5344CB8AC3E}">
        <p14:creationId xmlns:p14="http://schemas.microsoft.com/office/powerpoint/2010/main" val="3679050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66E293-7B35-9E85-B05E-EE4A2BADF54C}"/>
              </a:ext>
            </a:extLst>
          </p:cNvPr>
          <p:cNvSpPr txBox="1"/>
          <p:nvPr/>
        </p:nvSpPr>
        <p:spPr>
          <a:xfrm>
            <a:off x="199697" y="136634"/>
            <a:ext cx="5181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3600" b="1" dirty="0">
                <a:solidFill>
                  <a:srgbClr val="006060"/>
                </a:solidFill>
                <a:latin typeface="+mj-lt"/>
                <a:ea typeface="+mj-ea"/>
                <a:cs typeface="+mj-cs"/>
              </a:rPr>
              <a:t>Timeline</a:t>
            </a:r>
            <a:r>
              <a:rPr lang="en-GB" sz="3200" b="1" dirty="0">
                <a:solidFill>
                  <a:srgbClr val="00606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EFA3F6-BC74-93F2-A22D-D2331B10CDDC}"/>
              </a:ext>
            </a:extLst>
          </p:cNvPr>
          <p:cNvSpPr/>
          <p:nvPr/>
        </p:nvSpPr>
        <p:spPr>
          <a:xfrm>
            <a:off x="199697" y="3077682"/>
            <a:ext cx="11550869" cy="584775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97CF97-625A-C4AD-3E3C-0F4004E8FFC8}"/>
              </a:ext>
            </a:extLst>
          </p:cNvPr>
          <p:cNvSpPr txBox="1"/>
          <p:nvPr/>
        </p:nvSpPr>
        <p:spPr>
          <a:xfrm>
            <a:off x="480276" y="3177950"/>
            <a:ext cx="1470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March 26	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5CB4145-9A75-834B-FC7B-34D90DC195D7}"/>
              </a:ext>
            </a:extLst>
          </p:cNvPr>
          <p:cNvSpPr/>
          <p:nvPr/>
        </p:nvSpPr>
        <p:spPr>
          <a:xfrm>
            <a:off x="1785912" y="1198826"/>
            <a:ext cx="1996966" cy="1061544"/>
          </a:xfrm>
          <a:prstGeom prst="roundRect">
            <a:avLst/>
          </a:prstGeom>
          <a:solidFill>
            <a:srgbClr val="AD13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Publication of DfE  Funding &amp; Performance Rules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771E6E-DB4B-2D47-ED9A-6BE66A7E65A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784395" y="2260370"/>
            <a:ext cx="0" cy="459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2AB2A99-A8E0-F9D6-BEEA-6DFC6073AB50}"/>
              </a:ext>
            </a:extLst>
          </p:cNvPr>
          <p:cNvSpPr/>
          <p:nvPr/>
        </p:nvSpPr>
        <p:spPr>
          <a:xfrm>
            <a:off x="4813415" y="1086282"/>
            <a:ext cx="1681656" cy="123110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Application Launch for ALL  (TBC)</a:t>
            </a:r>
          </a:p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36C35-1EF3-DF65-C26F-0A82090895B0}"/>
              </a:ext>
            </a:extLst>
          </p:cNvPr>
          <p:cNvSpPr txBox="1"/>
          <p:nvPr/>
        </p:nvSpPr>
        <p:spPr>
          <a:xfrm>
            <a:off x="7272928" y="3177871"/>
            <a:ext cx="1397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Jan 27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E186CE-7D86-CB84-71B5-EA2460E1F56A}"/>
              </a:ext>
            </a:extLst>
          </p:cNvPr>
          <p:cNvCxnSpPr>
            <a:cxnSpLocks/>
          </p:cNvCxnSpPr>
          <p:nvPr/>
        </p:nvCxnSpPr>
        <p:spPr>
          <a:xfrm>
            <a:off x="4008584" y="2504602"/>
            <a:ext cx="0" cy="588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174B7-937F-8E9E-4288-024BA231EB4D}"/>
              </a:ext>
            </a:extLst>
          </p:cNvPr>
          <p:cNvSpPr txBox="1"/>
          <p:nvPr/>
        </p:nvSpPr>
        <p:spPr>
          <a:xfrm>
            <a:off x="5381297" y="3166152"/>
            <a:ext cx="1397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June 26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6D0091-BB18-C173-F689-54F9629F97E5}"/>
              </a:ext>
            </a:extLst>
          </p:cNvPr>
          <p:cNvCxnSpPr>
            <a:cxnSpLocks/>
          </p:cNvCxnSpPr>
          <p:nvPr/>
        </p:nvCxnSpPr>
        <p:spPr>
          <a:xfrm>
            <a:off x="9446181" y="2814261"/>
            <a:ext cx="0" cy="26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9381460-74BA-2DCB-FEDC-8308539B8307}"/>
              </a:ext>
            </a:extLst>
          </p:cNvPr>
          <p:cNvSpPr/>
          <p:nvPr/>
        </p:nvSpPr>
        <p:spPr>
          <a:xfrm>
            <a:off x="2431451" y="4549597"/>
            <a:ext cx="1292772" cy="87182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LAFIL template published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58C75E-5D20-D20C-6E41-D04E4F4F35D0}"/>
              </a:ext>
            </a:extLst>
          </p:cNvPr>
          <p:cNvCxnSpPr>
            <a:cxnSpLocks/>
          </p:cNvCxnSpPr>
          <p:nvPr/>
        </p:nvCxnSpPr>
        <p:spPr>
          <a:xfrm flipV="1">
            <a:off x="538048" y="3628822"/>
            <a:ext cx="23478" cy="796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8F2AA6-2D4C-102E-B2D3-E6DDAFA03A31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3062074" y="3902849"/>
            <a:ext cx="15763" cy="64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ABBD71-AA19-AB8E-FCAB-98FAB2BA01D6}"/>
              </a:ext>
            </a:extLst>
          </p:cNvPr>
          <p:cNvCxnSpPr>
            <a:cxnSpLocks/>
          </p:cNvCxnSpPr>
          <p:nvPr/>
        </p:nvCxnSpPr>
        <p:spPr>
          <a:xfrm flipH="1" flipV="1">
            <a:off x="4034177" y="3696555"/>
            <a:ext cx="15763" cy="572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90DC31-195B-130E-05C3-7FF7BB696AE6}"/>
              </a:ext>
            </a:extLst>
          </p:cNvPr>
          <p:cNvCxnSpPr>
            <a:cxnSpLocks/>
          </p:cNvCxnSpPr>
          <p:nvPr/>
        </p:nvCxnSpPr>
        <p:spPr>
          <a:xfrm>
            <a:off x="6350558" y="3784867"/>
            <a:ext cx="2974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C8CC6E-B9E0-D36E-BDC0-7B4F3C6A6EFA}"/>
              </a:ext>
            </a:extLst>
          </p:cNvPr>
          <p:cNvSpPr/>
          <p:nvPr/>
        </p:nvSpPr>
        <p:spPr>
          <a:xfrm>
            <a:off x="8635631" y="4075617"/>
            <a:ext cx="1957538" cy="11319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Proposed PMP deadline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941730-855C-EE9F-ECC7-2D1AF8B9CA3E}"/>
              </a:ext>
            </a:extLst>
          </p:cNvPr>
          <p:cNvCxnSpPr/>
          <p:nvPr/>
        </p:nvCxnSpPr>
        <p:spPr>
          <a:xfrm>
            <a:off x="7938198" y="3822375"/>
            <a:ext cx="0" cy="221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B48F3-3149-49FF-4CFB-0804DC6A04FA}"/>
              </a:ext>
            </a:extLst>
          </p:cNvPr>
          <p:cNvSpPr/>
          <p:nvPr/>
        </p:nvSpPr>
        <p:spPr>
          <a:xfrm>
            <a:off x="394308" y="4567951"/>
            <a:ext cx="1319928" cy="10599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26/27 contracts issued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11A343-D5A9-373C-060B-7AF53FB8D836}"/>
              </a:ext>
            </a:extLst>
          </p:cNvPr>
          <p:cNvCxnSpPr>
            <a:cxnSpLocks/>
          </p:cNvCxnSpPr>
          <p:nvPr/>
        </p:nvCxnSpPr>
        <p:spPr>
          <a:xfrm flipV="1">
            <a:off x="2125723" y="3696555"/>
            <a:ext cx="0" cy="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58F733D9-75D9-B4E2-F4CE-A45AEB6249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171" y="323883"/>
            <a:ext cx="10515600" cy="623888"/>
          </a:xfrm>
          <a:prstGeom prst="rect">
            <a:avLst/>
          </a:prstGeom>
        </p:spPr>
        <p:txBody>
          <a:bodyPr/>
          <a:lstStyle/>
          <a:p>
            <a:r>
              <a:rPr lang="en-GB" sz="36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Milestones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E7C09A-2747-AB5D-CECA-E23E0B9A78CA}"/>
              </a:ext>
            </a:extLst>
          </p:cNvPr>
          <p:cNvSpPr txBox="1"/>
          <p:nvPr/>
        </p:nvSpPr>
        <p:spPr>
          <a:xfrm>
            <a:off x="2342211" y="3193335"/>
            <a:ext cx="1397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April 26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8A5ED9-4694-E3C2-DDE9-9B30BA2941AC}"/>
              </a:ext>
            </a:extLst>
          </p:cNvPr>
          <p:cNvCxnSpPr>
            <a:cxnSpLocks/>
          </p:cNvCxnSpPr>
          <p:nvPr/>
        </p:nvCxnSpPr>
        <p:spPr>
          <a:xfrm>
            <a:off x="2782138" y="2384677"/>
            <a:ext cx="0" cy="61153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4767BE9-F085-B3F4-67B9-0E9BD23F60DD}"/>
              </a:ext>
            </a:extLst>
          </p:cNvPr>
          <p:cNvCxnSpPr>
            <a:cxnSpLocks/>
          </p:cNvCxnSpPr>
          <p:nvPr/>
        </p:nvCxnSpPr>
        <p:spPr>
          <a:xfrm flipV="1">
            <a:off x="2782138" y="3694416"/>
            <a:ext cx="0" cy="69848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C898DA1-70C9-1DD0-3949-0245418F3E35}"/>
              </a:ext>
            </a:extLst>
          </p:cNvPr>
          <p:cNvSpPr txBox="1"/>
          <p:nvPr/>
        </p:nvSpPr>
        <p:spPr>
          <a:xfrm>
            <a:off x="3863019" y="3166152"/>
            <a:ext cx="1397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 26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155ACBF-F3DA-4A69-9736-34C589C94580}"/>
              </a:ext>
            </a:extLst>
          </p:cNvPr>
          <p:cNvCxnSpPr>
            <a:cxnSpLocks/>
          </p:cNvCxnSpPr>
          <p:nvPr/>
        </p:nvCxnSpPr>
        <p:spPr>
          <a:xfrm>
            <a:off x="5660527" y="2414020"/>
            <a:ext cx="0" cy="61153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F2E3A3E-A85D-0265-E0C3-602CAD45F60A}"/>
              </a:ext>
            </a:extLst>
          </p:cNvPr>
          <p:cNvSpPr txBox="1"/>
          <p:nvPr/>
        </p:nvSpPr>
        <p:spPr>
          <a:xfrm>
            <a:off x="8747244" y="3185134"/>
            <a:ext cx="1397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March 2027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4DF932B-A1BE-C8B2-12E7-CE49E676A90B}"/>
              </a:ext>
            </a:extLst>
          </p:cNvPr>
          <p:cNvSpPr/>
          <p:nvPr/>
        </p:nvSpPr>
        <p:spPr>
          <a:xfrm>
            <a:off x="164530" y="1529918"/>
            <a:ext cx="1292772" cy="8718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PMP2 outcomes applied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152B63-68E6-AD32-1180-899F0B2199D9}"/>
              </a:ext>
            </a:extLst>
          </p:cNvPr>
          <p:cNvCxnSpPr>
            <a:cxnSpLocks/>
          </p:cNvCxnSpPr>
          <p:nvPr/>
        </p:nvCxnSpPr>
        <p:spPr>
          <a:xfrm>
            <a:off x="792871" y="2490078"/>
            <a:ext cx="0" cy="51615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9C6402-82F3-8291-8F7D-8145A076BE3C}"/>
              </a:ext>
            </a:extLst>
          </p:cNvPr>
          <p:cNvCxnSpPr>
            <a:cxnSpLocks/>
          </p:cNvCxnSpPr>
          <p:nvPr/>
        </p:nvCxnSpPr>
        <p:spPr>
          <a:xfrm flipV="1">
            <a:off x="7643698" y="3753538"/>
            <a:ext cx="0" cy="91522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0B4394C-DD45-7353-7645-380C5DB64361}"/>
              </a:ext>
            </a:extLst>
          </p:cNvPr>
          <p:cNvSpPr txBox="1"/>
          <p:nvPr/>
        </p:nvSpPr>
        <p:spPr>
          <a:xfrm>
            <a:off x="10221560" y="3185133"/>
            <a:ext cx="164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April – July 27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EEAADF-B8DC-EE4B-0361-ED618821CD59}"/>
              </a:ext>
            </a:extLst>
          </p:cNvPr>
          <p:cNvSpPr/>
          <p:nvPr/>
        </p:nvSpPr>
        <p:spPr>
          <a:xfrm>
            <a:off x="8451520" y="1401080"/>
            <a:ext cx="1292772" cy="871825"/>
          </a:xfrm>
          <a:prstGeom prst="roundRect">
            <a:avLst/>
          </a:prstGeom>
          <a:solidFill>
            <a:srgbClr val="D98B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PMP outcomes applied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9D64AF-5CDF-248F-5CC8-B1F81E5CCC29}"/>
              </a:ext>
            </a:extLst>
          </p:cNvPr>
          <p:cNvCxnSpPr>
            <a:cxnSpLocks/>
          </p:cNvCxnSpPr>
          <p:nvPr/>
        </p:nvCxnSpPr>
        <p:spPr>
          <a:xfrm>
            <a:off x="9087785" y="2414020"/>
            <a:ext cx="0" cy="61153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B48E67-9610-D296-F2A6-7C2870138711}"/>
              </a:ext>
            </a:extLst>
          </p:cNvPr>
          <p:cNvCxnSpPr>
            <a:cxnSpLocks/>
          </p:cNvCxnSpPr>
          <p:nvPr/>
        </p:nvCxnSpPr>
        <p:spPr>
          <a:xfrm>
            <a:off x="5682271" y="3902849"/>
            <a:ext cx="1811867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F14218-0DA4-27C0-5E62-F6CA056F48C2}"/>
              </a:ext>
            </a:extLst>
          </p:cNvPr>
          <p:cNvCxnSpPr>
            <a:cxnSpLocks/>
          </p:cNvCxnSpPr>
          <p:nvPr/>
        </p:nvCxnSpPr>
        <p:spPr>
          <a:xfrm>
            <a:off x="7668153" y="4641605"/>
            <a:ext cx="82456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15E347-27C6-FABB-7453-DABF1A79CD77}"/>
              </a:ext>
            </a:extLst>
          </p:cNvPr>
          <p:cNvSpPr/>
          <p:nvPr/>
        </p:nvSpPr>
        <p:spPr>
          <a:xfrm>
            <a:off x="5759608" y="4043656"/>
            <a:ext cx="1681656" cy="5059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Learner applications</a:t>
            </a:r>
          </a:p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3B0F8D9-0DBE-0BDD-694A-9D52676F0D5B}"/>
              </a:ext>
            </a:extLst>
          </p:cNvPr>
          <p:cNvSpPr/>
          <p:nvPr/>
        </p:nvSpPr>
        <p:spPr>
          <a:xfrm>
            <a:off x="3995758" y="5805542"/>
            <a:ext cx="5971928" cy="915230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Learning Aims approved for funding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060F00-60DB-1CB6-7024-AAA694C1AE77}"/>
              </a:ext>
            </a:extLst>
          </p:cNvPr>
          <p:cNvSpPr/>
          <p:nvPr/>
        </p:nvSpPr>
        <p:spPr>
          <a:xfrm>
            <a:off x="2447312" y="5578123"/>
            <a:ext cx="1292772" cy="871825"/>
          </a:xfrm>
          <a:prstGeom prst="roundRect">
            <a:avLst/>
          </a:prstGeom>
          <a:solidFill>
            <a:srgbClr val="D98B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Max loan rates published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0F784E1-D0E7-7222-7D05-6C459D4000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97038" y="4357525"/>
            <a:ext cx="986300" cy="735246"/>
          </a:xfrm>
          <a:prstGeom prst="bentConnector3">
            <a:avLst>
              <a:gd name="adj1" fmla="val 627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F7399F7-0C8C-7EA6-6D5F-DD7404B8CCA9}"/>
              </a:ext>
            </a:extLst>
          </p:cNvPr>
          <p:cNvCxnSpPr>
            <a:cxnSpLocks/>
          </p:cNvCxnSpPr>
          <p:nvPr/>
        </p:nvCxnSpPr>
        <p:spPr>
          <a:xfrm flipV="1">
            <a:off x="3041147" y="3699528"/>
            <a:ext cx="0" cy="76239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8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95ABC-E86E-FBCC-10F2-20573AC24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D32E22-C937-721A-BCF6-8F15BEDA5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053" y="456448"/>
            <a:ext cx="10515600" cy="623887"/>
          </a:xfrm>
          <a:prstGeom prst="rect">
            <a:avLst/>
          </a:prstGeom>
        </p:spPr>
        <p:txBody>
          <a:bodyPr/>
          <a:lstStyle/>
          <a:p>
            <a:r>
              <a:rPr lang="en-GB" sz="36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Useful Contacts and Resources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83798A-F4F5-CA66-2431-FA1FC30135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1053" y="1438275"/>
            <a:ext cx="10515600" cy="398145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u="sng" dirty="0">
                <a:solidFill>
                  <a:schemeClr val="bg1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Partners’ Support Desk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200" b="1" u="sng" dirty="0">
              <a:solidFill>
                <a:schemeClr val="bg1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bg1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lpservices@slc.co.uk / 0300 100 0643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Practitioner Support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200" b="1" u="sng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SSIN_Queries@slc.co.uk / 0300 100 0618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200" dirty="0">
              <a:solidFill>
                <a:schemeClr val="bg1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detailed information regarding policy, regulations, eligibility or circumstantial questions</a:t>
            </a:r>
            <a:endParaRPr lang="en-GB" sz="2200" dirty="0">
              <a:solidFill>
                <a:schemeClr val="bg1"/>
              </a:solidFill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Practitioners’ Website</a:t>
            </a:r>
          </a:p>
          <a:p>
            <a:pPr>
              <a:spcBef>
                <a:spcPts val="0"/>
              </a:spcBef>
            </a:pPr>
            <a:endParaRPr lang="en-GB" sz="2200" b="1" u="sng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https://www.practitioners.slc.co.uk/supporting-materials/</a:t>
            </a:r>
          </a:p>
          <a:p>
            <a:pPr>
              <a:spcBef>
                <a:spcPts val="0"/>
              </a:spcBef>
            </a:pPr>
            <a:endParaRPr lang="en-GB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62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C20E57D-02AD-41A2-0C4E-F56FDF50883D}"/>
              </a:ext>
            </a:extLst>
          </p:cNvPr>
          <p:cNvSpPr txBox="1">
            <a:spLocks/>
          </p:cNvSpPr>
          <p:nvPr/>
        </p:nvSpPr>
        <p:spPr>
          <a:xfrm>
            <a:off x="555695" y="5237675"/>
            <a:ext cx="4466681" cy="1034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Helvetica" panose="020B0604020202030204" pitchFamily="34" charset="0"/>
                <a:ea typeface="+mn-ea"/>
                <a:cs typeface="+mn-cs"/>
              </a:rPr>
              <a:t>FE Account Management Team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*"/>
              <a:defRPr/>
            </a:pPr>
            <a:r>
              <a:rPr lang="en-GB" sz="1800" dirty="0">
                <a:solidFill>
                  <a:schemeClr val="bg1"/>
                </a:solidFill>
                <a:latin typeface="Helvetica" panose="020B0604020202030204" pitchFamily="34" charset="0"/>
                <a:ea typeface="+mn-ea"/>
                <a:cs typeface="+mn-cs"/>
                <a:sym typeface="Wingdings" pitchFamily="2" charset="2"/>
              </a:rPr>
              <a:t>  lpservices@slc.co.uk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Helvetica" panose="020B0604020202030204" pitchFamily="34" charset="0"/>
                <a:ea typeface="+mn-ea"/>
                <a:cs typeface="+mn-cs"/>
                <a:sym typeface="Wingdings" pitchFamily="2" charset="2"/>
              </a:rPr>
              <a:t>www.gov.uk/slc</a:t>
            </a:r>
            <a:endParaRPr lang="en-GB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B30-F646-18B3-B2E9-ED3B357CC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0" y="4536245"/>
            <a:ext cx="1205553" cy="6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6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58AED-2AC4-F406-7267-67D4B2BF9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7426-C964-1275-8FA8-0DAFC9C8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1" y="1904869"/>
            <a:ext cx="10158029" cy="889131"/>
          </a:xfrm>
        </p:spPr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Student Loans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715F8-6B52-DD14-FCE4-F96105389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372597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FDB63-9733-A617-2E5F-D6F86D240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57D4-5D17-840F-85F1-05B0FE9B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0" y="400998"/>
            <a:ext cx="5115493" cy="726188"/>
          </a:xfrm>
        </p:spPr>
        <p:txBody>
          <a:bodyPr/>
          <a:lstStyle/>
          <a:p>
            <a:r>
              <a:rPr lang="en-US" sz="3600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SLC Updates</a:t>
            </a:r>
            <a:endParaRPr lang="en-GB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173D9-E2E2-2A0A-BE5E-C460F295C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890" y="1403839"/>
            <a:ext cx="10916220" cy="49007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2026/27 application service launch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– planned for early June (date TBC)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92D05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Home Office Data Share (HODS) </a:t>
            </a:r>
            <a:r>
              <a:rPr lang="en-GB" sz="2400" dirty="0"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– over 80% eligibility check success rates for non-UK Nationals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92D050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Digital Student Finance Service (DSFS) </a:t>
            </a:r>
            <a:r>
              <a:rPr lang="en-GB" sz="2400" dirty="0"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– 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bg1"/>
                </a:solidFill>
                <a:latin typeface="Helvetica" panose="020B0604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New assessment </a:t>
            </a:r>
            <a:r>
              <a:rPr lang="en-GB" sz="1800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platform developed to deliver LLE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 student finance products to be migrated to this platform in stages, including ALL for 27/28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This will enable digital upload functionality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will share further information in due course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Service Standards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– updated Summer 2025 to simplify and streamline compliance targets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08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57EEF-84D4-E472-D326-83560BA58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D6C2E5-D6E8-60FD-BC30-8EB3EAB0D9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277" y="467112"/>
            <a:ext cx="10515600" cy="623888"/>
          </a:xfrm>
          <a:prstGeom prst="rect">
            <a:avLst/>
          </a:prstGeom>
        </p:spPr>
        <p:txBody>
          <a:bodyPr/>
          <a:lstStyle/>
          <a:p>
            <a:r>
              <a:rPr lang="en-GB" sz="36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 Loan Repayment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83BA953-81E3-A2DA-4767-0B444F556B89}"/>
              </a:ext>
            </a:extLst>
          </p:cNvPr>
          <p:cNvSpPr/>
          <p:nvPr/>
        </p:nvSpPr>
        <p:spPr>
          <a:xfrm>
            <a:off x="954157" y="1523023"/>
            <a:ext cx="2855844" cy="24339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Plan 5 from August 2023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D4BBC8-2A49-203F-5A4D-3D21CCB09F75}"/>
              </a:ext>
            </a:extLst>
          </p:cNvPr>
          <p:cNvSpPr/>
          <p:nvPr/>
        </p:nvSpPr>
        <p:spPr>
          <a:xfrm>
            <a:off x="4717773" y="1519220"/>
            <a:ext cx="2855843" cy="243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£25k threshold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E6830F-4057-A63C-04FC-D8CE3A4B63BB}"/>
              </a:ext>
            </a:extLst>
          </p:cNvPr>
          <p:cNvSpPr/>
          <p:nvPr/>
        </p:nvSpPr>
        <p:spPr>
          <a:xfrm>
            <a:off x="8382000" y="1519220"/>
            <a:ext cx="2855842" cy="24339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Repay at 9% over threshold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99FDE0-B43E-891E-666B-675479813E23}"/>
              </a:ext>
            </a:extLst>
          </p:cNvPr>
          <p:cNvSpPr/>
          <p:nvPr/>
        </p:nvSpPr>
        <p:spPr>
          <a:xfrm>
            <a:off x="2908852" y="3956956"/>
            <a:ext cx="2855842" cy="243393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Cancelled after 40 years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2F54D1-EC5F-AB11-F338-B6C59D1F102A}"/>
              </a:ext>
            </a:extLst>
          </p:cNvPr>
          <p:cNvSpPr/>
          <p:nvPr/>
        </p:nvSpPr>
        <p:spPr>
          <a:xfrm>
            <a:off x="6771857" y="3960759"/>
            <a:ext cx="2895600" cy="2430129"/>
          </a:xfrm>
          <a:prstGeom prst="ellipse">
            <a:avLst/>
          </a:prstGeom>
          <a:solidFill>
            <a:srgbClr val="EE806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Interest RPI during study</a:t>
            </a:r>
          </a:p>
        </p:txBody>
      </p:sp>
    </p:spTree>
    <p:extLst>
      <p:ext uri="{BB962C8B-B14F-4D97-AF65-F5344CB8AC3E}">
        <p14:creationId xmlns:p14="http://schemas.microsoft.com/office/powerpoint/2010/main" val="8181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7867-A1A6-D0C9-267E-0BF4E9304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D84A-C84C-E3C7-4129-A81574BD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0" y="400998"/>
            <a:ext cx="9487470" cy="726188"/>
          </a:xfrm>
        </p:spPr>
        <p:txBody>
          <a:bodyPr/>
          <a:lstStyle/>
          <a:p>
            <a:r>
              <a:rPr lang="en-US" sz="3600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 Loan – Managing the balance</a:t>
            </a:r>
            <a:endParaRPr lang="en-GB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EC188-E83C-4CA4-1E51-B4D2A564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8" y="1127186"/>
            <a:ext cx="4706007" cy="5029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ADF661-7A7C-A571-ABF3-04C3E1CFB740}"/>
              </a:ext>
            </a:extLst>
          </p:cNvPr>
          <p:cNvSpPr txBox="1"/>
          <p:nvPr/>
        </p:nvSpPr>
        <p:spPr>
          <a:xfrm>
            <a:off x="5610554" y="4711184"/>
            <a:ext cx="65814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 </a:t>
            </a:r>
            <a:r>
              <a:rPr lang="en-GB" sz="20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lang="en-GB" sz="22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student loan balance - GOV.UK</a:t>
            </a:r>
            <a:endParaRPr lang="en-GB" sz="2200" b="1" dirty="0">
              <a:solidFill>
                <a:srgbClr val="92D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3DAB4-55E8-D66C-BD79-DE1DA8FCC5DD}"/>
              </a:ext>
            </a:extLst>
          </p:cNvPr>
          <p:cNvSpPr txBox="1"/>
          <p:nvPr/>
        </p:nvSpPr>
        <p:spPr>
          <a:xfrm>
            <a:off x="5610553" y="1380302"/>
            <a:ext cx="616234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Learners can visit </a:t>
            </a:r>
            <a:r>
              <a:rPr lang="en-GB" sz="22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gov.uk </a:t>
            </a:r>
            <a:r>
              <a:rPr lang="en-GB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check loan balance</a:t>
            </a:r>
          </a:p>
          <a:p>
            <a:endParaRPr lang="en-GB" sz="2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sign in, they will need: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customer reference number or email address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password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secret answer, for example your mother’s maiden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8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306D-C356-5FB8-E62B-BAF6D60E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1" y="1904869"/>
            <a:ext cx="10158029" cy="889131"/>
          </a:xfrm>
        </p:spPr>
        <p:txBody>
          <a:bodyPr/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Student Loans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4EED5-C0B4-3D26-A024-9664D9CD5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Trends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333326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"/>
          <p:cNvSpPr txBox="1">
            <a:spLocks noGrp="1"/>
          </p:cNvSpPr>
          <p:nvPr>
            <p:ph type="title" idx="4294967295"/>
          </p:nvPr>
        </p:nvSpPr>
        <p:spPr>
          <a:xfrm>
            <a:off x="290035" y="629812"/>
            <a:ext cx="10515600" cy="62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6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Partners Support Desk - Contact Drivers</a:t>
            </a:r>
            <a:endParaRPr sz="3600" b="1" dirty="0">
              <a:solidFill>
                <a:srgbClr val="92D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8" name="Google Shape;528;p17"/>
          <p:cNvSpPr txBox="1"/>
          <p:nvPr/>
        </p:nvSpPr>
        <p:spPr>
          <a:xfrm>
            <a:off x="10167" y="1924967"/>
            <a:ext cx="6766400" cy="4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529" name="Google Shape;529;p17"/>
          <p:cNvSpPr/>
          <p:nvPr/>
        </p:nvSpPr>
        <p:spPr>
          <a:xfrm>
            <a:off x="-2" y="3010503"/>
            <a:ext cx="11534019" cy="93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052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1238133" y="3268152"/>
            <a:ext cx="10141067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Reverse withdrawal requests</a:t>
            </a:r>
          </a:p>
        </p:txBody>
      </p:sp>
      <p:sp>
        <p:nvSpPr>
          <p:cNvPr id="531" name="Google Shape;531;p17"/>
          <p:cNvSpPr/>
          <p:nvPr/>
        </p:nvSpPr>
        <p:spPr>
          <a:xfrm>
            <a:off x="290035" y="3010503"/>
            <a:ext cx="936000" cy="9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596">
              <a:solidFill>
                <a:srgbClr val="46464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510068" y="3127852"/>
            <a:ext cx="609200" cy="748800"/>
          </a:xfrm>
          <a:prstGeom prst="rightArrow">
            <a:avLst>
              <a:gd name="adj1" fmla="val 50000"/>
              <a:gd name="adj2" fmla="val 7046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596">
              <a:solidFill>
                <a:srgbClr val="46464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0" y="1924967"/>
            <a:ext cx="11534019" cy="93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052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1238133" y="2127667"/>
            <a:ext cx="10141067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2400" dirty="0"/>
              <a:t>Admin errors / portal admin queries</a:t>
            </a:r>
          </a:p>
        </p:txBody>
      </p:sp>
      <p:sp>
        <p:nvSpPr>
          <p:cNvPr id="536" name="Google Shape;536;p17"/>
          <p:cNvSpPr/>
          <p:nvPr/>
        </p:nvSpPr>
        <p:spPr>
          <a:xfrm>
            <a:off x="302131" y="1924973"/>
            <a:ext cx="936000" cy="9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596">
              <a:solidFill>
                <a:srgbClr val="46464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510068" y="2018456"/>
            <a:ext cx="609200" cy="748800"/>
          </a:xfrm>
          <a:prstGeom prst="rightArrow">
            <a:avLst>
              <a:gd name="adj1" fmla="val 50000"/>
              <a:gd name="adj2" fmla="val 7046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596">
              <a:solidFill>
                <a:srgbClr val="46464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0" y="4189135"/>
            <a:ext cx="11534019" cy="93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lang="en-US" sz="2400">
              <a:solidFill>
                <a:srgbClr val="EB8C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302131" y="4189145"/>
            <a:ext cx="936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596">
              <a:solidFill>
                <a:srgbClr val="46464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510068" y="4282627"/>
            <a:ext cx="609200" cy="748800"/>
          </a:xfrm>
          <a:prstGeom prst="rightArrow">
            <a:avLst>
              <a:gd name="adj1" fmla="val 50000"/>
              <a:gd name="adj2" fmla="val 7046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596">
              <a:solidFill>
                <a:srgbClr val="46464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DFF464-6325-105B-D2BC-2527DA8C9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9619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534;p17">
            <a:extLst>
              <a:ext uri="{FF2B5EF4-FFF2-40B4-BE49-F238E27FC236}">
                <a16:creationId xmlns:a16="http://schemas.microsoft.com/office/drawing/2014/main" id="{F06797B7-1DBB-A41E-C931-3B847718A13A}"/>
              </a:ext>
            </a:extLst>
          </p:cNvPr>
          <p:cNvSpPr/>
          <p:nvPr/>
        </p:nvSpPr>
        <p:spPr>
          <a:xfrm>
            <a:off x="-1" y="5289038"/>
            <a:ext cx="11534019" cy="93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 dirty="0">
              <a:solidFill>
                <a:srgbClr val="FFFFFF"/>
              </a:solidFill>
              <a:highlight>
                <a:srgbClr val="0000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536;p17">
            <a:extLst>
              <a:ext uri="{FF2B5EF4-FFF2-40B4-BE49-F238E27FC236}">
                <a16:creationId xmlns:a16="http://schemas.microsoft.com/office/drawing/2014/main" id="{F236181A-FF13-FD96-628B-DAE9D1E5853F}"/>
              </a:ext>
            </a:extLst>
          </p:cNvPr>
          <p:cNvSpPr/>
          <p:nvPr/>
        </p:nvSpPr>
        <p:spPr>
          <a:xfrm>
            <a:off x="290035" y="5289038"/>
            <a:ext cx="936000" cy="9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596">
              <a:solidFill>
                <a:srgbClr val="46464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537;p17">
            <a:extLst>
              <a:ext uri="{FF2B5EF4-FFF2-40B4-BE49-F238E27FC236}">
                <a16:creationId xmlns:a16="http://schemas.microsoft.com/office/drawing/2014/main" id="{0A754E00-9100-885A-E376-028C77ACEABA}"/>
              </a:ext>
            </a:extLst>
          </p:cNvPr>
          <p:cNvSpPr/>
          <p:nvPr/>
        </p:nvSpPr>
        <p:spPr>
          <a:xfrm>
            <a:off x="510068" y="5367767"/>
            <a:ext cx="609200" cy="748800"/>
          </a:xfrm>
          <a:prstGeom prst="rightArrow">
            <a:avLst>
              <a:gd name="adj1" fmla="val 50000"/>
              <a:gd name="adj2" fmla="val 7046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596">
              <a:solidFill>
                <a:srgbClr val="46464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545;p17">
            <a:extLst>
              <a:ext uri="{FF2B5EF4-FFF2-40B4-BE49-F238E27FC236}">
                <a16:creationId xmlns:a16="http://schemas.microsoft.com/office/drawing/2014/main" id="{961278AE-68B6-058E-5CFD-9B6EF74BE139}"/>
              </a:ext>
            </a:extLst>
          </p:cNvPr>
          <p:cNvSpPr/>
          <p:nvPr/>
        </p:nvSpPr>
        <p:spPr>
          <a:xfrm>
            <a:off x="1238133" y="4359495"/>
            <a:ext cx="10141067" cy="79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2400" dirty="0"/>
              <a:t>Application / evidence queries </a:t>
            </a:r>
          </a:p>
        </p:txBody>
      </p:sp>
      <p:sp>
        <p:nvSpPr>
          <p:cNvPr id="2" name="Google Shape;545;p17">
            <a:extLst>
              <a:ext uri="{FF2B5EF4-FFF2-40B4-BE49-F238E27FC236}">
                <a16:creationId xmlns:a16="http://schemas.microsoft.com/office/drawing/2014/main" id="{C587C8BA-89DC-C0E4-30F9-9CCDAA731132}"/>
              </a:ext>
            </a:extLst>
          </p:cNvPr>
          <p:cNvSpPr/>
          <p:nvPr/>
        </p:nvSpPr>
        <p:spPr>
          <a:xfrm>
            <a:off x="1238133" y="5491320"/>
            <a:ext cx="10141067" cy="79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2400" dirty="0"/>
              <a:t>Level 3 entitlement</a:t>
            </a:r>
          </a:p>
        </p:txBody>
      </p:sp>
    </p:spTree>
    <p:extLst>
      <p:ext uri="{BB962C8B-B14F-4D97-AF65-F5344CB8AC3E}">
        <p14:creationId xmlns:p14="http://schemas.microsoft.com/office/powerpoint/2010/main" val="227879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013B2-6141-F51D-568A-9A8FF6A61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6E6D-AE4C-0689-9A0B-5FFA503164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011" y="396132"/>
            <a:ext cx="10515600" cy="623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Application Volumes - Comparison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8BBE2B-364A-4775-0E7E-51EFAA7A5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52199"/>
              </p:ext>
            </p:extLst>
          </p:nvPr>
        </p:nvGraphicFramePr>
        <p:xfrm>
          <a:off x="286011" y="1020020"/>
          <a:ext cx="11143990" cy="5420537"/>
        </p:xfrm>
        <a:graphic>
          <a:graphicData uri="http://schemas.openxmlformats.org/drawingml/2006/table">
            <a:tbl>
              <a:tblPr/>
              <a:tblGrid>
                <a:gridCol w="4812921">
                  <a:extLst>
                    <a:ext uri="{9D8B030D-6E8A-4147-A177-3AD203B41FA5}">
                      <a16:colId xmlns:a16="http://schemas.microsoft.com/office/drawing/2014/main" val="3379942081"/>
                    </a:ext>
                  </a:extLst>
                </a:gridCol>
                <a:gridCol w="3691405">
                  <a:extLst>
                    <a:ext uri="{9D8B030D-6E8A-4147-A177-3AD203B41FA5}">
                      <a16:colId xmlns:a16="http://schemas.microsoft.com/office/drawing/2014/main" val="1141823060"/>
                    </a:ext>
                  </a:extLst>
                </a:gridCol>
                <a:gridCol w="1319832">
                  <a:extLst>
                    <a:ext uri="{9D8B030D-6E8A-4147-A177-3AD203B41FA5}">
                      <a16:colId xmlns:a16="http://schemas.microsoft.com/office/drawing/2014/main" val="3994667582"/>
                    </a:ext>
                  </a:extLst>
                </a:gridCol>
                <a:gridCol w="1319832">
                  <a:extLst>
                    <a:ext uri="{9D8B030D-6E8A-4147-A177-3AD203B41FA5}">
                      <a16:colId xmlns:a16="http://schemas.microsoft.com/office/drawing/2014/main" val="314565595"/>
                    </a:ext>
                  </a:extLst>
                </a:gridCol>
              </a:tblGrid>
              <a:tr h="5630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5" marR="13885" marT="13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5" marR="13885" marT="138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20/21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25/26</a:t>
                      </a:r>
                      <a:endParaRPr lang="en-GB" sz="1600" b="1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9499"/>
                  </a:ext>
                </a:extLst>
              </a:tr>
              <a:tr h="4514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5" marR="13885" marT="13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85" marR="13885" marT="138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21/01/2021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22/01/2026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26659"/>
                  </a:ext>
                </a:extLst>
              </a:tr>
              <a:tr h="3429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Applications Submitted</a:t>
                      </a:r>
                      <a:endParaRPr lang="en-GB" sz="26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GB" sz="2600" b="0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68,247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23,140</a:t>
                      </a:r>
                      <a:endParaRPr lang="en-GB" sz="160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416118"/>
                  </a:ext>
                </a:extLst>
              </a:tr>
              <a:tr h="342975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Processed</a:t>
                      </a:r>
                      <a:endParaRPr lang="en-GB" sz="26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3299" marR="133299" marT="66650" marB="666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Approved</a:t>
                      </a:r>
                      <a:endParaRPr lang="en-GB" sz="2600" b="0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47,107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18,849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433224"/>
                  </a:ext>
                </a:extLst>
              </a:tr>
              <a:tr h="342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Withdrawal/Suspension</a:t>
                      </a:r>
                      <a:endParaRPr lang="en-GB" sz="2600" b="0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1,165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525492"/>
                  </a:ext>
                </a:extLst>
              </a:tr>
              <a:tr h="342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Ineligible</a:t>
                      </a:r>
                      <a:endParaRPr lang="en-GB" sz="2600" b="0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1,510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168264"/>
                  </a:ext>
                </a:extLst>
              </a:tr>
              <a:tr h="342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Auto Cancelled</a:t>
                      </a:r>
                      <a:endParaRPr lang="en-GB" sz="2600" b="0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4,614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1,038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944229"/>
                  </a:ext>
                </a:extLst>
              </a:tr>
              <a:tr h="3429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Processed</a:t>
                      </a:r>
                      <a:endParaRPr lang="en-GB" sz="26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GB" sz="26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57,251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22,562</a:t>
                      </a:r>
                      <a:endParaRPr lang="en-GB" sz="1600" b="1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8576"/>
                  </a:ext>
                </a:extLst>
              </a:tr>
              <a:tr h="34297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Outstanding</a:t>
                      </a:r>
                      <a:endParaRPr lang="en-GB" sz="26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3299" marR="133299" marT="66650" marB="666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Awaiting Evidence</a:t>
                      </a:r>
                      <a:endParaRPr lang="en-GB" sz="2600" b="0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375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72745"/>
                  </a:ext>
                </a:extLst>
              </a:tr>
              <a:tr h="342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Awaiting Investigation</a:t>
                      </a:r>
                      <a:endParaRPr lang="en-GB" sz="2600" b="0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571351"/>
                  </a:ext>
                </a:extLst>
              </a:tr>
              <a:tr h="342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Work In Hand</a:t>
                      </a:r>
                      <a:endParaRPr lang="en-GB" sz="2600" b="0" i="0" u="none" strike="noStrik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138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960439"/>
                  </a:ext>
                </a:extLst>
              </a:tr>
              <a:tr h="3429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Outstanding</a:t>
                      </a:r>
                      <a:endParaRPr lang="en-GB" sz="26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GB" sz="26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578</a:t>
                      </a:r>
                      <a:endParaRPr lang="en-GB" sz="1600" b="1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9510"/>
                  </a:ext>
                </a:extLst>
              </a:tr>
              <a:tr h="3429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Entry Incomplete</a:t>
                      </a:r>
                      <a:endParaRPr lang="en-GB" sz="26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GB" sz="26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652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23547"/>
                  </a:ext>
                </a:extLst>
              </a:tr>
              <a:tr h="6333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Auto Cancelled - Data Entry Incomplete</a:t>
                      </a:r>
                      <a:endParaRPr lang="en-GB" sz="26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GB" sz="2600" b="0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885" marR="13885" marT="138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8,110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4,751</a:t>
                      </a:r>
                    </a:p>
                  </a:txBody>
                  <a:tcPr marL="13885" marR="13885" marT="1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1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096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age">
  <a:themeElements>
    <a:clrScheme name="SLC 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6060"/>
      </a:accent1>
      <a:accent2>
        <a:srgbClr val="E97132"/>
      </a:accent2>
      <a:accent3>
        <a:srgbClr val="AACA3D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ver Pages">
  <a:themeElements>
    <a:clrScheme name="SLC 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6060"/>
      </a:accent1>
      <a:accent2>
        <a:srgbClr val="E97132"/>
      </a:accent2>
      <a:accent3>
        <a:srgbClr val="AACA3D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reak Pages">
  <a:themeElements>
    <a:clrScheme name="SLC 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6060"/>
      </a:accent1>
      <a:accent2>
        <a:srgbClr val="E97132"/>
      </a:accent2>
      <a:accent3>
        <a:srgbClr val="AACA3D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ontent Pages">
  <a:themeElements>
    <a:clrScheme name="SLC 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6060"/>
      </a:accent1>
      <a:accent2>
        <a:srgbClr val="E97132"/>
      </a:accent2>
      <a:accent3>
        <a:srgbClr val="AACA3D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End Page">
  <a:themeElements>
    <a:clrScheme name="SLC 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6060"/>
      </a:accent1>
      <a:accent2>
        <a:srgbClr val="E97132"/>
      </a:accent2>
      <a:accent3>
        <a:srgbClr val="AACA3D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7699</TotalTime>
  <Words>1204</Words>
  <Application>Microsoft Office PowerPoint</Application>
  <PresentationFormat>Widescreen</PresentationFormat>
  <Paragraphs>324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Aptos</vt:lpstr>
      <vt:lpstr>Arial</vt:lpstr>
      <vt:lpstr>Calibri</vt:lpstr>
      <vt:lpstr>Georgia</vt:lpstr>
      <vt:lpstr>Helvetica</vt:lpstr>
      <vt:lpstr>Wingdings</vt:lpstr>
      <vt:lpstr>Blank Page</vt:lpstr>
      <vt:lpstr>Cover Pages</vt:lpstr>
      <vt:lpstr>Break Pages</vt:lpstr>
      <vt:lpstr>Content Pages</vt:lpstr>
      <vt:lpstr>End Page</vt:lpstr>
      <vt:lpstr>Learning Provider  Regional Forums</vt:lpstr>
      <vt:lpstr>Agenda</vt:lpstr>
      <vt:lpstr>Student Loans Company</vt:lpstr>
      <vt:lpstr>SLC Updates</vt:lpstr>
      <vt:lpstr>Student Loan Repayment</vt:lpstr>
      <vt:lpstr>Student Loan – Managing the balance</vt:lpstr>
      <vt:lpstr>Student Loans Company</vt:lpstr>
      <vt:lpstr>Partners Support Desk - Contact Drivers</vt:lpstr>
      <vt:lpstr>Application Volumes - Comparison</vt:lpstr>
      <vt:lpstr>Application Submissions</vt:lpstr>
      <vt:lpstr>Popular Learning Aims 25/26</vt:lpstr>
      <vt:lpstr>Loan Facility</vt:lpstr>
      <vt:lpstr>Challenges / Things to consider</vt:lpstr>
      <vt:lpstr>Further Education</vt:lpstr>
      <vt:lpstr>Lifelong Learning Entitlement </vt:lpstr>
      <vt:lpstr>OfS Registered Providers  </vt:lpstr>
      <vt:lpstr>Service Standards</vt:lpstr>
      <vt:lpstr>Service Standards</vt:lpstr>
      <vt:lpstr>Attendance Management Guidance</vt:lpstr>
      <vt:lpstr>PowerPoint Presentation</vt:lpstr>
      <vt:lpstr>Academic Year Preparation</vt:lpstr>
      <vt:lpstr>Milestones</vt:lpstr>
      <vt:lpstr>Useful Contacts and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Neil Brown</dc:creator>
  <cp:lastModifiedBy>Oonagh White</cp:lastModifiedBy>
  <cp:revision>120</cp:revision>
  <dcterms:created xsi:type="dcterms:W3CDTF">2024-10-02T14:47:44Z</dcterms:created>
  <dcterms:modified xsi:type="dcterms:W3CDTF">2026-03-13T10:04:49Z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6745fb-3f26-4c57-86f8-58701135f02c_Enabled">
    <vt:lpwstr>true</vt:lpwstr>
  </property>
  <property fmtid="{D5CDD505-2E9C-101B-9397-08002B2CF9AE}" pid="3" name="MSIP_Label_aa6745fb-3f26-4c57-86f8-58701135f02c_SetDate">
    <vt:lpwstr>2024-10-02T14:54:14Z</vt:lpwstr>
  </property>
  <property fmtid="{D5CDD505-2E9C-101B-9397-08002B2CF9AE}" pid="4" name="MSIP_Label_aa6745fb-3f26-4c57-86f8-58701135f02c_Method">
    <vt:lpwstr>Privileged</vt:lpwstr>
  </property>
  <property fmtid="{D5CDD505-2E9C-101B-9397-08002B2CF9AE}" pid="5" name="MSIP_Label_aa6745fb-3f26-4c57-86f8-58701135f02c_Name">
    <vt:lpwstr>NO MARKING (PUBLIC)</vt:lpwstr>
  </property>
  <property fmtid="{D5CDD505-2E9C-101B-9397-08002B2CF9AE}" pid="6" name="MSIP_Label_aa6745fb-3f26-4c57-86f8-58701135f02c_SiteId">
    <vt:lpwstr>4c6898a9-8fca-42f9-aa92-82cb3e252bc6</vt:lpwstr>
  </property>
  <property fmtid="{D5CDD505-2E9C-101B-9397-08002B2CF9AE}" pid="7" name="MSIP_Label_aa6745fb-3f26-4c57-86f8-58701135f02c_ActionId">
    <vt:lpwstr>1d64fd3e-34b6-422a-9537-de35b51e4eee</vt:lpwstr>
  </property>
  <property fmtid="{D5CDD505-2E9C-101B-9397-08002B2CF9AE}" pid="8" name="MSIP_Label_aa6745fb-3f26-4c57-86f8-58701135f02c_ContentBits">
    <vt:lpwstr>0</vt:lpwstr>
  </property>
</Properties>
</file>