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 id="2147483669" r:id="rId2"/>
    <p:sldMasterId id="2147483670" r:id="rId3"/>
    <p:sldMasterId id="2147483671" r:id="rId4"/>
    <p:sldMasterId id="2147483648" r:id="rId5"/>
  </p:sldMasterIdLst>
  <p:notesMasterIdLst>
    <p:notesMasterId r:id="rId57"/>
  </p:notesMasterIdLst>
  <p:handoutMasterIdLst>
    <p:handoutMasterId r:id="rId58"/>
  </p:handoutMasterIdLst>
  <p:sldIdLst>
    <p:sldId id="312" r:id="rId6"/>
    <p:sldId id="2142532997" r:id="rId7"/>
    <p:sldId id="2142533001" r:id="rId8"/>
    <p:sldId id="2142533000" r:id="rId9"/>
    <p:sldId id="2142532927" r:id="rId10"/>
    <p:sldId id="2142533002" r:id="rId11"/>
    <p:sldId id="2608" r:id="rId12"/>
    <p:sldId id="2142533013" r:id="rId13"/>
    <p:sldId id="2142533004" r:id="rId14"/>
    <p:sldId id="2142533005" r:id="rId15"/>
    <p:sldId id="340" r:id="rId16"/>
    <p:sldId id="2142533003" r:id="rId17"/>
    <p:sldId id="2142533021" r:id="rId18"/>
    <p:sldId id="386" r:id="rId19"/>
    <p:sldId id="350" r:id="rId20"/>
    <p:sldId id="2142532870" r:id="rId21"/>
    <p:sldId id="2142532994" r:id="rId22"/>
    <p:sldId id="2142532933" r:id="rId23"/>
    <p:sldId id="2142532929" r:id="rId24"/>
    <p:sldId id="2142532871" r:id="rId25"/>
    <p:sldId id="2583" r:id="rId26"/>
    <p:sldId id="2633" r:id="rId27"/>
    <p:sldId id="2142533008" r:id="rId28"/>
    <p:sldId id="3274" r:id="rId29"/>
    <p:sldId id="2142533006" r:id="rId30"/>
    <p:sldId id="2142533007" r:id="rId31"/>
    <p:sldId id="2142533010" r:id="rId32"/>
    <p:sldId id="2142533015" r:id="rId33"/>
    <p:sldId id="2142533016" r:id="rId34"/>
    <p:sldId id="2142533025" r:id="rId35"/>
    <p:sldId id="2142532996" r:id="rId36"/>
    <p:sldId id="2142533011" r:id="rId37"/>
    <p:sldId id="2142533014" r:id="rId38"/>
    <p:sldId id="2569" r:id="rId39"/>
    <p:sldId id="2142533017" r:id="rId40"/>
    <p:sldId id="2142532932" r:id="rId41"/>
    <p:sldId id="2648" r:id="rId42"/>
    <p:sldId id="2142533018" r:id="rId43"/>
    <p:sldId id="2142533019" r:id="rId44"/>
    <p:sldId id="2582" r:id="rId45"/>
    <p:sldId id="3286" r:id="rId46"/>
    <p:sldId id="444" r:id="rId47"/>
    <p:sldId id="2142533022" r:id="rId48"/>
    <p:sldId id="2142533023" r:id="rId49"/>
    <p:sldId id="2142533024" r:id="rId50"/>
    <p:sldId id="2142533012" r:id="rId51"/>
    <p:sldId id="2142532992" r:id="rId52"/>
    <p:sldId id="2142532995" r:id="rId53"/>
    <p:sldId id="2142532988" r:id="rId54"/>
    <p:sldId id="2142532987" r:id="rId55"/>
    <p:sldId id="329" r:id="rId5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60"/>
    <a:srgbClr val="ABE338"/>
    <a:srgbClr val="000000"/>
    <a:srgbClr val="F4F6E8"/>
    <a:srgbClr val="E8EF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79782" autoAdjust="0"/>
  </p:normalViewPr>
  <p:slideViewPr>
    <p:cSldViewPr snapToGrid="0">
      <p:cViewPr varScale="1">
        <p:scale>
          <a:sx n="66" d="100"/>
          <a:sy n="66" d="100"/>
        </p:scale>
        <p:origin x="878" y="43"/>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A454B8-41BC-43AD-B3E3-DB35B2FFD392}"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GB"/>
        </a:p>
      </dgm:t>
    </dgm:pt>
    <dgm:pt modelId="{585604EC-6AFC-4155-8E88-3C27792CFB75}">
      <dgm:prSet phldrT="[Text]"/>
      <dgm:spPr>
        <a:solidFill>
          <a:schemeClr val="accent2">
            <a:lumMod val="75000"/>
          </a:schemeClr>
        </a:solidFill>
      </dgm:spPr>
      <dgm:t>
        <a:bodyPr/>
        <a:lstStyle/>
        <a:p>
          <a:r>
            <a:rPr lang="en-GB" dirty="0">
              <a:latin typeface="Helvetica" panose="020B0604020202020204" pitchFamily="34" charset="0"/>
              <a:cs typeface="Helvetica" panose="020B0604020202020204" pitchFamily="34" charset="0"/>
            </a:rPr>
            <a:t>Department for Education</a:t>
          </a:r>
        </a:p>
      </dgm:t>
    </dgm:pt>
    <dgm:pt modelId="{BD3632B5-39D5-4228-B832-BE656017EF49}" type="parTrans" cxnId="{C077764F-D9CC-4DB3-B82D-4F1E74B58DFE}">
      <dgm:prSet/>
      <dgm:spPr/>
      <dgm:t>
        <a:bodyPr/>
        <a:lstStyle/>
        <a:p>
          <a:endParaRPr lang="en-GB"/>
        </a:p>
      </dgm:t>
    </dgm:pt>
    <dgm:pt modelId="{2D9660FC-6AC1-4E84-9528-13C6E1F7D8F9}" type="sibTrans" cxnId="{C077764F-D9CC-4DB3-B82D-4F1E74B58DFE}">
      <dgm:prSet/>
      <dgm:spPr/>
      <dgm:t>
        <a:bodyPr/>
        <a:lstStyle/>
        <a:p>
          <a:endParaRPr lang="en-GB"/>
        </a:p>
      </dgm:t>
    </dgm:pt>
    <dgm:pt modelId="{93750675-436F-460A-AAC4-857674E76689}">
      <dgm:prSet phldrT="[Text]" custT="1"/>
      <dgm:spPr>
        <a:solidFill>
          <a:srgbClr val="00B0F0"/>
        </a:solidFill>
      </dgm:spPr>
      <dgm:t>
        <a:bodyPr/>
        <a:lstStyle/>
        <a:p>
          <a:r>
            <a:rPr lang="en-GB" sz="1800" b="1" dirty="0">
              <a:solidFill>
                <a:schemeClr val="bg1"/>
              </a:solidFill>
              <a:latin typeface="Helvetica" panose="020B0604020202020204" pitchFamily="34" charset="0"/>
              <a:ea typeface="Aptos" panose="020B0004020202020204" pitchFamily="34" charset="0"/>
              <a:cs typeface="Helvetica" panose="020B0604020202020204" pitchFamily="34" charset="0"/>
            </a:rPr>
            <a:t>Policy intent 		</a:t>
          </a:r>
          <a:endParaRPr lang="en-GB" sz="1800" dirty="0">
            <a:latin typeface="Helvetica" panose="020B0604020202020204" pitchFamily="34" charset="0"/>
            <a:cs typeface="Helvetica" panose="020B0604020202020204" pitchFamily="34" charset="0"/>
          </a:endParaRPr>
        </a:p>
      </dgm:t>
    </dgm:pt>
    <dgm:pt modelId="{73028D04-91F0-4D9B-B0C1-117AA4905933}" type="parTrans" cxnId="{95D025D6-EB36-4CC7-AB36-1A4AA7BC0E68}">
      <dgm:prSet/>
      <dgm:spPr/>
      <dgm:t>
        <a:bodyPr/>
        <a:lstStyle/>
        <a:p>
          <a:endParaRPr lang="en-GB"/>
        </a:p>
      </dgm:t>
    </dgm:pt>
    <dgm:pt modelId="{696C9F3C-3024-4C3B-B053-939D8FFB5B4B}" type="sibTrans" cxnId="{95D025D6-EB36-4CC7-AB36-1A4AA7BC0E68}">
      <dgm:prSet/>
      <dgm:spPr/>
      <dgm:t>
        <a:bodyPr/>
        <a:lstStyle/>
        <a:p>
          <a:endParaRPr lang="en-GB"/>
        </a:p>
      </dgm:t>
    </dgm:pt>
    <dgm:pt modelId="{E27426B5-3D77-41D4-AFE8-A12F2D4C3129}">
      <dgm:prSet phldrT="[Text]"/>
      <dgm:spPr/>
      <dgm:t>
        <a:bodyPr/>
        <a:lstStyle/>
        <a:p>
          <a:r>
            <a:rPr lang="en-GB" dirty="0">
              <a:latin typeface="Helvetica" panose="020B0604020202020204" pitchFamily="34" charset="0"/>
              <a:cs typeface="Helvetica" panose="020B0604020202020204" pitchFamily="34" charset="0"/>
            </a:rPr>
            <a:t>Student Loans Company</a:t>
          </a:r>
        </a:p>
      </dgm:t>
    </dgm:pt>
    <dgm:pt modelId="{332D3C80-F470-49D9-9B85-E854441E91C8}" type="parTrans" cxnId="{C2785ABC-6AF8-418D-AC52-FA0EAC2F426C}">
      <dgm:prSet/>
      <dgm:spPr/>
      <dgm:t>
        <a:bodyPr/>
        <a:lstStyle/>
        <a:p>
          <a:endParaRPr lang="en-GB"/>
        </a:p>
      </dgm:t>
    </dgm:pt>
    <dgm:pt modelId="{66FCA870-9FDB-42BF-91FC-E25D0776F702}" type="sibTrans" cxnId="{C2785ABC-6AF8-418D-AC52-FA0EAC2F426C}">
      <dgm:prSet/>
      <dgm:spPr/>
      <dgm:t>
        <a:bodyPr/>
        <a:lstStyle/>
        <a:p>
          <a:endParaRPr lang="en-GB"/>
        </a:p>
      </dgm:t>
    </dgm:pt>
    <dgm:pt modelId="{273CC8B7-994E-4106-92A2-7E631D53457E}">
      <dgm:prSet phldrT="[Text]" custT="1"/>
      <dgm:spPr/>
      <dgm:t>
        <a:bodyPr/>
        <a:lstStyle/>
        <a:p>
          <a:pPr>
            <a:buFont typeface="Arial" panose="020B0604020202020204" pitchFamily="34" charset="0"/>
            <a:buChar char="•"/>
          </a:pPr>
          <a:r>
            <a:rPr lang="en-GB" sz="1800" b="1"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Loan application process</a:t>
          </a:r>
          <a:endParaRPr lang="en-GB" sz="1800" dirty="0"/>
        </a:p>
      </dgm:t>
    </dgm:pt>
    <dgm:pt modelId="{E58BC980-65E4-4D8A-B100-867764801109}" type="parTrans" cxnId="{C760D1F6-1E17-44FA-946A-46FFF7DCE24D}">
      <dgm:prSet/>
      <dgm:spPr/>
      <dgm:t>
        <a:bodyPr/>
        <a:lstStyle/>
        <a:p>
          <a:endParaRPr lang="en-GB"/>
        </a:p>
      </dgm:t>
    </dgm:pt>
    <dgm:pt modelId="{BD094546-EAFF-41CC-8443-1C0C20619AE9}" type="sibTrans" cxnId="{C760D1F6-1E17-44FA-946A-46FFF7DCE24D}">
      <dgm:prSet/>
      <dgm:spPr/>
      <dgm:t>
        <a:bodyPr/>
        <a:lstStyle/>
        <a:p>
          <a:endParaRPr lang="en-GB"/>
        </a:p>
      </dgm:t>
    </dgm:pt>
    <dgm:pt modelId="{3806AA44-E0AA-4A9B-9AC4-459B9A373A2C}">
      <dgm:prSet phldrT="[Text]"/>
      <dgm:spPr>
        <a:solidFill>
          <a:srgbClr val="FFC000"/>
        </a:solidFill>
      </dgm:spPr>
      <dgm:t>
        <a:bodyPr/>
        <a:lstStyle/>
        <a:p>
          <a:r>
            <a:rPr lang="en-GB" dirty="0">
              <a:latin typeface="Helvetica" panose="020B0604020202020204" pitchFamily="34" charset="0"/>
              <a:cs typeface="Helvetica" panose="020B0604020202020204" pitchFamily="34" charset="0"/>
            </a:rPr>
            <a:t>Learning Providers</a:t>
          </a:r>
        </a:p>
      </dgm:t>
    </dgm:pt>
    <dgm:pt modelId="{B0CCC234-CB9A-4136-A805-6E95640DE43E}" type="parTrans" cxnId="{7E8A0488-3121-4031-A90A-3D78594382A4}">
      <dgm:prSet/>
      <dgm:spPr/>
      <dgm:t>
        <a:bodyPr/>
        <a:lstStyle/>
        <a:p>
          <a:endParaRPr lang="en-GB"/>
        </a:p>
      </dgm:t>
    </dgm:pt>
    <dgm:pt modelId="{54B5B165-B475-4EE6-813C-95E32EB23D7D}" type="sibTrans" cxnId="{7E8A0488-3121-4031-A90A-3D78594382A4}">
      <dgm:prSet/>
      <dgm:spPr/>
      <dgm:t>
        <a:bodyPr/>
        <a:lstStyle/>
        <a:p>
          <a:endParaRPr lang="en-GB"/>
        </a:p>
      </dgm:t>
    </dgm:pt>
    <dgm:pt modelId="{EC9683DE-6360-49FF-B97C-8F5C77F4B766}">
      <dgm:prSet phldrT="[Text]" custT="1"/>
      <dgm:spPr/>
      <dgm:t>
        <a:bodyPr/>
        <a:lstStyle/>
        <a:p>
          <a:pPr>
            <a:buFont typeface="Arial" panose="020B0604020202020204" pitchFamily="34" charset="0"/>
            <a:buChar char="•"/>
          </a:pPr>
          <a:r>
            <a:rPr lang="en-GB" altLang="en-US" sz="1800" b="1" dirty="0">
              <a:latin typeface="Helvetica" panose="020B0604020202020204" pitchFamily="34" charset="0"/>
            </a:rPr>
            <a:t>IAG</a:t>
          </a:r>
        </a:p>
        <a:p>
          <a:pPr>
            <a:buFont typeface="Arial" panose="020B0604020202020204" pitchFamily="34" charset="0"/>
            <a:buChar char="•"/>
          </a:pPr>
          <a:r>
            <a:rPr lang="en-GB" altLang="en-US" sz="1800" b="1" dirty="0">
              <a:latin typeface="Helvetica" panose="020B0604020202020204" pitchFamily="34" charset="0"/>
            </a:rPr>
            <a:t>Entitlement checks</a:t>
          </a:r>
        </a:p>
        <a:p>
          <a:pPr>
            <a:buFont typeface="Arial" panose="020B0604020202020204" pitchFamily="34" charset="0"/>
            <a:buChar char="•"/>
          </a:pPr>
          <a:r>
            <a:rPr lang="en-GB" altLang="en-US" sz="1800" b="1" dirty="0">
              <a:latin typeface="Helvetica" panose="020B0604020202020204" pitchFamily="34" charset="0"/>
            </a:rPr>
            <a:t>Fees Policy</a:t>
          </a:r>
        </a:p>
        <a:p>
          <a:pPr>
            <a:buFont typeface="Arial" panose="020B0604020202020204" pitchFamily="34" charset="0"/>
            <a:buChar char="•"/>
          </a:pPr>
          <a:r>
            <a:rPr lang="en-GB" altLang="en-US" sz="1800" b="1" dirty="0">
              <a:latin typeface="Helvetica" panose="020B0604020202020204" pitchFamily="34" charset="0"/>
            </a:rPr>
            <a:t>Issue LAFIL</a:t>
          </a:r>
        </a:p>
        <a:p>
          <a:pPr>
            <a:buFont typeface="Arial" panose="020B0604020202020204" pitchFamily="34" charset="0"/>
            <a:buChar char="•"/>
          </a:pPr>
          <a:r>
            <a:rPr lang="en-GB" altLang="en-US" sz="1800" b="1" dirty="0">
              <a:latin typeface="Helvetica" panose="020B0604020202020204" pitchFamily="34" charset="0"/>
            </a:rPr>
            <a:t>ILR and Audit</a:t>
          </a:r>
          <a:endParaRPr lang="en-GB" sz="1800" b="1" dirty="0"/>
        </a:p>
      </dgm:t>
    </dgm:pt>
    <dgm:pt modelId="{FE72FA47-04FB-44DE-94A3-CDE8D91A8DE4}" type="parTrans" cxnId="{5908600A-FABE-4901-9CCE-9098E38C554A}">
      <dgm:prSet/>
      <dgm:spPr/>
      <dgm:t>
        <a:bodyPr/>
        <a:lstStyle/>
        <a:p>
          <a:endParaRPr lang="en-GB"/>
        </a:p>
      </dgm:t>
    </dgm:pt>
    <dgm:pt modelId="{44E5BA5B-1771-414A-8C94-DF734B8F4FC3}" type="sibTrans" cxnId="{5908600A-FABE-4901-9CCE-9098E38C554A}">
      <dgm:prSet/>
      <dgm:spPr/>
      <dgm:t>
        <a:bodyPr/>
        <a:lstStyle/>
        <a:p>
          <a:endParaRPr lang="en-GB"/>
        </a:p>
      </dgm:t>
    </dgm:pt>
    <dgm:pt modelId="{C5F69822-10C5-4731-BB6F-5F677664A06A}">
      <dgm:prSet custT="1"/>
      <dgm:spPr>
        <a:solidFill>
          <a:srgbClr val="00B0F0"/>
        </a:solidFill>
      </dgm:spPr>
      <dgm:t>
        <a:bodyPr/>
        <a:lstStyle/>
        <a:p>
          <a:r>
            <a:rPr lang="en-GB" sz="1800" b="1" dirty="0">
              <a:solidFill>
                <a:schemeClr val="bg1"/>
              </a:solidFill>
              <a:latin typeface="Helvetica" panose="020B0604020202020204" pitchFamily="34" charset="0"/>
              <a:ea typeface="Aptos" panose="020B0004020202020204" pitchFamily="34" charset="0"/>
              <a:cs typeface="Helvetica" panose="020B0604020202020204" pitchFamily="34" charset="0"/>
            </a:rPr>
            <a:t>Designating qualifications Provider and agreement management </a:t>
          </a:r>
        </a:p>
        <a:p>
          <a:r>
            <a:rPr lang="en-GB" sz="1800" b="1" dirty="0">
              <a:solidFill>
                <a:schemeClr val="bg1"/>
              </a:solidFill>
              <a:latin typeface="Helvetica" panose="020B0604020202020204" pitchFamily="34" charset="0"/>
              <a:ea typeface="Aptos" panose="020B0004020202020204" pitchFamily="34" charset="0"/>
              <a:cs typeface="Helvetica" panose="020B0604020202020204" pitchFamily="34" charset="0"/>
            </a:rPr>
            <a:t>Market entry/exit	</a:t>
          </a:r>
        </a:p>
        <a:p>
          <a:r>
            <a:rPr lang="en-GB" sz="1800" b="1" dirty="0">
              <a:solidFill>
                <a:schemeClr val="bg1"/>
              </a:solidFill>
              <a:latin typeface="Helvetica" panose="020B0604020202020204" pitchFamily="34" charset="0"/>
              <a:ea typeface="Aptos" panose="020B0004020202020204" pitchFamily="34" charset="0"/>
              <a:cs typeface="Helvetica" panose="020B0604020202020204" pitchFamily="34" charset="0"/>
            </a:rPr>
            <a:t>ALL Bursary payments  </a:t>
          </a:r>
        </a:p>
      </dgm:t>
    </dgm:pt>
    <dgm:pt modelId="{79AD2CB7-71E4-4E0D-B112-96A0D329BA0E}" type="parTrans" cxnId="{7F18F91C-5454-40FB-99DE-69DBCB440AD6}">
      <dgm:prSet/>
      <dgm:spPr/>
      <dgm:t>
        <a:bodyPr/>
        <a:lstStyle/>
        <a:p>
          <a:endParaRPr lang="en-GB"/>
        </a:p>
      </dgm:t>
    </dgm:pt>
    <dgm:pt modelId="{A8E27890-2BA1-4A68-9000-2DFED8EC3186}" type="sibTrans" cxnId="{7F18F91C-5454-40FB-99DE-69DBCB440AD6}">
      <dgm:prSet/>
      <dgm:spPr/>
      <dgm:t>
        <a:bodyPr/>
        <a:lstStyle/>
        <a:p>
          <a:endParaRPr lang="en-GB"/>
        </a:p>
      </dgm:t>
    </dgm:pt>
    <dgm:pt modelId="{F6236563-83EE-405A-861C-710AEDBE55CA}">
      <dgm:prSet custT="1"/>
      <dgm:spPr>
        <a:solidFill>
          <a:srgbClr val="00B0F0"/>
        </a:solidFill>
      </dgm:spPr>
      <dgm:t>
        <a:bodyPr/>
        <a:lstStyle/>
        <a:p>
          <a:r>
            <a:rPr lang="en-GB" sz="1800" b="1" dirty="0">
              <a:solidFill>
                <a:schemeClr val="bg1"/>
              </a:solidFill>
              <a:latin typeface="Helvetica" panose="020B0604020202020204" pitchFamily="34" charset="0"/>
              <a:ea typeface="Aptos" panose="020B0004020202020204" pitchFamily="34" charset="0"/>
              <a:cs typeface="Helvetica" panose="020B0604020202020204" pitchFamily="34" charset="0"/>
            </a:rPr>
            <a:t>Funding Rules</a:t>
          </a:r>
        </a:p>
      </dgm:t>
    </dgm:pt>
    <dgm:pt modelId="{B54B6D1B-328C-4A80-9AA9-A80813BD07AC}" type="parTrans" cxnId="{D4697B8E-BB95-402D-A140-2B7976ADED55}">
      <dgm:prSet/>
      <dgm:spPr/>
      <dgm:t>
        <a:bodyPr/>
        <a:lstStyle/>
        <a:p>
          <a:endParaRPr lang="en-GB"/>
        </a:p>
      </dgm:t>
    </dgm:pt>
    <dgm:pt modelId="{2E9C0904-34BF-45BA-871E-45E810D737D4}" type="sibTrans" cxnId="{D4697B8E-BB95-402D-A140-2B7976ADED55}">
      <dgm:prSet/>
      <dgm:spPr/>
      <dgm:t>
        <a:bodyPr/>
        <a:lstStyle/>
        <a:p>
          <a:endParaRPr lang="en-GB"/>
        </a:p>
      </dgm:t>
    </dgm:pt>
    <dgm:pt modelId="{5B5FE103-81EC-42EE-BD61-EFA0C838491E}">
      <dgm:prSet custT="1"/>
      <dgm:spPr>
        <a:solidFill>
          <a:srgbClr val="00B0F0"/>
        </a:solidFill>
      </dgm:spPr>
      <dgm:t>
        <a:bodyPr/>
        <a:lstStyle/>
        <a:p>
          <a:r>
            <a:rPr lang="en-GB" sz="1800" b="1" dirty="0">
              <a:solidFill>
                <a:schemeClr val="bg1"/>
              </a:solidFill>
              <a:latin typeface="Helvetica" panose="020B0604020202020204" pitchFamily="34" charset="0"/>
              <a:ea typeface="Aptos" panose="020B0004020202020204" pitchFamily="34" charset="0"/>
              <a:cs typeface="Helvetica" panose="020B0604020202020204" pitchFamily="34" charset="0"/>
            </a:rPr>
            <a:t>Allocations</a:t>
          </a:r>
        </a:p>
      </dgm:t>
    </dgm:pt>
    <dgm:pt modelId="{EDAB0F55-0E40-4494-8061-0F1CD2BEBC52}" type="parTrans" cxnId="{5D2477F0-9808-4C3B-BBC7-A26615B3BCA4}">
      <dgm:prSet/>
      <dgm:spPr/>
      <dgm:t>
        <a:bodyPr/>
        <a:lstStyle/>
        <a:p>
          <a:endParaRPr lang="en-GB"/>
        </a:p>
      </dgm:t>
    </dgm:pt>
    <dgm:pt modelId="{3579A330-9014-4B31-8469-4D7C85D698F7}" type="sibTrans" cxnId="{5D2477F0-9808-4C3B-BBC7-A26615B3BCA4}">
      <dgm:prSet/>
      <dgm:spPr/>
      <dgm:t>
        <a:bodyPr/>
        <a:lstStyle/>
        <a:p>
          <a:endParaRPr lang="en-GB"/>
        </a:p>
      </dgm:t>
    </dgm:pt>
    <dgm:pt modelId="{5AD716A6-962C-442D-9226-7AA2DAC1AB12}">
      <dgm:prSet custT="1"/>
      <dgm:spPr>
        <a:solidFill>
          <a:srgbClr val="00B0F0"/>
        </a:solidFill>
      </dgm:spPr>
      <dgm:t>
        <a:bodyPr/>
        <a:lstStyle/>
        <a:p>
          <a:r>
            <a:rPr lang="en-GB" sz="1800" b="1" dirty="0">
              <a:solidFill>
                <a:schemeClr val="bg1"/>
              </a:solidFill>
              <a:latin typeface="Helvetica" panose="020B0604020202020204" pitchFamily="34" charset="0"/>
              <a:ea typeface="Aptos" panose="020B0004020202020204" pitchFamily="34" charset="0"/>
              <a:cs typeface="Helvetica" panose="020B0604020202020204" pitchFamily="34" charset="0"/>
            </a:rPr>
            <a:t>Performance Monitoring</a:t>
          </a:r>
        </a:p>
      </dgm:t>
    </dgm:pt>
    <dgm:pt modelId="{34023C4F-C055-4CF6-9D4D-8CF8E1625984}" type="parTrans" cxnId="{7AB66839-B9E0-4AB8-87F6-31F232B1F2CA}">
      <dgm:prSet/>
      <dgm:spPr/>
      <dgm:t>
        <a:bodyPr/>
        <a:lstStyle/>
        <a:p>
          <a:endParaRPr lang="en-GB"/>
        </a:p>
      </dgm:t>
    </dgm:pt>
    <dgm:pt modelId="{70C04382-95A5-434D-873E-0DB756EBF222}" type="sibTrans" cxnId="{7AB66839-B9E0-4AB8-87F6-31F232B1F2CA}">
      <dgm:prSet/>
      <dgm:spPr/>
      <dgm:t>
        <a:bodyPr/>
        <a:lstStyle/>
        <a:p>
          <a:endParaRPr lang="en-GB"/>
        </a:p>
      </dgm:t>
    </dgm:pt>
    <dgm:pt modelId="{73ADF95B-EB3D-4E4C-97E5-C1267C5F62F2}">
      <dgm:prSet custT="1"/>
      <dgm:spPr>
        <a:solidFill>
          <a:srgbClr val="00B0F0"/>
        </a:solidFill>
      </dgm:spPr>
      <dgm:t>
        <a:bodyPr/>
        <a:lstStyle/>
        <a:p>
          <a:r>
            <a:rPr lang="en-GB" sz="1800" b="1" dirty="0">
              <a:solidFill>
                <a:schemeClr val="bg1"/>
              </a:solidFill>
              <a:latin typeface="Helvetica" panose="020B0604020202020204" pitchFamily="34" charset="0"/>
              <a:ea typeface="Aptos" panose="020B0004020202020204" pitchFamily="34" charset="0"/>
              <a:cs typeface="Helvetica" panose="020B0604020202020204" pitchFamily="34" charset="0"/>
            </a:rPr>
            <a:t>Assurance Audits</a:t>
          </a:r>
        </a:p>
      </dgm:t>
    </dgm:pt>
    <dgm:pt modelId="{CF1F9D0F-3968-4EF7-914C-40579DF52C31}" type="parTrans" cxnId="{972A59F9-E95E-4B8A-8756-E62A8218EE0C}">
      <dgm:prSet/>
      <dgm:spPr/>
      <dgm:t>
        <a:bodyPr/>
        <a:lstStyle/>
        <a:p>
          <a:endParaRPr lang="en-GB"/>
        </a:p>
      </dgm:t>
    </dgm:pt>
    <dgm:pt modelId="{6587908E-A752-4BAE-9C9B-B0612DE60384}" type="sibTrans" cxnId="{972A59F9-E95E-4B8A-8756-E62A8218EE0C}">
      <dgm:prSet/>
      <dgm:spPr/>
      <dgm:t>
        <a:bodyPr/>
        <a:lstStyle/>
        <a:p>
          <a:endParaRPr lang="en-GB"/>
        </a:p>
      </dgm:t>
    </dgm:pt>
    <dgm:pt modelId="{F1407ADA-F2CD-49D1-8FE2-C33487912BD4}">
      <dgm:prSet custT="1"/>
      <dgm:spPr>
        <a:solidFill>
          <a:srgbClr val="00B0F0"/>
        </a:solidFill>
      </dgm:spPr>
      <dgm:t>
        <a:bodyPr/>
        <a:lstStyle/>
        <a:p>
          <a:r>
            <a:rPr lang="en-GB" sz="1800" b="1" dirty="0">
              <a:solidFill>
                <a:schemeClr val="bg1"/>
              </a:solidFill>
              <a:latin typeface="Helvetica" panose="020B0604020202020204" pitchFamily="34" charset="0"/>
              <a:ea typeface="Aptos" panose="020B0004020202020204" pitchFamily="34" charset="0"/>
              <a:cs typeface="Helvetica" panose="020B0604020202020204" pitchFamily="34" charset="0"/>
            </a:rPr>
            <a:t>Investigations</a:t>
          </a:r>
        </a:p>
      </dgm:t>
    </dgm:pt>
    <dgm:pt modelId="{22C9F031-25BB-43FC-9B42-B8C14E9992CC}" type="parTrans" cxnId="{001AD48E-9DE6-428B-BBB8-69C06B81B7B9}">
      <dgm:prSet/>
      <dgm:spPr/>
      <dgm:t>
        <a:bodyPr/>
        <a:lstStyle/>
        <a:p>
          <a:endParaRPr lang="en-GB"/>
        </a:p>
      </dgm:t>
    </dgm:pt>
    <dgm:pt modelId="{0D136951-28B7-4EF2-A612-02485F706C58}" type="sibTrans" cxnId="{001AD48E-9DE6-428B-BBB8-69C06B81B7B9}">
      <dgm:prSet/>
      <dgm:spPr/>
      <dgm:t>
        <a:bodyPr/>
        <a:lstStyle/>
        <a:p>
          <a:endParaRPr lang="en-GB"/>
        </a:p>
      </dgm:t>
    </dgm:pt>
    <dgm:pt modelId="{28A07DCD-1CC2-4B79-8F39-6BBB2865996F}">
      <dgm:prSet custT="1"/>
      <dgm:spPr/>
      <dgm:t>
        <a:bodyPr/>
        <a:lstStyle/>
        <a:p>
          <a:r>
            <a:rPr lang="en-GB" sz="1800" b="1"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Loan facility payments via the provider portal </a:t>
          </a:r>
        </a:p>
      </dgm:t>
    </dgm:pt>
    <dgm:pt modelId="{79469FB7-7699-4BAF-AB6B-DBE1823100D1}" type="parTrans" cxnId="{3AA63F34-B939-45DF-B0BF-9801C3638818}">
      <dgm:prSet/>
      <dgm:spPr/>
      <dgm:t>
        <a:bodyPr/>
        <a:lstStyle/>
        <a:p>
          <a:endParaRPr lang="en-GB"/>
        </a:p>
      </dgm:t>
    </dgm:pt>
    <dgm:pt modelId="{9C5A3092-0ECA-4F36-A015-EDD33F9AE6D1}" type="sibTrans" cxnId="{3AA63F34-B939-45DF-B0BF-9801C3638818}">
      <dgm:prSet/>
      <dgm:spPr/>
      <dgm:t>
        <a:bodyPr/>
        <a:lstStyle/>
        <a:p>
          <a:endParaRPr lang="en-GB"/>
        </a:p>
      </dgm:t>
    </dgm:pt>
    <dgm:pt modelId="{4B11AFA9-0A43-42D6-8382-375784589A94}">
      <dgm:prSet custT="1"/>
      <dgm:spPr/>
      <dgm:t>
        <a:bodyPr/>
        <a:lstStyle/>
        <a:p>
          <a:r>
            <a:rPr lang="en-GB" sz="1800" b="1">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Provider service level agreements, including confirmation and change</a:t>
          </a:r>
          <a:endParaRPr lang="en-GB" sz="1800" b="1"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dgm:t>
    </dgm:pt>
    <dgm:pt modelId="{AC17037D-018C-4AD4-9FC7-B4C2A3EC9FBA}" type="parTrans" cxnId="{6198B072-C6B0-47BA-8D14-29009414BCF3}">
      <dgm:prSet/>
      <dgm:spPr/>
      <dgm:t>
        <a:bodyPr/>
        <a:lstStyle/>
        <a:p>
          <a:endParaRPr lang="en-GB"/>
        </a:p>
      </dgm:t>
    </dgm:pt>
    <dgm:pt modelId="{6D3A27E5-78F1-43F7-ADE4-AE801E0A7205}" type="sibTrans" cxnId="{6198B072-C6B0-47BA-8D14-29009414BCF3}">
      <dgm:prSet/>
      <dgm:spPr/>
      <dgm:t>
        <a:bodyPr/>
        <a:lstStyle/>
        <a:p>
          <a:endParaRPr lang="en-GB"/>
        </a:p>
      </dgm:t>
    </dgm:pt>
    <dgm:pt modelId="{06388517-1636-4EBC-A57B-8139251E0644}">
      <dgm:prSet custT="1"/>
      <dgm:spPr/>
      <dgm:t>
        <a:bodyPr/>
        <a:lstStyle/>
        <a:p>
          <a:r>
            <a:rPr lang="en-GB" sz="1800" b="1"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HMRC repayment process</a:t>
          </a:r>
        </a:p>
      </dgm:t>
    </dgm:pt>
    <dgm:pt modelId="{56DB2DC5-7E21-45C2-AC35-A8D36F10FCFF}" type="parTrans" cxnId="{24CA82C9-C0E0-43BB-B50C-8615D1565439}">
      <dgm:prSet/>
      <dgm:spPr/>
      <dgm:t>
        <a:bodyPr/>
        <a:lstStyle/>
        <a:p>
          <a:endParaRPr lang="en-GB"/>
        </a:p>
      </dgm:t>
    </dgm:pt>
    <dgm:pt modelId="{CACDBD3F-61AF-4616-9913-2F1D283F3991}" type="sibTrans" cxnId="{24CA82C9-C0E0-43BB-B50C-8615D1565439}">
      <dgm:prSet/>
      <dgm:spPr/>
      <dgm:t>
        <a:bodyPr/>
        <a:lstStyle/>
        <a:p>
          <a:endParaRPr lang="en-GB"/>
        </a:p>
      </dgm:t>
    </dgm:pt>
    <dgm:pt modelId="{EBC749FF-EE85-476E-8695-E6653E6823A2}">
      <dgm:prSet custT="1"/>
      <dgm:spPr/>
      <dgm:t>
        <a:bodyPr/>
        <a:lstStyle/>
        <a:p>
          <a:r>
            <a:rPr lang="en-GB" sz="1800" b="1" dirty="0">
              <a:solidFill>
                <a:schemeClr val="bg1"/>
              </a:solidFill>
              <a:latin typeface="Helvetica" panose="020B0604020202020204" pitchFamily="34" charset="0"/>
              <a:ea typeface="Aptos" panose="020B0004020202020204" pitchFamily="34" charset="0"/>
              <a:cs typeface="Helvetica" panose="020B0604020202020204" pitchFamily="34" charset="0"/>
            </a:rPr>
            <a:t>Events programme</a:t>
          </a:r>
        </a:p>
      </dgm:t>
    </dgm:pt>
    <dgm:pt modelId="{FA68C0AC-BB24-44CB-9A99-8F91B7CA2C92}" type="parTrans" cxnId="{A4A41DD4-3D3D-4F70-A315-E6A5090E8A6D}">
      <dgm:prSet/>
      <dgm:spPr/>
      <dgm:t>
        <a:bodyPr/>
        <a:lstStyle/>
        <a:p>
          <a:endParaRPr lang="en-GB"/>
        </a:p>
      </dgm:t>
    </dgm:pt>
    <dgm:pt modelId="{3FF39991-A922-403E-BB75-74E9FDBA1ABF}" type="sibTrans" cxnId="{A4A41DD4-3D3D-4F70-A315-E6A5090E8A6D}">
      <dgm:prSet/>
      <dgm:spPr/>
      <dgm:t>
        <a:bodyPr/>
        <a:lstStyle/>
        <a:p>
          <a:endParaRPr lang="en-GB"/>
        </a:p>
      </dgm:t>
    </dgm:pt>
    <dgm:pt modelId="{890721DD-AB4E-4109-AA71-804C54E1D074}">
      <dgm:prSet custT="1"/>
      <dgm:spPr/>
      <dgm:t>
        <a:bodyPr/>
        <a:lstStyle/>
        <a:p>
          <a:r>
            <a:rPr lang="en-GB" sz="1800" b="1">
              <a:solidFill>
                <a:schemeClr val="bg1"/>
              </a:solidFill>
              <a:effectLst/>
              <a:latin typeface="Helvetica" panose="020B0604020202020204" pitchFamily="34" charset="0"/>
              <a:ea typeface="Aptos" panose="020B0004020202020204" pitchFamily="34" charset="0"/>
              <a:cs typeface="Helvetica" panose="020B0604020202020204" pitchFamily="34" charset="0"/>
            </a:rPr>
            <a:t>Account management</a:t>
          </a:r>
          <a:endParaRPr lang="en-GB" sz="1800" b="1" dirty="0">
            <a:solidFill>
              <a:schemeClr val="bg1"/>
            </a:solidFill>
            <a:effectLst/>
            <a:latin typeface="Helvetica" panose="020B0604020202020204" pitchFamily="34" charset="0"/>
            <a:ea typeface="Aptos" panose="020B0004020202020204" pitchFamily="34" charset="0"/>
            <a:cs typeface="Helvetica" panose="020B0604020202020204" pitchFamily="34" charset="0"/>
          </a:endParaRPr>
        </a:p>
      </dgm:t>
    </dgm:pt>
    <dgm:pt modelId="{2D497D71-79ED-44E6-AACD-BA9FD96499F5}" type="parTrans" cxnId="{BDDBEB68-3371-49C2-A5C3-EF2FE042C12D}">
      <dgm:prSet/>
      <dgm:spPr/>
      <dgm:t>
        <a:bodyPr/>
        <a:lstStyle/>
        <a:p>
          <a:endParaRPr lang="en-GB"/>
        </a:p>
      </dgm:t>
    </dgm:pt>
    <dgm:pt modelId="{115ECDAA-F382-41CB-9695-074B351F319A}" type="sibTrans" cxnId="{BDDBEB68-3371-49C2-A5C3-EF2FE042C12D}">
      <dgm:prSet/>
      <dgm:spPr/>
      <dgm:t>
        <a:bodyPr/>
        <a:lstStyle/>
        <a:p>
          <a:endParaRPr lang="en-GB"/>
        </a:p>
      </dgm:t>
    </dgm:pt>
    <dgm:pt modelId="{12AD9A84-BFA9-47AF-B49D-A05192597449}">
      <dgm:prSet custT="1"/>
      <dgm:spPr/>
      <dgm:t>
        <a:bodyPr/>
        <a:lstStyle/>
        <a:p>
          <a:r>
            <a:rPr lang="en-GB" sz="1800" b="1" dirty="0">
              <a:solidFill>
                <a:schemeClr val="bg1"/>
              </a:solidFill>
              <a:effectLst/>
              <a:latin typeface="Helvetica" panose="020B0604020202020204" pitchFamily="34" charset="0"/>
              <a:ea typeface="Aptos" panose="020B0004020202020204" pitchFamily="34" charset="0"/>
              <a:cs typeface="Helvetica" panose="020B0604020202020204" pitchFamily="34" charset="0"/>
            </a:rPr>
            <a:t>Monitoring of service standards complian</a:t>
          </a:r>
          <a:r>
            <a:rPr lang="en-GB" sz="1900" b="1" dirty="0">
              <a:solidFill>
                <a:schemeClr val="bg1"/>
              </a:solidFill>
              <a:effectLst/>
              <a:latin typeface="Helvetica" panose="020B0604020202020204" pitchFamily="34" charset="0"/>
              <a:ea typeface="Aptos" panose="020B0004020202020204" pitchFamily="34" charset="0"/>
              <a:cs typeface="Helvetica" panose="020B0604020202020204" pitchFamily="34" charset="0"/>
            </a:rPr>
            <a:t>ce</a:t>
          </a:r>
        </a:p>
      </dgm:t>
    </dgm:pt>
    <dgm:pt modelId="{5FFA0849-F168-4318-AD84-21B03E702A22}" type="parTrans" cxnId="{BD2B5A9E-08B5-46CE-858B-4B1FBCEEF0A2}">
      <dgm:prSet/>
      <dgm:spPr/>
      <dgm:t>
        <a:bodyPr/>
        <a:lstStyle/>
        <a:p>
          <a:endParaRPr lang="en-GB"/>
        </a:p>
      </dgm:t>
    </dgm:pt>
    <dgm:pt modelId="{CD048D4F-8187-4C9D-9DEC-3CA9511DF8AC}" type="sibTrans" cxnId="{BD2B5A9E-08B5-46CE-858B-4B1FBCEEF0A2}">
      <dgm:prSet/>
      <dgm:spPr/>
      <dgm:t>
        <a:bodyPr/>
        <a:lstStyle/>
        <a:p>
          <a:endParaRPr lang="en-GB"/>
        </a:p>
      </dgm:t>
    </dgm:pt>
    <dgm:pt modelId="{16094252-64F3-4D39-920D-2E68A3DF86E1}">
      <dgm:prSet custT="1"/>
      <dgm:spPr/>
      <dgm:t>
        <a:bodyPr/>
        <a:lstStyle/>
        <a:p>
          <a:r>
            <a:rPr lang="en-GB" altLang="en-US" sz="1800" b="1">
              <a:latin typeface="Helvetica" panose="020B0604020202020204" pitchFamily="34" charset="0"/>
            </a:rPr>
            <a:t>LP portal and service compliance</a:t>
          </a:r>
          <a:endParaRPr lang="en-GB" altLang="en-US" sz="1800" b="1" dirty="0">
            <a:latin typeface="Helvetica" panose="020B0604020202020204" pitchFamily="34" charset="0"/>
          </a:endParaRPr>
        </a:p>
      </dgm:t>
    </dgm:pt>
    <dgm:pt modelId="{F1333EBD-91CA-4E2A-8A80-9238F9B41665}" type="parTrans" cxnId="{6F71C4F0-17A0-4219-BC70-B7F4FC67E634}">
      <dgm:prSet/>
      <dgm:spPr/>
      <dgm:t>
        <a:bodyPr/>
        <a:lstStyle/>
        <a:p>
          <a:endParaRPr lang="en-GB"/>
        </a:p>
      </dgm:t>
    </dgm:pt>
    <dgm:pt modelId="{62D3C92D-7993-40B4-A08F-62B74840370C}" type="sibTrans" cxnId="{6F71C4F0-17A0-4219-BC70-B7F4FC67E634}">
      <dgm:prSet/>
      <dgm:spPr/>
      <dgm:t>
        <a:bodyPr/>
        <a:lstStyle/>
        <a:p>
          <a:endParaRPr lang="en-GB"/>
        </a:p>
      </dgm:t>
    </dgm:pt>
    <dgm:pt modelId="{50D8C6FF-C64C-422F-ADDE-2499A128E273}">
      <dgm:prSet custT="1"/>
      <dgm:spPr/>
      <dgm:t>
        <a:bodyPr/>
        <a:lstStyle/>
        <a:p>
          <a:r>
            <a:rPr lang="en-GB" altLang="en-US" sz="1800" b="1" dirty="0">
              <a:latin typeface="Helvetica" panose="020B0604020202020204" pitchFamily="34" charset="0"/>
            </a:rPr>
            <a:t>Manage funding allocation </a:t>
          </a:r>
        </a:p>
        <a:p>
          <a:endParaRPr lang="en-GB" altLang="en-US" sz="1800" b="1" dirty="0">
            <a:solidFill>
              <a:srgbClr val="FF0000"/>
            </a:solidFill>
            <a:latin typeface="Helvetica" panose="020B0604020202020204" pitchFamily="34" charset="0"/>
          </a:endParaRPr>
        </a:p>
        <a:p>
          <a:endParaRPr lang="en-GB" altLang="en-US" sz="1800" b="1" dirty="0">
            <a:solidFill>
              <a:srgbClr val="FF0000"/>
            </a:solidFill>
            <a:latin typeface="HelveticaNeueLT Std"/>
          </a:endParaRPr>
        </a:p>
      </dgm:t>
    </dgm:pt>
    <dgm:pt modelId="{A455860B-ABB1-4DE2-A832-8F4B0E085D83}" type="parTrans" cxnId="{EB2C371D-B578-410F-A597-F6ADE726D8F7}">
      <dgm:prSet/>
      <dgm:spPr/>
      <dgm:t>
        <a:bodyPr/>
        <a:lstStyle/>
        <a:p>
          <a:endParaRPr lang="en-GB"/>
        </a:p>
      </dgm:t>
    </dgm:pt>
    <dgm:pt modelId="{0F00970B-8859-4FD4-8C4B-7A4E89723838}" type="sibTrans" cxnId="{EB2C371D-B578-410F-A597-F6ADE726D8F7}">
      <dgm:prSet/>
      <dgm:spPr/>
      <dgm:t>
        <a:bodyPr/>
        <a:lstStyle/>
        <a:p>
          <a:endParaRPr lang="en-GB"/>
        </a:p>
      </dgm:t>
    </dgm:pt>
    <dgm:pt modelId="{69EFC800-DAAA-44A3-AB9E-6232DE3454CE}" type="pres">
      <dgm:prSet presAssocID="{9BA454B8-41BC-43AD-B3E3-DB35B2FFD392}" presName="Name0" presStyleCnt="0">
        <dgm:presLayoutVars>
          <dgm:dir/>
          <dgm:animLvl val="lvl"/>
          <dgm:resizeHandles val="exact"/>
        </dgm:presLayoutVars>
      </dgm:prSet>
      <dgm:spPr/>
    </dgm:pt>
    <dgm:pt modelId="{51107102-B2B5-4331-9374-B23232A11E27}" type="pres">
      <dgm:prSet presAssocID="{585604EC-6AFC-4155-8E88-3C27792CFB75}" presName="compositeNode" presStyleCnt="0">
        <dgm:presLayoutVars>
          <dgm:bulletEnabled val="1"/>
        </dgm:presLayoutVars>
      </dgm:prSet>
      <dgm:spPr/>
    </dgm:pt>
    <dgm:pt modelId="{2AFCB70B-E3FE-4EC2-B5EB-ABEC56A1FE5C}" type="pres">
      <dgm:prSet presAssocID="{585604EC-6AFC-4155-8E88-3C27792CFB75}" presName="bgRect" presStyleLbl="node1" presStyleIdx="0" presStyleCnt="3"/>
      <dgm:spPr/>
    </dgm:pt>
    <dgm:pt modelId="{8549F0CD-986A-4361-BA42-5ADD25C86417}" type="pres">
      <dgm:prSet presAssocID="{585604EC-6AFC-4155-8E88-3C27792CFB75}" presName="parentNode" presStyleLbl="node1" presStyleIdx="0" presStyleCnt="3">
        <dgm:presLayoutVars>
          <dgm:chMax val="0"/>
          <dgm:bulletEnabled val="1"/>
        </dgm:presLayoutVars>
      </dgm:prSet>
      <dgm:spPr/>
    </dgm:pt>
    <dgm:pt modelId="{B64A904D-2033-4C54-938F-FDD3C2D0688F}" type="pres">
      <dgm:prSet presAssocID="{585604EC-6AFC-4155-8E88-3C27792CFB75}" presName="childNode" presStyleLbl="node1" presStyleIdx="0" presStyleCnt="3">
        <dgm:presLayoutVars>
          <dgm:bulletEnabled val="1"/>
        </dgm:presLayoutVars>
      </dgm:prSet>
      <dgm:spPr/>
    </dgm:pt>
    <dgm:pt modelId="{D4B7DFA4-5FFE-4034-AB72-0872BFA8425B}" type="pres">
      <dgm:prSet presAssocID="{2D9660FC-6AC1-4E84-9528-13C6E1F7D8F9}" presName="hSp" presStyleCnt="0"/>
      <dgm:spPr/>
    </dgm:pt>
    <dgm:pt modelId="{E2D01FBC-D10E-40D2-8F65-A864CD72C9AA}" type="pres">
      <dgm:prSet presAssocID="{2D9660FC-6AC1-4E84-9528-13C6E1F7D8F9}" presName="vProcSp" presStyleCnt="0"/>
      <dgm:spPr/>
    </dgm:pt>
    <dgm:pt modelId="{220CF347-BCA4-4A92-B7AF-C8486BB1C922}" type="pres">
      <dgm:prSet presAssocID="{2D9660FC-6AC1-4E84-9528-13C6E1F7D8F9}" presName="vSp1" presStyleCnt="0"/>
      <dgm:spPr/>
    </dgm:pt>
    <dgm:pt modelId="{CBECFE8D-D842-48E1-B2AE-E5803259D847}" type="pres">
      <dgm:prSet presAssocID="{2D9660FC-6AC1-4E84-9528-13C6E1F7D8F9}" presName="simulatedConn" presStyleLbl="solidFgAcc1" presStyleIdx="0" presStyleCnt="2"/>
      <dgm:spPr/>
    </dgm:pt>
    <dgm:pt modelId="{6308873D-332B-4AD0-BBC5-D78AD5DD0886}" type="pres">
      <dgm:prSet presAssocID="{2D9660FC-6AC1-4E84-9528-13C6E1F7D8F9}" presName="vSp2" presStyleCnt="0"/>
      <dgm:spPr/>
    </dgm:pt>
    <dgm:pt modelId="{511F374E-3BEA-4793-8599-74DF5CBA6641}" type="pres">
      <dgm:prSet presAssocID="{2D9660FC-6AC1-4E84-9528-13C6E1F7D8F9}" presName="sibTrans" presStyleCnt="0"/>
      <dgm:spPr/>
    </dgm:pt>
    <dgm:pt modelId="{19E7DD3C-42E5-4403-9571-DDC2F1CF1A8A}" type="pres">
      <dgm:prSet presAssocID="{E27426B5-3D77-41D4-AFE8-A12F2D4C3129}" presName="compositeNode" presStyleCnt="0">
        <dgm:presLayoutVars>
          <dgm:bulletEnabled val="1"/>
        </dgm:presLayoutVars>
      </dgm:prSet>
      <dgm:spPr/>
    </dgm:pt>
    <dgm:pt modelId="{2983C348-79EF-4E0E-ACFF-AA510F70A43C}" type="pres">
      <dgm:prSet presAssocID="{E27426B5-3D77-41D4-AFE8-A12F2D4C3129}" presName="bgRect" presStyleLbl="node1" presStyleIdx="1" presStyleCnt="3"/>
      <dgm:spPr/>
    </dgm:pt>
    <dgm:pt modelId="{8AFEA974-5A71-43DA-B10E-8439DCD160FD}" type="pres">
      <dgm:prSet presAssocID="{E27426B5-3D77-41D4-AFE8-A12F2D4C3129}" presName="parentNode" presStyleLbl="node1" presStyleIdx="1" presStyleCnt="3">
        <dgm:presLayoutVars>
          <dgm:chMax val="0"/>
          <dgm:bulletEnabled val="1"/>
        </dgm:presLayoutVars>
      </dgm:prSet>
      <dgm:spPr/>
    </dgm:pt>
    <dgm:pt modelId="{1F38B811-4184-4F9C-98FC-E421C529A0E2}" type="pres">
      <dgm:prSet presAssocID="{E27426B5-3D77-41D4-AFE8-A12F2D4C3129}" presName="childNode" presStyleLbl="node1" presStyleIdx="1" presStyleCnt="3">
        <dgm:presLayoutVars>
          <dgm:bulletEnabled val="1"/>
        </dgm:presLayoutVars>
      </dgm:prSet>
      <dgm:spPr/>
    </dgm:pt>
    <dgm:pt modelId="{0D4B1DF7-E61B-47DF-882C-3D2D7F20BE6D}" type="pres">
      <dgm:prSet presAssocID="{66FCA870-9FDB-42BF-91FC-E25D0776F702}" presName="hSp" presStyleCnt="0"/>
      <dgm:spPr/>
    </dgm:pt>
    <dgm:pt modelId="{758FF746-8E64-46CD-9481-9FDD0A0265F4}" type="pres">
      <dgm:prSet presAssocID="{66FCA870-9FDB-42BF-91FC-E25D0776F702}" presName="vProcSp" presStyleCnt="0"/>
      <dgm:spPr/>
    </dgm:pt>
    <dgm:pt modelId="{E9A3B5C7-533C-4959-9CD3-BD07BDB86EA3}" type="pres">
      <dgm:prSet presAssocID="{66FCA870-9FDB-42BF-91FC-E25D0776F702}" presName="vSp1" presStyleCnt="0"/>
      <dgm:spPr/>
    </dgm:pt>
    <dgm:pt modelId="{63B40245-5585-4DEC-964F-70918CE7465C}" type="pres">
      <dgm:prSet presAssocID="{66FCA870-9FDB-42BF-91FC-E25D0776F702}" presName="simulatedConn" presStyleLbl="solidFgAcc1" presStyleIdx="1" presStyleCnt="2"/>
      <dgm:spPr/>
    </dgm:pt>
    <dgm:pt modelId="{0AA30807-51C4-4D4D-96F3-3FF7D698CA20}" type="pres">
      <dgm:prSet presAssocID="{66FCA870-9FDB-42BF-91FC-E25D0776F702}" presName="vSp2" presStyleCnt="0"/>
      <dgm:spPr/>
    </dgm:pt>
    <dgm:pt modelId="{E73AA80D-C5F5-42AB-B729-AA8F18846D96}" type="pres">
      <dgm:prSet presAssocID="{66FCA870-9FDB-42BF-91FC-E25D0776F702}" presName="sibTrans" presStyleCnt="0"/>
      <dgm:spPr/>
    </dgm:pt>
    <dgm:pt modelId="{BFCF8E5D-EADF-41C8-8A77-DE8B6A9CD7EE}" type="pres">
      <dgm:prSet presAssocID="{3806AA44-E0AA-4A9B-9AC4-459B9A373A2C}" presName="compositeNode" presStyleCnt="0">
        <dgm:presLayoutVars>
          <dgm:bulletEnabled val="1"/>
        </dgm:presLayoutVars>
      </dgm:prSet>
      <dgm:spPr/>
    </dgm:pt>
    <dgm:pt modelId="{8F617F56-A6F3-4DF7-8419-80C4C5497FB7}" type="pres">
      <dgm:prSet presAssocID="{3806AA44-E0AA-4A9B-9AC4-459B9A373A2C}" presName="bgRect" presStyleLbl="node1" presStyleIdx="2" presStyleCnt="3"/>
      <dgm:spPr/>
    </dgm:pt>
    <dgm:pt modelId="{5407E627-C1CB-4FEF-B7B0-365BDD5534D6}" type="pres">
      <dgm:prSet presAssocID="{3806AA44-E0AA-4A9B-9AC4-459B9A373A2C}" presName="parentNode" presStyleLbl="node1" presStyleIdx="2" presStyleCnt="3">
        <dgm:presLayoutVars>
          <dgm:chMax val="0"/>
          <dgm:bulletEnabled val="1"/>
        </dgm:presLayoutVars>
      </dgm:prSet>
      <dgm:spPr/>
    </dgm:pt>
    <dgm:pt modelId="{F3A1645B-B56D-43C9-9305-1AFAC6515FC6}" type="pres">
      <dgm:prSet presAssocID="{3806AA44-E0AA-4A9B-9AC4-459B9A373A2C}" presName="childNode" presStyleLbl="node1" presStyleIdx="2" presStyleCnt="3">
        <dgm:presLayoutVars>
          <dgm:bulletEnabled val="1"/>
        </dgm:presLayoutVars>
      </dgm:prSet>
      <dgm:spPr/>
    </dgm:pt>
  </dgm:ptLst>
  <dgm:cxnLst>
    <dgm:cxn modelId="{5908600A-FABE-4901-9CCE-9098E38C554A}" srcId="{3806AA44-E0AA-4A9B-9AC4-459B9A373A2C}" destId="{EC9683DE-6360-49FF-B97C-8F5C77F4B766}" srcOrd="0" destOrd="0" parTransId="{FE72FA47-04FB-44DE-94A3-CDE8D91A8DE4}" sibTransId="{44E5BA5B-1771-414A-8C94-DF734B8F4FC3}"/>
    <dgm:cxn modelId="{5619660E-1842-4C3C-B57C-D7D8811E46B5}" type="presOf" srcId="{06388517-1636-4EBC-A57B-8139251E0644}" destId="{1F38B811-4184-4F9C-98FC-E421C529A0E2}" srcOrd="0" destOrd="3" presId="urn:microsoft.com/office/officeart/2005/8/layout/hProcess7"/>
    <dgm:cxn modelId="{9ECB170F-3305-48DA-A564-D3FD6802871F}" type="presOf" srcId="{50D8C6FF-C64C-422F-ADDE-2499A128E273}" destId="{F3A1645B-B56D-43C9-9305-1AFAC6515FC6}" srcOrd="0" destOrd="2" presId="urn:microsoft.com/office/officeart/2005/8/layout/hProcess7"/>
    <dgm:cxn modelId="{32520C15-08AD-4551-8D02-A3422AFE05E5}" type="presOf" srcId="{890721DD-AB4E-4109-AA71-804C54E1D074}" destId="{1F38B811-4184-4F9C-98FC-E421C529A0E2}" srcOrd="0" destOrd="5" presId="urn:microsoft.com/office/officeart/2005/8/layout/hProcess7"/>
    <dgm:cxn modelId="{7F18F91C-5454-40FB-99DE-69DBCB440AD6}" srcId="{585604EC-6AFC-4155-8E88-3C27792CFB75}" destId="{C5F69822-10C5-4731-BB6F-5F677664A06A}" srcOrd="1" destOrd="0" parTransId="{79AD2CB7-71E4-4E0D-B112-96A0D329BA0E}" sibTransId="{A8E27890-2BA1-4A68-9000-2DFED8EC3186}"/>
    <dgm:cxn modelId="{EB2C371D-B578-410F-A597-F6ADE726D8F7}" srcId="{3806AA44-E0AA-4A9B-9AC4-459B9A373A2C}" destId="{50D8C6FF-C64C-422F-ADDE-2499A128E273}" srcOrd="2" destOrd="0" parTransId="{A455860B-ABB1-4DE2-A832-8F4B0E085D83}" sibTransId="{0F00970B-8859-4FD4-8C4B-7A4E89723838}"/>
    <dgm:cxn modelId="{3AA63F34-B939-45DF-B0BF-9801C3638818}" srcId="{E27426B5-3D77-41D4-AFE8-A12F2D4C3129}" destId="{28A07DCD-1CC2-4B79-8F39-6BBB2865996F}" srcOrd="1" destOrd="0" parTransId="{79469FB7-7699-4BAF-AB6B-DBE1823100D1}" sibTransId="{9C5A3092-0ECA-4F36-A015-EDD33F9AE6D1}"/>
    <dgm:cxn modelId="{6ABBF837-60B1-4742-97BD-C1FE9AD7DDCC}" type="presOf" srcId="{585604EC-6AFC-4155-8E88-3C27792CFB75}" destId="{8549F0CD-986A-4361-BA42-5ADD25C86417}" srcOrd="1" destOrd="0" presId="urn:microsoft.com/office/officeart/2005/8/layout/hProcess7"/>
    <dgm:cxn modelId="{7AB66839-B9E0-4AB8-87F6-31F232B1F2CA}" srcId="{585604EC-6AFC-4155-8E88-3C27792CFB75}" destId="{5AD716A6-962C-442D-9226-7AA2DAC1AB12}" srcOrd="4" destOrd="0" parTransId="{34023C4F-C055-4CF6-9D4D-8CF8E1625984}" sibTransId="{70C04382-95A5-434D-873E-0DB756EBF222}"/>
    <dgm:cxn modelId="{638AB861-F20B-4750-92FA-96CD5A8640E8}" type="presOf" srcId="{12AD9A84-BFA9-47AF-B49D-A05192597449}" destId="{1F38B811-4184-4F9C-98FC-E421C529A0E2}" srcOrd="0" destOrd="6" presId="urn:microsoft.com/office/officeart/2005/8/layout/hProcess7"/>
    <dgm:cxn modelId="{FF939D63-692F-49F4-AD40-4E2E0557AC0D}" type="presOf" srcId="{16094252-64F3-4D39-920D-2E68A3DF86E1}" destId="{F3A1645B-B56D-43C9-9305-1AFAC6515FC6}" srcOrd="0" destOrd="1" presId="urn:microsoft.com/office/officeart/2005/8/layout/hProcess7"/>
    <dgm:cxn modelId="{9D65B845-0B09-482D-83BA-FFAB7F3420F6}" type="presOf" srcId="{3806AA44-E0AA-4A9B-9AC4-459B9A373A2C}" destId="{8F617F56-A6F3-4DF7-8419-80C4C5497FB7}" srcOrd="0" destOrd="0" presId="urn:microsoft.com/office/officeart/2005/8/layout/hProcess7"/>
    <dgm:cxn modelId="{BDDBEB68-3371-49C2-A5C3-EF2FE042C12D}" srcId="{E27426B5-3D77-41D4-AFE8-A12F2D4C3129}" destId="{890721DD-AB4E-4109-AA71-804C54E1D074}" srcOrd="5" destOrd="0" parTransId="{2D497D71-79ED-44E6-AACD-BA9FD96499F5}" sibTransId="{115ECDAA-F382-41CB-9695-074B351F319A}"/>
    <dgm:cxn modelId="{C9686D6A-90FA-46F5-8580-CD4BBE2E5FD2}" type="presOf" srcId="{F1407ADA-F2CD-49D1-8FE2-C33487912BD4}" destId="{B64A904D-2033-4C54-938F-FDD3C2D0688F}" srcOrd="0" destOrd="6" presId="urn:microsoft.com/office/officeart/2005/8/layout/hProcess7"/>
    <dgm:cxn modelId="{1B776B4E-073A-4F12-A29E-882B3D345B04}" type="presOf" srcId="{9BA454B8-41BC-43AD-B3E3-DB35B2FFD392}" destId="{69EFC800-DAAA-44A3-AB9E-6232DE3454CE}" srcOrd="0" destOrd="0" presId="urn:microsoft.com/office/officeart/2005/8/layout/hProcess7"/>
    <dgm:cxn modelId="{C077764F-D9CC-4DB3-B82D-4F1E74B58DFE}" srcId="{9BA454B8-41BC-43AD-B3E3-DB35B2FFD392}" destId="{585604EC-6AFC-4155-8E88-3C27792CFB75}" srcOrd="0" destOrd="0" parTransId="{BD3632B5-39D5-4228-B832-BE656017EF49}" sibTransId="{2D9660FC-6AC1-4E84-9528-13C6E1F7D8F9}"/>
    <dgm:cxn modelId="{6198B072-C6B0-47BA-8D14-29009414BCF3}" srcId="{E27426B5-3D77-41D4-AFE8-A12F2D4C3129}" destId="{4B11AFA9-0A43-42D6-8382-375784589A94}" srcOrd="2" destOrd="0" parTransId="{AC17037D-018C-4AD4-9FC7-B4C2A3EC9FBA}" sibTransId="{6D3A27E5-78F1-43F7-ADE4-AE801E0A7205}"/>
    <dgm:cxn modelId="{AF567F74-5AF2-48F6-AE7B-0A63B048DFAD}" type="presOf" srcId="{73ADF95B-EB3D-4E4C-97E5-C1267C5F62F2}" destId="{B64A904D-2033-4C54-938F-FDD3C2D0688F}" srcOrd="0" destOrd="5" presId="urn:microsoft.com/office/officeart/2005/8/layout/hProcess7"/>
    <dgm:cxn modelId="{4FA08487-5F17-4601-8B76-D827A811FF62}" type="presOf" srcId="{EC9683DE-6360-49FF-B97C-8F5C77F4B766}" destId="{F3A1645B-B56D-43C9-9305-1AFAC6515FC6}" srcOrd="0" destOrd="0" presId="urn:microsoft.com/office/officeart/2005/8/layout/hProcess7"/>
    <dgm:cxn modelId="{7E8A0488-3121-4031-A90A-3D78594382A4}" srcId="{9BA454B8-41BC-43AD-B3E3-DB35B2FFD392}" destId="{3806AA44-E0AA-4A9B-9AC4-459B9A373A2C}" srcOrd="2" destOrd="0" parTransId="{B0CCC234-CB9A-4136-A805-6E95640DE43E}" sibTransId="{54B5B165-B475-4EE6-813C-95E32EB23D7D}"/>
    <dgm:cxn modelId="{D4697B8E-BB95-402D-A140-2B7976ADED55}" srcId="{585604EC-6AFC-4155-8E88-3C27792CFB75}" destId="{F6236563-83EE-405A-861C-710AEDBE55CA}" srcOrd="2" destOrd="0" parTransId="{B54B6D1B-328C-4A80-9AA9-A80813BD07AC}" sibTransId="{2E9C0904-34BF-45BA-871E-45E810D737D4}"/>
    <dgm:cxn modelId="{001AD48E-9DE6-428B-BBB8-69C06B81B7B9}" srcId="{585604EC-6AFC-4155-8E88-3C27792CFB75}" destId="{F1407ADA-F2CD-49D1-8FE2-C33487912BD4}" srcOrd="6" destOrd="0" parTransId="{22C9F031-25BB-43FC-9B42-B8C14E9992CC}" sibTransId="{0D136951-28B7-4EF2-A612-02485F706C58}"/>
    <dgm:cxn modelId="{A8A99193-B855-4FF7-B1DB-3673A5A151AA}" type="presOf" srcId="{E27426B5-3D77-41D4-AFE8-A12F2D4C3129}" destId="{2983C348-79EF-4E0E-ACFF-AA510F70A43C}" srcOrd="0" destOrd="0" presId="urn:microsoft.com/office/officeart/2005/8/layout/hProcess7"/>
    <dgm:cxn modelId="{A4E2F89A-428B-402A-91D1-8A5978832383}" type="presOf" srcId="{3806AA44-E0AA-4A9B-9AC4-459B9A373A2C}" destId="{5407E627-C1CB-4FEF-B7B0-365BDD5534D6}" srcOrd="1" destOrd="0" presId="urn:microsoft.com/office/officeart/2005/8/layout/hProcess7"/>
    <dgm:cxn modelId="{BD2B5A9E-08B5-46CE-858B-4B1FBCEEF0A2}" srcId="{E27426B5-3D77-41D4-AFE8-A12F2D4C3129}" destId="{12AD9A84-BFA9-47AF-B49D-A05192597449}" srcOrd="6" destOrd="0" parTransId="{5FFA0849-F168-4318-AD84-21B03E702A22}" sibTransId="{CD048D4F-8187-4C9D-9DEC-3CA9511DF8AC}"/>
    <dgm:cxn modelId="{ED3689A1-2DF7-4A83-9013-9A03658E0F8D}" type="presOf" srcId="{F6236563-83EE-405A-861C-710AEDBE55CA}" destId="{B64A904D-2033-4C54-938F-FDD3C2D0688F}" srcOrd="0" destOrd="2" presId="urn:microsoft.com/office/officeart/2005/8/layout/hProcess7"/>
    <dgm:cxn modelId="{C2785ABC-6AF8-418D-AC52-FA0EAC2F426C}" srcId="{9BA454B8-41BC-43AD-B3E3-DB35B2FFD392}" destId="{E27426B5-3D77-41D4-AFE8-A12F2D4C3129}" srcOrd="1" destOrd="0" parTransId="{332D3C80-F470-49D9-9B85-E854441E91C8}" sibTransId="{66FCA870-9FDB-42BF-91FC-E25D0776F702}"/>
    <dgm:cxn modelId="{24CA82C9-C0E0-43BB-B50C-8615D1565439}" srcId="{E27426B5-3D77-41D4-AFE8-A12F2D4C3129}" destId="{06388517-1636-4EBC-A57B-8139251E0644}" srcOrd="3" destOrd="0" parTransId="{56DB2DC5-7E21-45C2-AC35-A8D36F10FCFF}" sibTransId="{CACDBD3F-61AF-4616-9913-2F1D283F3991}"/>
    <dgm:cxn modelId="{576A60CB-3CA6-4F71-89F5-3C974D42F5C6}" type="presOf" srcId="{E27426B5-3D77-41D4-AFE8-A12F2D4C3129}" destId="{8AFEA974-5A71-43DA-B10E-8439DCD160FD}" srcOrd="1" destOrd="0" presId="urn:microsoft.com/office/officeart/2005/8/layout/hProcess7"/>
    <dgm:cxn modelId="{EA1941CB-B816-4960-80B9-0A68EAA5A94E}" type="presOf" srcId="{273CC8B7-994E-4106-92A2-7E631D53457E}" destId="{1F38B811-4184-4F9C-98FC-E421C529A0E2}" srcOrd="0" destOrd="0" presId="urn:microsoft.com/office/officeart/2005/8/layout/hProcess7"/>
    <dgm:cxn modelId="{995EDFCF-9CF3-4234-A9A3-533AB617B861}" type="presOf" srcId="{C5F69822-10C5-4731-BB6F-5F677664A06A}" destId="{B64A904D-2033-4C54-938F-FDD3C2D0688F}" srcOrd="0" destOrd="1" presId="urn:microsoft.com/office/officeart/2005/8/layout/hProcess7"/>
    <dgm:cxn modelId="{54A8BAD2-44CE-49C3-B8A4-D56E2C9DA697}" type="presOf" srcId="{EBC749FF-EE85-476E-8695-E6653E6823A2}" destId="{1F38B811-4184-4F9C-98FC-E421C529A0E2}" srcOrd="0" destOrd="4" presId="urn:microsoft.com/office/officeart/2005/8/layout/hProcess7"/>
    <dgm:cxn modelId="{731038D3-34F1-4606-8EDE-E53310C9DDF3}" type="presOf" srcId="{5AD716A6-962C-442D-9226-7AA2DAC1AB12}" destId="{B64A904D-2033-4C54-938F-FDD3C2D0688F}" srcOrd="0" destOrd="4" presId="urn:microsoft.com/office/officeart/2005/8/layout/hProcess7"/>
    <dgm:cxn modelId="{E63AD4D3-15FF-402A-B3B1-C346E7967734}" type="presOf" srcId="{28A07DCD-1CC2-4B79-8F39-6BBB2865996F}" destId="{1F38B811-4184-4F9C-98FC-E421C529A0E2}" srcOrd="0" destOrd="1" presId="urn:microsoft.com/office/officeart/2005/8/layout/hProcess7"/>
    <dgm:cxn modelId="{A4A41DD4-3D3D-4F70-A315-E6A5090E8A6D}" srcId="{E27426B5-3D77-41D4-AFE8-A12F2D4C3129}" destId="{EBC749FF-EE85-476E-8695-E6653E6823A2}" srcOrd="4" destOrd="0" parTransId="{FA68C0AC-BB24-44CB-9A99-8F91B7CA2C92}" sibTransId="{3FF39991-A922-403E-BB75-74E9FDBA1ABF}"/>
    <dgm:cxn modelId="{95D025D6-EB36-4CC7-AB36-1A4AA7BC0E68}" srcId="{585604EC-6AFC-4155-8E88-3C27792CFB75}" destId="{93750675-436F-460A-AAC4-857674E76689}" srcOrd="0" destOrd="0" parTransId="{73028D04-91F0-4D9B-B0C1-117AA4905933}" sibTransId="{696C9F3C-3024-4C3B-B053-939D8FFB5B4B}"/>
    <dgm:cxn modelId="{78329ADE-6A8A-4C2B-B0D6-1E47D8EFB211}" type="presOf" srcId="{5B5FE103-81EC-42EE-BD61-EFA0C838491E}" destId="{B64A904D-2033-4C54-938F-FDD3C2D0688F}" srcOrd="0" destOrd="3" presId="urn:microsoft.com/office/officeart/2005/8/layout/hProcess7"/>
    <dgm:cxn modelId="{28518AEA-B125-4FE0-B6E5-6AE41CB23E4E}" type="presOf" srcId="{93750675-436F-460A-AAC4-857674E76689}" destId="{B64A904D-2033-4C54-938F-FDD3C2D0688F}" srcOrd="0" destOrd="0" presId="urn:microsoft.com/office/officeart/2005/8/layout/hProcess7"/>
    <dgm:cxn modelId="{5D2477F0-9808-4C3B-BBC7-A26615B3BCA4}" srcId="{585604EC-6AFC-4155-8E88-3C27792CFB75}" destId="{5B5FE103-81EC-42EE-BD61-EFA0C838491E}" srcOrd="3" destOrd="0" parTransId="{EDAB0F55-0E40-4494-8061-0F1CD2BEBC52}" sibTransId="{3579A330-9014-4B31-8469-4D7C85D698F7}"/>
    <dgm:cxn modelId="{6F71C4F0-17A0-4219-BC70-B7F4FC67E634}" srcId="{3806AA44-E0AA-4A9B-9AC4-459B9A373A2C}" destId="{16094252-64F3-4D39-920D-2E68A3DF86E1}" srcOrd="1" destOrd="0" parTransId="{F1333EBD-91CA-4E2A-8A80-9238F9B41665}" sibTransId="{62D3C92D-7993-40B4-A08F-62B74840370C}"/>
    <dgm:cxn modelId="{9C2EA3F3-77FB-4531-A4D9-A017EB934C0B}" type="presOf" srcId="{585604EC-6AFC-4155-8E88-3C27792CFB75}" destId="{2AFCB70B-E3FE-4EC2-B5EB-ABEC56A1FE5C}" srcOrd="0" destOrd="0" presId="urn:microsoft.com/office/officeart/2005/8/layout/hProcess7"/>
    <dgm:cxn modelId="{C760D1F6-1E17-44FA-946A-46FFF7DCE24D}" srcId="{E27426B5-3D77-41D4-AFE8-A12F2D4C3129}" destId="{273CC8B7-994E-4106-92A2-7E631D53457E}" srcOrd="0" destOrd="0" parTransId="{E58BC980-65E4-4D8A-B100-867764801109}" sibTransId="{BD094546-EAFF-41CC-8443-1C0C20619AE9}"/>
    <dgm:cxn modelId="{972A59F9-E95E-4B8A-8756-E62A8218EE0C}" srcId="{585604EC-6AFC-4155-8E88-3C27792CFB75}" destId="{73ADF95B-EB3D-4E4C-97E5-C1267C5F62F2}" srcOrd="5" destOrd="0" parTransId="{CF1F9D0F-3968-4EF7-914C-40579DF52C31}" sibTransId="{6587908E-A752-4BAE-9C9B-B0612DE60384}"/>
    <dgm:cxn modelId="{C38B8AF9-8BF7-4A57-994C-6B73FB8CB74F}" type="presOf" srcId="{4B11AFA9-0A43-42D6-8382-375784589A94}" destId="{1F38B811-4184-4F9C-98FC-E421C529A0E2}" srcOrd="0" destOrd="2" presId="urn:microsoft.com/office/officeart/2005/8/layout/hProcess7"/>
    <dgm:cxn modelId="{3D33DC7D-0F52-4819-BDE5-383377644E94}" type="presParOf" srcId="{69EFC800-DAAA-44A3-AB9E-6232DE3454CE}" destId="{51107102-B2B5-4331-9374-B23232A11E27}" srcOrd="0" destOrd="0" presId="urn:microsoft.com/office/officeart/2005/8/layout/hProcess7"/>
    <dgm:cxn modelId="{CE52F086-C976-4EB6-9675-528AB7880E05}" type="presParOf" srcId="{51107102-B2B5-4331-9374-B23232A11E27}" destId="{2AFCB70B-E3FE-4EC2-B5EB-ABEC56A1FE5C}" srcOrd="0" destOrd="0" presId="urn:microsoft.com/office/officeart/2005/8/layout/hProcess7"/>
    <dgm:cxn modelId="{F15E16C4-5DAB-4129-B5A7-5443E1066966}" type="presParOf" srcId="{51107102-B2B5-4331-9374-B23232A11E27}" destId="{8549F0CD-986A-4361-BA42-5ADD25C86417}" srcOrd="1" destOrd="0" presId="urn:microsoft.com/office/officeart/2005/8/layout/hProcess7"/>
    <dgm:cxn modelId="{D14E777D-9AC0-4969-92B8-B878C59C6AC8}" type="presParOf" srcId="{51107102-B2B5-4331-9374-B23232A11E27}" destId="{B64A904D-2033-4C54-938F-FDD3C2D0688F}" srcOrd="2" destOrd="0" presId="urn:microsoft.com/office/officeart/2005/8/layout/hProcess7"/>
    <dgm:cxn modelId="{96D135B7-F8C6-43E5-9138-00CC4EFC5399}" type="presParOf" srcId="{69EFC800-DAAA-44A3-AB9E-6232DE3454CE}" destId="{D4B7DFA4-5FFE-4034-AB72-0872BFA8425B}" srcOrd="1" destOrd="0" presId="urn:microsoft.com/office/officeart/2005/8/layout/hProcess7"/>
    <dgm:cxn modelId="{E7269E9E-D37A-486A-A7C1-2ACCB9CF56D6}" type="presParOf" srcId="{69EFC800-DAAA-44A3-AB9E-6232DE3454CE}" destId="{E2D01FBC-D10E-40D2-8F65-A864CD72C9AA}" srcOrd="2" destOrd="0" presId="urn:microsoft.com/office/officeart/2005/8/layout/hProcess7"/>
    <dgm:cxn modelId="{972AE602-7420-49A1-B6E7-FAA0C0FB08D9}" type="presParOf" srcId="{E2D01FBC-D10E-40D2-8F65-A864CD72C9AA}" destId="{220CF347-BCA4-4A92-B7AF-C8486BB1C922}" srcOrd="0" destOrd="0" presId="urn:microsoft.com/office/officeart/2005/8/layout/hProcess7"/>
    <dgm:cxn modelId="{971955A8-77AA-4E56-BF16-86470F0B8432}" type="presParOf" srcId="{E2D01FBC-D10E-40D2-8F65-A864CD72C9AA}" destId="{CBECFE8D-D842-48E1-B2AE-E5803259D847}" srcOrd="1" destOrd="0" presId="urn:microsoft.com/office/officeart/2005/8/layout/hProcess7"/>
    <dgm:cxn modelId="{A3D584BC-36BB-4A95-9EA6-83A579BF2CC7}" type="presParOf" srcId="{E2D01FBC-D10E-40D2-8F65-A864CD72C9AA}" destId="{6308873D-332B-4AD0-BBC5-D78AD5DD0886}" srcOrd="2" destOrd="0" presId="urn:microsoft.com/office/officeart/2005/8/layout/hProcess7"/>
    <dgm:cxn modelId="{526FA70F-9040-402D-AE77-29C678C8FF30}" type="presParOf" srcId="{69EFC800-DAAA-44A3-AB9E-6232DE3454CE}" destId="{511F374E-3BEA-4793-8599-74DF5CBA6641}" srcOrd="3" destOrd="0" presId="urn:microsoft.com/office/officeart/2005/8/layout/hProcess7"/>
    <dgm:cxn modelId="{156BD31B-6116-47CB-959A-6023935D0B9B}" type="presParOf" srcId="{69EFC800-DAAA-44A3-AB9E-6232DE3454CE}" destId="{19E7DD3C-42E5-4403-9571-DDC2F1CF1A8A}" srcOrd="4" destOrd="0" presId="urn:microsoft.com/office/officeart/2005/8/layout/hProcess7"/>
    <dgm:cxn modelId="{D8586F92-0E96-47CD-8680-148CC03727B8}" type="presParOf" srcId="{19E7DD3C-42E5-4403-9571-DDC2F1CF1A8A}" destId="{2983C348-79EF-4E0E-ACFF-AA510F70A43C}" srcOrd="0" destOrd="0" presId="urn:microsoft.com/office/officeart/2005/8/layout/hProcess7"/>
    <dgm:cxn modelId="{945C9E4D-2E30-4B33-A18D-EAAE4072D8E7}" type="presParOf" srcId="{19E7DD3C-42E5-4403-9571-DDC2F1CF1A8A}" destId="{8AFEA974-5A71-43DA-B10E-8439DCD160FD}" srcOrd="1" destOrd="0" presId="urn:microsoft.com/office/officeart/2005/8/layout/hProcess7"/>
    <dgm:cxn modelId="{450D8D57-9064-40B5-8590-F3D91DDF0E37}" type="presParOf" srcId="{19E7DD3C-42E5-4403-9571-DDC2F1CF1A8A}" destId="{1F38B811-4184-4F9C-98FC-E421C529A0E2}" srcOrd="2" destOrd="0" presId="urn:microsoft.com/office/officeart/2005/8/layout/hProcess7"/>
    <dgm:cxn modelId="{97DD7E7D-C811-46FD-BA66-38C36670E61D}" type="presParOf" srcId="{69EFC800-DAAA-44A3-AB9E-6232DE3454CE}" destId="{0D4B1DF7-E61B-47DF-882C-3D2D7F20BE6D}" srcOrd="5" destOrd="0" presId="urn:microsoft.com/office/officeart/2005/8/layout/hProcess7"/>
    <dgm:cxn modelId="{C9973A22-8857-48CF-B288-B307ADDF2B81}" type="presParOf" srcId="{69EFC800-DAAA-44A3-AB9E-6232DE3454CE}" destId="{758FF746-8E64-46CD-9481-9FDD0A0265F4}" srcOrd="6" destOrd="0" presId="urn:microsoft.com/office/officeart/2005/8/layout/hProcess7"/>
    <dgm:cxn modelId="{60C83F45-C01E-48B8-9BCE-9BF107414788}" type="presParOf" srcId="{758FF746-8E64-46CD-9481-9FDD0A0265F4}" destId="{E9A3B5C7-533C-4959-9CD3-BD07BDB86EA3}" srcOrd="0" destOrd="0" presId="urn:microsoft.com/office/officeart/2005/8/layout/hProcess7"/>
    <dgm:cxn modelId="{01E99BA2-503E-4B06-BDB6-4F86604DCAAE}" type="presParOf" srcId="{758FF746-8E64-46CD-9481-9FDD0A0265F4}" destId="{63B40245-5585-4DEC-964F-70918CE7465C}" srcOrd="1" destOrd="0" presId="urn:microsoft.com/office/officeart/2005/8/layout/hProcess7"/>
    <dgm:cxn modelId="{A2674183-45F6-4CAB-B226-64DEBE0E14D8}" type="presParOf" srcId="{758FF746-8E64-46CD-9481-9FDD0A0265F4}" destId="{0AA30807-51C4-4D4D-96F3-3FF7D698CA20}" srcOrd="2" destOrd="0" presId="urn:microsoft.com/office/officeart/2005/8/layout/hProcess7"/>
    <dgm:cxn modelId="{F3F1E6BF-8C53-438E-AFD8-2F9E1439E672}" type="presParOf" srcId="{69EFC800-DAAA-44A3-AB9E-6232DE3454CE}" destId="{E73AA80D-C5F5-42AB-B729-AA8F18846D96}" srcOrd="7" destOrd="0" presId="urn:microsoft.com/office/officeart/2005/8/layout/hProcess7"/>
    <dgm:cxn modelId="{C49E806F-A1D7-4DB7-83CC-5EB0DC03DE77}" type="presParOf" srcId="{69EFC800-DAAA-44A3-AB9E-6232DE3454CE}" destId="{BFCF8E5D-EADF-41C8-8A77-DE8B6A9CD7EE}" srcOrd="8" destOrd="0" presId="urn:microsoft.com/office/officeart/2005/8/layout/hProcess7"/>
    <dgm:cxn modelId="{CA0FF92B-C352-42E5-B1E8-B56850F7857D}" type="presParOf" srcId="{BFCF8E5D-EADF-41C8-8A77-DE8B6A9CD7EE}" destId="{8F617F56-A6F3-4DF7-8419-80C4C5497FB7}" srcOrd="0" destOrd="0" presId="urn:microsoft.com/office/officeart/2005/8/layout/hProcess7"/>
    <dgm:cxn modelId="{126F0354-0404-48EF-B818-B6505BCA05F2}" type="presParOf" srcId="{BFCF8E5D-EADF-41C8-8A77-DE8B6A9CD7EE}" destId="{5407E627-C1CB-4FEF-B7B0-365BDD5534D6}" srcOrd="1" destOrd="0" presId="urn:microsoft.com/office/officeart/2005/8/layout/hProcess7"/>
    <dgm:cxn modelId="{245557F9-F0EB-4612-B5C1-49CB0D16F130}" type="presParOf" srcId="{BFCF8E5D-EADF-41C8-8A77-DE8B6A9CD7EE}" destId="{F3A1645B-B56D-43C9-9305-1AFAC6515FC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764C03-10E7-4DD1-BF2C-172F3C46ECDE}"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en-GB"/>
        </a:p>
      </dgm:t>
    </dgm:pt>
    <dgm:pt modelId="{BC7CDECF-5604-4D7C-BA1D-8E72E1421790}">
      <dgm:prSet phldrT="[Text]" custT="1"/>
      <dgm:spPr>
        <a:solidFill>
          <a:srgbClr val="F7CA18"/>
        </a:solidFill>
        <a:effectLst>
          <a:reflection blurRad="6350" stA="52000" endA="300" endPos="35000" dir="5400000" sy="-100000" algn="bl" rotWithShape="0"/>
        </a:effectLst>
      </dgm:spPr>
      <dgm:t>
        <a:bodyPr/>
        <a:lstStyle/>
        <a:p>
          <a:pPr algn="ctr"/>
          <a:r>
            <a:rPr lang="en-GB" sz="1600" b="1" dirty="0">
              <a:solidFill>
                <a:schemeClr val="bg1"/>
              </a:solidFill>
              <a:latin typeface="Helvetica" panose="020B0604020202020204" pitchFamily="34" charset="0"/>
              <a:cs typeface="Helvetica" panose="020B0604020202020204" pitchFamily="34" charset="0"/>
            </a:rPr>
            <a:t>Department for Education</a:t>
          </a:r>
        </a:p>
      </dgm:t>
    </dgm:pt>
    <dgm:pt modelId="{715B88FB-2FE3-4884-BE9A-7D981BCFC2F4}" type="parTrans" cxnId="{5817A21F-B60F-4958-BB20-F6B45249EBB3}">
      <dgm:prSet/>
      <dgm:spPr/>
      <dgm:t>
        <a:bodyPr/>
        <a:lstStyle/>
        <a:p>
          <a:endParaRPr lang="en-GB" sz="1200"/>
        </a:p>
      </dgm:t>
    </dgm:pt>
    <dgm:pt modelId="{AB41BAE4-CE3F-417F-BC20-4F5A4517CDFC}" type="sibTrans" cxnId="{5817A21F-B60F-4958-BB20-F6B45249EBB3}">
      <dgm:prSet custT="1"/>
      <dgm:spPr/>
      <dgm:t>
        <a:bodyPr/>
        <a:lstStyle/>
        <a:p>
          <a:endParaRPr lang="en-GB" sz="1200"/>
        </a:p>
      </dgm:t>
    </dgm:pt>
    <dgm:pt modelId="{0A6CD352-485C-4E8C-80CE-09FF9769A324}">
      <dgm:prSet phldrT="[Text]" custT="1"/>
      <dgm:spPr>
        <a:solidFill>
          <a:srgbClr val="005293"/>
        </a:solidFill>
        <a:effectLst>
          <a:reflection blurRad="6350" stA="52000" endA="300" endPos="35000" dir="5400000" sy="-100000" algn="bl" rotWithShape="0"/>
        </a:effectLst>
      </dgm:spPr>
      <dgm:t>
        <a:bodyPr/>
        <a:lstStyle/>
        <a:p>
          <a:pPr algn="ctr"/>
          <a:r>
            <a:rPr lang="en-GB" sz="1600" b="1" u="none" dirty="0">
              <a:latin typeface="Helvetica" panose="020B0604020202020204" pitchFamily="34" charset="0"/>
              <a:cs typeface="Helvetica" panose="020B0604020202020204" pitchFamily="34" charset="0"/>
            </a:rPr>
            <a:t>HM Passport Office</a:t>
          </a:r>
        </a:p>
      </dgm:t>
    </dgm:pt>
    <dgm:pt modelId="{59ED0EDC-A96C-4BF8-99BF-3B224C2D268A}" type="parTrans" cxnId="{E92571B9-CDB1-43DC-824C-8E0602DCC822}">
      <dgm:prSet/>
      <dgm:spPr/>
      <dgm:t>
        <a:bodyPr/>
        <a:lstStyle/>
        <a:p>
          <a:endParaRPr lang="en-GB" sz="1200"/>
        </a:p>
      </dgm:t>
    </dgm:pt>
    <dgm:pt modelId="{9F7A4F09-55EA-449A-9C52-4E627EC875C2}" type="sibTrans" cxnId="{E92571B9-CDB1-43DC-824C-8E0602DCC822}">
      <dgm:prSet custT="1"/>
      <dgm:spPr/>
      <dgm:t>
        <a:bodyPr/>
        <a:lstStyle/>
        <a:p>
          <a:endParaRPr lang="en-GB" sz="1200"/>
        </a:p>
      </dgm:t>
    </dgm:pt>
    <dgm:pt modelId="{E9D8B4B1-FAF8-4C84-AF56-5BAE9B7FC104}">
      <dgm:prSet custT="1"/>
      <dgm:spPr>
        <a:solidFill>
          <a:srgbClr val="ABE338"/>
        </a:solidFill>
        <a:effectLst>
          <a:reflection blurRad="6350" stA="52000" endA="300" endPos="35000" dir="5400000" sy="-100000" algn="bl" rotWithShape="0"/>
        </a:effectLst>
      </dgm:spPr>
      <dgm:t>
        <a:bodyPr/>
        <a:lstStyle/>
        <a:p>
          <a:pPr algn="ctr"/>
          <a:r>
            <a:rPr lang="en-GB" sz="1600" b="1" u="none" dirty="0">
              <a:solidFill>
                <a:schemeClr val="bg1"/>
              </a:solidFill>
              <a:latin typeface="Helvetica" panose="020B0604020202020204" pitchFamily="34" charset="0"/>
              <a:cs typeface="Helvetica" panose="020B0604020202020204" pitchFamily="34" charset="0"/>
            </a:rPr>
            <a:t>Home Office</a:t>
          </a:r>
        </a:p>
      </dgm:t>
    </dgm:pt>
    <dgm:pt modelId="{2BE6D351-93DC-463B-A636-DCA64ABC511E}" type="parTrans" cxnId="{7B43EA2A-960B-4412-A758-0B1FE6A4AED3}">
      <dgm:prSet/>
      <dgm:spPr/>
      <dgm:t>
        <a:bodyPr/>
        <a:lstStyle/>
        <a:p>
          <a:endParaRPr lang="en-GB" sz="1200"/>
        </a:p>
      </dgm:t>
    </dgm:pt>
    <dgm:pt modelId="{5409E0FF-EA02-493B-8761-D8DBAB83B0AF}" type="sibTrans" cxnId="{7B43EA2A-960B-4412-A758-0B1FE6A4AED3}">
      <dgm:prSet custT="1"/>
      <dgm:spPr/>
      <dgm:t>
        <a:bodyPr/>
        <a:lstStyle/>
        <a:p>
          <a:endParaRPr lang="en-GB" sz="1200"/>
        </a:p>
      </dgm:t>
    </dgm:pt>
    <dgm:pt modelId="{BF420D9B-0FD2-42C2-9707-D93DEB994D2A}">
      <dgm:prSet custT="1"/>
      <dgm:spPr>
        <a:solidFill>
          <a:srgbClr val="CC0000"/>
        </a:solidFill>
        <a:effectLst>
          <a:reflection blurRad="6350" stA="52000" endA="300" endPos="35000" dir="5400000" sy="-100000" algn="bl" rotWithShape="0"/>
        </a:effectLst>
      </dgm:spPr>
      <dgm:t>
        <a:bodyPr/>
        <a:lstStyle/>
        <a:p>
          <a:pPr algn="ctr"/>
          <a:r>
            <a:rPr lang="en-GB" sz="1600" b="1" dirty="0">
              <a:latin typeface="Helvetica" panose="020B0604020202020204" pitchFamily="34" charset="0"/>
              <a:cs typeface="Helvetica" panose="020B0604020202020204" pitchFamily="34" charset="0"/>
            </a:rPr>
            <a:t>Department for  Work &amp; Pensions</a:t>
          </a:r>
        </a:p>
      </dgm:t>
    </dgm:pt>
    <dgm:pt modelId="{E4FD8578-AC26-4D2C-A7FE-56F58749B803}" type="parTrans" cxnId="{BBE0BE44-E8D8-4550-82F4-4BACB45313B0}">
      <dgm:prSet/>
      <dgm:spPr/>
      <dgm:t>
        <a:bodyPr/>
        <a:lstStyle/>
        <a:p>
          <a:endParaRPr lang="en-GB" sz="1200"/>
        </a:p>
      </dgm:t>
    </dgm:pt>
    <dgm:pt modelId="{31CA656C-1477-4032-AD66-A46F0BAA33F5}" type="sibTrans" cxnId="{BBE0BE44-E8D8-4550-82F4-4BACB45313B0}">
      <dgm:prSet/>
      <dgm:spPr/>
      <dgm:t>
        <a:bodyPr/>
        <a:lstStyle/>
        <a:p>
          <a:endParaRPr lang="en-GB" sz="1200"/>
        </a:p>
      </dgm:t>
    </dgm:pt>
    <dgm:pt modelId="{086C50EA-0D68-4746-B25C-4A5EA65B4A5A}" type="pres">
      <dgm:prSet presAssocID="{2D764C03-10E7-4DD1-BF2C-172F3C46ECDE}" presName="Name0" presStyleCnt="0">
        <dgm:presLayoutVars>
          <dgm:chMax val="7"/>
          <dgm:dir/>
          <dgm:animOne val="branch"/>
        </dgm:presLayoutVars>
      </dgm:prSet>
      <dgm:spPr/>
    </dgm:pt>
    <dgm:pt modelId="{D2FF62FD-645D-41ED-8EC0-711F34BB8B3F}" type="pres">
      <dgm:prSet presAssocID="{BC7CDECF-5604-4D7C-BA1D-8E72E1421790}" presName="parTx1" presStyleLbl="node1" presStyleIdx="0" presStyleCnt="4"/>
      <dgm:spPr/>
    </dgm:pt>
    <dgm:pt modelId="{02B7F696-8078-44D4-B9B8-8990535263E1}" type="pres">
      <dgm:prSet presAssocID="{0A6CD352-485C-4E8C-80CE-09FF9769A324}" presName="parTx2" presStyleLbl="node1" presStyleIdx="1" presStyleCnt="4"/>
      <dgm:spPr/>
    </dgm:pt>
    <dgm:pt modelId="{DD91071B-CA71-47FC-A110-55CF3C6C8D87}" type="pres">
      <dgm:prSet presAssocID="{E9D8B4B1-FAF8-4C84-AF56-5BAE9B7FC104}" presName="parTx3" presStyleLbl="node1" presStyleIdx="2" presStyleCnt="4"/>
      <dgm:spPr/>
    </dgm:pt>
    <dgm:pt modelId="{87248D3D-1FD2-4B9A-8037-BAE495A766D6}" type="pres">
      <dgm:prSet presAssocID="{BF420D9B-0FD2-42C2-9707-D93DEB994D2A}" presName="parTx4" presStyleLbl="node1" presStyleIdx="3" presStyleCnt="4"/>
      <dgm:spPr/>
    </dgm:pt>
  </dgm:ptLst>
  <dgm:cxnLst>
    <dgm:cxn modelId="{A8517A02-F5A3-4280-8BEE-287714C98E05}" type="presOf" srcId="{2D764C03-10E7-4DD1-BF2C-172F3C46ECDE}" destId="{086C50EA-0D68-4746-B25C-4A5EA65B4A5A}" srcOrd="0" destOrd="0" presId="urn:microsoft.com/office/officeart/2009/3/layout/SubStepProcess"/>
    <dgm:cxn modelId="{5817A21F-B60F-4958-BB20-F6B45249EBB3}" srcId="{2D764C03-10E7-4DD1-BF2C-172F3C46ECDE}" destId="{BC7CDECF-5604-4D7C-BA1D-8E72E1421790}" srcOrd="0" destOrd="0" parTransId="{715B88FB-2FE3-4884-BE9A-7D981BCFC2F4}" sibTransId="{AB41BAE4-CE3F-417F-BC20-4F5A4517CDFC}"/>
    <dgm:cxn modelId="{7B43EA2A-960B-4412-A758-0B1FE6A4AED3}" srcId="{2D764C03-10E7-4DD1-BF2C-172F3C46ECDE}" destId="{E9D8B4B1-FAF8-4C84-AF56-5BAE9B7FC104}" srcOrd="2" destOrd="0" parTransId="{2BE6D351-93DC-463B-A636-DCA64ABC511E}" sibTransId="{5409E0FF-EA02-493B-8761-D8DBAB83B0AF}"/>
    <dgm:cxn modelId="{B2AA8334-F661-4CBA-99D6-CB5D500E1C86}" type="presOf" srcId="{E9D8B4B1-FAF8-4C84-AF56-5BAE9B7FC104}" destId="{DD91071B-CA71-47FC-A110-55CF3C6C8D87}" srcOrd="0" destOrd="0" presId="urn:microsoft.com/office/officeart/2009/3/layout/SubStepProcess"/>
    <dgm:cxn modelId="{782D785C-9EAA-4273-B5CB-B04AE24D2428}" type="presOf" srcId="{BF420D9B-0FD2-42C2-9707-D93DEB994D2A}" destId="{87248D3D-1FD2-4B9A-8037-BAE495A766D6}" srcOrd="0" destOrd="0" presId="urn:microsoft.com/office/officeart/2009/3/layout/SubStepProcess"/>
    <dgm:cxn modelId="{BBE0BE44-E8D8-4550-82F4-4BACB45313B0}" srcId="{2D764C03-10E7-4DD1-BF2C-172F3C46ECDE}" destId="{BF420D9B-0FD2-42C2-9707-D93DEB994D2A}" srcOrd="3" destOrd="0" parTransId="{E4FD8578-AC26-4D2C-A7FE-56F58749B803}" sibTransId="{31CA656C-1477-4032-AD66-A46F0BAA33F5}"/>
    <dgm:cxn modelId="{D6D20F92-CA51-4C80-BC6D-B94E4C0AC864}" type="presOf" srcId="{BC7CDECF-5604-4D7C-BA1D-8E72E1421790}" destId="{D2FF62FD-645D-41ED-8EC0-711F34BB8B3F}" srcOrd="0" destOrd="0" presId="urn:microsoft.com/office/officeart/2009/3/layout/SubStepProcess"/>
    <dgm:cxn modelId="{E92571B9-CDB1-43DC-824C-8E0602DCC822}" srcId="{2D764C03-10E7-4DD1-BF2C-172F3C46ECDE}" destId="{0A6CD352-485C-4E8C-80CE-09FF9769A324}" srcOrd="1" destOrd="0" parTransId="{59ED0EDC-A96C-4BF8-99BF-3B224C2D268A}" sibTransId="{9F7A4F09-55EA-449A-9C52-4E627EC875C2}"/>
    <dgm:cxn modelId="{929500DD-C7E4-4999-943D-34BBFFAC81E2}" type="presOf" srcId="{0A6CD352-485C-4E8C-80CE-09FF9769A324}" destId="{02B7F696-8078-44D4-B9B8-8990535263E1}" srcOrd="0" destOrd="0" presId="urn:microsoft.com/office/officeart/2009/3/layout/SubStepProcess"/>
    <dgm:cxn modelId="{9CB14526-4FA9-4065-85A5-A52F1A49F8F4}" type="presParOf" srcId="{086C50EA-0D68-4746-B25C-4A5EA65B4A5A}" destId="{D2FF62FD-645D-41ED-8EC0-711F34BB8B3F}" srcOrd="0" destOrd="0" presId="urn:microsoft.com/office/officeart/2009/3/layout/SubStepProcess"/>
    <dgm:cxn modelId="{393F7F45-8578-46E2-8E65-8F7D3653BE86}" type="presParOf" srcId="{086C50EA-0D68-4746-B25C-4A5EA65B4A5A}" destId="{02B7F696-8078-44D4-B9B8-8990535263E1}" srcOrd="1" destOrd="0" presId="urn:microsoft.com/office/officeart/2009/3/layout/SubStepProcess"/>
    <dgm:cxn modelId="{4B337312-BE79-4A96-9F8C-E2DA47D5E002}" type="presParOf" srcId="{086C50EA-0D68-4746-B25C-4A5EA65B4A5A}" destId="{DD91071B-CA71-47FC-A110-55CF3C6C8D87}" srcOrd="2" destOrd="0" presId="urn:microsoft.com/office/officeart/2009/3/layout/SubStepProcess"/>
    <dgm:cxn modelId="{361F5D5C-253C-401A-832F-9FAD316D767E}" type="presParOf" srcId="{086C50EA-0D68-4746-B25C-4A5EA65B4A5A}" destId="{87248D3D-1FD2-4B9A-8037-BAE495A766D6}" srcOrd="3" destOrd="0" presId="urn:microsoft.com/office/officeart/2009/3/layout/SubSte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EA2701-BC85-4F27-9DCC-FEC33C5757C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735295D8-10F0-4323-B132-E934B1E7ADDE}">
      <dgm:prSet phldrT="[Text]" custT="1"/>
      <dgm:spPr/>
      <dgm:t>
        <a:bodyPr/>
        <a:lstStyle/>
        <a:p>
          <a:r>
            <a:rPr lang="en-GB" sz="1800" b="0" i="0" dirty="0">
              <a:latin typeface="Helvetica" panose="020B0604020202020204" pitchFamily="34" charset="0"/>
              <a:cs typeface="Helvetica" panose="020B0604020202020204" pitchFamily="34" charset="0"/>
            </a:rPr>
            <a:t>Loan cap remains unchanged</a:t>
          </a:r>
          <a:endParaRPr lang="en-GB" sz="1800" b="0" dirty="0">
            <a:solidFill>
              <a:schemeClr val="tx1"/>
            </a:solidFill>
            <a:latin typeface="Helvetica" panose="020B0604020202020204" pitchFamily="34" charset="0"/>
            <a:cs typeface="Helvetica" panose="020B0604020202020204" pitchFamily="34" charset="0"/>
          </a:endParaRPr>
        </a:p>
      </dgm:t>
    </dgm:pt>
    <dgm:pt modelId="{9B4DF841-E543-47C2-A6B5-0D56F2613C0B}" type="parTrans" cxnId="{5A752FD7-A662-4374-8F56-4F21E26D3F22}">
      <dgm:prSet/>
      <dgm:spPr/>
      <dgm:t>
        <a:bodyPr/>
        <a:lstStyle/>
        <a:p>
          <a:endParaRPr lang="en-GB"/>
        </a:p>
      </dgm:t>
    </dgm:pt>
    <dgm:pt modelId="{05FC0205-8F14-4BC7-B661-E325A800E430}" type="sibTrans" cxnId="{5A752FD7-A662-4374-8F56-4F21E26D3F22}">
      <dgm:prSet/>
      <dgm:spPr/>
      <dgm:t>
        <a:bodyPr/>
        <a:lstStyle/>
        <a:p>
          <a:endParaRPr lang="en-GB"/>
        </a:p>
      </dgm:t>
    </dgm:pt>
    <dgm:pt modelId="{F1586206-CB3F-4E07-864F-82651969F4E8}">
      <dgm:prSet phldrT="[Text]" custT="1"/>
      <dgm:spPr/>
      <dgm:t>
        <a:bodyPr/>
        <a:lstStyle/>
        <a:p>
          <a:pPr>
            <a:buFont typeface="Arial" panose="020B0604020202020204" pitchFamily="34" charset="0"/>
            <a:buChar char="•"/>
          </a:pPr>
          <a:r>
            <a:rPr lang="en-GB" sz="1800" b="0" dirty="0">
              <a:solidFill>
                <a:schemeClr val="tx1"/>
              </a:solidFill>
              <a:latin typeface="Helvetica" panose="020B0604020202020204" pitchFamily="34" charset="0"/>
              <a:cs typeface="Helvetica" panose="020B0604020202020204" pitchFamily="34" charset="0"/>
            </a:rPr>
            <a:t>Sign 25/26 contract</a:t>
          </a:r>
        </a:p>
      </dgm:t>
    </dgm:pt>
    <dgm:pt modelId="{D7BF3D7F-984B-44DC-8669-AE877ACB2AF2}" type="parTrans" cxnId="{92DB91EB-2D0C-43F0-8A26-2B5116626B88}">
      <dgm:prSet/>
      <dgm:spPr/>
      <dgm:t>
        <a:bodyPr/>
        <a:lstStyle/>
        <a:p>
          <a:endParaRPr lang="en-GB"/>
        </a:p>
      </dgm:t>
    </dgm:pt>
    <dgm:pt modelId="{8FE48B87-F233-41FE-A74D-70A03B891717}" type="sibTrans" cxnId="{92DB91EB-2D0C-43F0-8A26-2B5116626B88}">
      <dgm:prSet/>
      <dgm:spPr/>
      <dgm:t>
        <a:bodyPr/>
        <a:lstStyle/>
        <a:p>
          <a:endParaRPr lang="en-GB"/>
        </a:p>
      </dgm:t>
    </dgm:pt>
    <dgm:pt modelId="{BFDBBB47-C7D5-40F8-900A-6B068994EB59}">
      <dgm:prSet custT="1"/>
      <dgm:spPr/>
      <dgm:t>
        <a:bodyPr/>
        <a:lstStyle/>
        <a:p>
          <a:pPr>
            <a:buFont typeface="Arial" panose="020B0604020202020204" pitchFamily="34" charset="0"/>
            <a:buChar char="•"/>
          </a:pPr>
          <a:r>
            <a:rPr lang="en-GB" sz="1800" b="0" dirty="0">
              <a:solidFill>
                <a:schemeClr val="tx1"/>
              </a:solidFill>
              <a:latin typeface="Helvetica" panose="020B0604020202020204" pitchFamily="34" charset="0"/>
              <a:cs typeface="Helvetica" panose="020B0604020202020204" pitchFamily="34" charset="0"/>
            </a:rPr>
            <a:t>DfE Funding Rules &amp; LAFIL published April</a:t>
          </a:r>
        </a:p>
      </dgm:t>
    </dgm:pt>
    <dgm:pt modelId="{42E4B8DB-38A8-4AA2-9826-3A2F73E34BE3}" type="parTrans" cxnId="{212FE08A-9EFB-4D5F-A6C0-D047094DFF08}">
      <dgm:prSet/>
      <dgm:spPr/>
      <dgm:t>
        <a:bodyPr/>
        <a:lstStyle/>
        <a:p>
          <a:endParaRPr lang="en-GB"/>
        </a:p>
      </dgm:t>
    </dgm:pt>
    <dgm:pt modelId="{A39A078F-9853-4A30-8553-650B4172024A}" type="sibTrans" cxnId="{212FE08A-9EFB-4D5F-A6C0-D047094DFF08}">
      <dgm:prSet/>
      <dgm:spPr/>
      <dgm:t>
        <a:bodyPr/>
        <a:lstStyle/>
        <a:p>
          <a:endParaRPr lang="en-GB"/>
        </a:p>
      </dgm:t>
    </dgm:pt>
    <dgm:pt modelId="{FC83948A-6F4B-43C1-9A25-1B701E9BF43B}">
      <dgm:prSet custT="1"/>
      <dgm:spPr/>
      <dgm:t>
        <a:bodyPr/>
        <a:lstStyle/>
        <a:p>
          <a:pPr>
            <a:buFontTx/>
            <a:buNone/>
          </a:pPr>
          <a:r>
            <a:rPr lang="en-GB" sz="1800" b="0" dirty="0">
              <a:solidFill>
                <a:schemeClr val="tx1"/>
              </a:solidFill>
              <a:latin typeface="Helvetica" panose="020B0604020202020204" pitchFamily="34" charset="0"/>
              <a:cs typeface="Helvetica" panose="020B0604020202020204" pitchFamily="34" charset="0"/>
            </a:rPr>
            <a:t>2 Performance Management Points -  Oct and Jan</a:t>
          </a:r>
          <a:endParaRPr lang="en-GB" sz="1800" b="0" dirty="0">
            <a:solidFill>
              <a:srgbClr val="FF0000"/>
            </a:solidFill>
            <a:latin typeface="Helvetica" panose="020B0604020202020204" pitchFamily="34" charset="0"/>
            <a:cs typeface="Helvetica" panose="020B0604020202020204" pitchFamily="34" charset="0"/>
          </a:endParaRPr>
        </a:p>
      </dgm:t>
    </dgm:pt>
    <dgm:pt modelId="{36E35755-6EA8-41B2-84E6-4FAF6CE022FF}" type="parTrans" cxnId="{3754D552-AAC8-4ABE-A76A-C694D0C5331B}">
      <dgm:prSet/>
      <dgm:spPr/>
      <dgm:t>
        <a:bodyPr/>
        <a:lstStyle/>
        <a:p>
          <a:endParaRPr lang="en-GB"/>
        </a:p>
      </dgm:t>
    </dgm:pt>
    <dgm:pt modelId="{2961AE0C-4897-4154-8E39-8C563909CE9E}" type="sibTrans" cxnId="{3754D552-AAC8-4ABE-A76A-C694D0C5331B}">
      <dgm:prSet/>
      <dgm:spPr/>
      <dgm:t>
        <a:bodyPr/>
        <a:lstStyle/>
        <a:p>
          <a:endParaRPr lang="en-GB"/>
        </a:p>
      </dgm:t>
    </dgm:pt>
    <dgm:pt modelId="{7E03C0DD-5DD4-460C-8FF6-371C822F9D47}">
      <dgm:prSet custT="1"/>
      <dgm:spPr/>
      <dgm:t>
        <a:bodyPr/>
        <a:lstStyle/>
        <a:p>
          <a:pPr>
            <a:buFontTx/>
            <a:buNone/>
          </a:pPr>
          <a:r>
            <a:rPr lang="en-GB" sz="1800" b="0" dirty="0">
              <a:solidFill>
                <a:schemeClr val="tx1"/>
              </a:solidFill>
              <a:latin typeface="Helvetica" panose="020B0604020202020204" pitchFamily="34" charset="0"/>
              <a:cs typeface="Helvetica" panose="020B0604020202020204" pitchFamily="34" charset="0"/>
            </a:rPr>
            <a:t>Criteria for growth set out in Funding  Rules</a:t>
          </a:r>
        </a:p>
      </dgm:t>
    </dgm:pt>
    <dgm:pt modelId="{3E934686-1F43-4588-B8BB-D58FA5B42111}" type="sibTrans" cxnId="{76F5D211-D536-44B4-8B65-421A4729556F}">
      <dgm:prSet/>
      <dgm:spPr/>
      <dgm:t>
        <a:bodyPr/>
        <a:lstStyle/>
        <a:p>
          <a:endParaRPr lang="en-GB"/>
        </a:p>
      </dgm:t>
    </dgm:pt>
    <dgm:pt modelId="{922D61CA-4A0E-4ABF-B3E6-66C5BCD753C1}" type="parTrans" cxnId="{76F5D211-D536-44B4-8B65-421A4729556F}">
      <dgm:prSet/>
      <dgm:spPr/>
      <dgm:t>
        <a:bodyPr/>
        <a:lstStyle/>
        <a:p>
          <a:endParaRPr lang="en-GB"/>
        </a:p>
      </dgm:t>
    </dgm:pt>
    <dgm:pt modelId="{226D1451-0E13-4A5D-BB1A-3C2B0DE8CA84}" type="pres">
      <dgm:prSet presAssocID="{FCEA2701-BC85-4F27-9DCC-FEC33C5757C3}" presName="rootnode" presStyleCnt="0">
        <dgm:presLayoutVars>
          <dgm:chMax/>
          <dgm:chPref/>
          <dgm:dir/>
          <dgm:animLvl val="lvl"/>
        </dgm:presLayoutVars>
      </dgm:prSet>
      <dgm:spPr/>
    </dgm:pt>
    <dgm:pt modelId="{FCA14521-34C6-4F66-A5FF-66D75F0858EC}" type="pres">
      <dgm:prSet presAssocID="{735295D8-10F0-4323-B132-E934B1E7ADDE}" presName="composite" presStyleCnt="0"/>
      <dgm:spPr/>
    </dgm:pt>
    <dgm:pt modelId="{282B93DA-06E1-4609-B765-C4E70B836C5C}" type="pres">
      <dgm:prSet presAssocID="{735295D8-10F0-4323-B132-E934B1E7ADDE}" presName="LShape" presStyleLbl="alignNode1" presStyleIdx="0" presStyleCnt="9"/>
      <dgm:spPr>
        <a:solidFill>
          <a:srgbClr val="B11030"/>
        </a:solidFill>
        <a:ln>
          <a:solidFill>
            <a:srgbClr val="B11030"/>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39C2581-973A-497A-90DF-3E8F287CCA30}" type="pres">
      <dgm:prSet presAssocID="{735295D8-10F0-4323-B132-E934B1E7ADDE}" presName="ParentText" presStyleLbl="revTx" presStyleIdx="0" presStyleCnt="5" custLinFactNeighborX="3688" custLinFactNeighborY="9966">
        <dgm:presLayoutVars>
          <dgm:chMax val="0"/>
          <dgm:chPref val="0"/>
          <dgm:bulletEnabled val="1"/>
        </dgm:presLayoutVars>
      </dgm:prSet>
      <dgm:spPr/>
    </dgm:pt>
    <dgm:pt modelId="{7E708526-88AD-489C-AAE2-FCC52DD49F48}" type="pres">
      <dgm:prSet presAssocID="{735295D8-10F0-4323-B132-E934B1E7ADDE}" presName="Triangle" presStyleLbl="alignNode1" presStyleIdx="1" presStyleCnt="9"/>
      <dgm:spPr>
        <a:solidFill>
          <a:srgbClr val="B11030"/>
        </a:solidFill>
        <a:ln>
          <a:solidFill>
            <a:srgbClr val="B11030"/>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78E368DE-F13C-4C30-9913-296EB057D08F}" type="pres">
      <dgm:prSet presAssocID="{05FC0205-8F14-4BC7-B661-E325A800E430}" presName="sibTrans" presStyleCnt="0"/>
      <dgm:spPr/>
    </dgm:pt>
    <dgm:pt modelId="{7F0C52DD-0A77-479A-9B4E-56BC1C9D0F21}" type="pres">
      <dgm:prSet presAssocID="{05FC0205-8F14-4BC7-B661-E325A800E430}" presName="space" presStyleCnt="0"/>
      <dgm:spPr/>
    </dgm:pt>
    <dgm:pt modelId="{B06001D6-E941-4B49-B06A-767E4B2C8B70}" type="pres">
      <dgm:prSet presAssocID="{F1586206-CB3F-4E07-864F-82651969F4E8}" presName="composite" presStyleCnt="0"/>
      <dgm:spPr/>
    </dgm:pt>
    <dgm:pt modelId="{9C90E60F-1899-4622-B71D-259F1374816B}" type="pres">
      <dgm:prSet presAssocID="{F1586206-CB3F-4E07-864F-82651969F4E8}" presName="LShape" presStyleLbl="alignNode1" presStyleIdx="2" presStyleCnt="9"/>
      <dgm:spPr>
        <a:solidFill>
          <a:srgbClr val="F7CA18"/>
        </a:solidFill>
        <a:ln>
          <a:solidFill>
            <a:srgbClr val="F7CA18"/>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92A03D7-FA6D-46E4-BFDA-1C531952A988}" type="pres">
      <dgm:prSet presAssocID="{F1586206-CB3F-4E07-864F-82651969F4E8}" presName="ParentText" presStyleLbl="revTx" presStyleIdx="1" presStyleCnt="5" custLinFactNeighborX="6080" custLinFactNeighborY="7475">
        <dgm:presLayoutVars>
          <dgm:chMax val="0"/>
          <dgm:chPref val="0"/>
          <dgm:bulletEnabled val="1"/>
        </dgm:presLayoutVars>
      </dgm:prSet>
      <dgm:spPr/>
    </dgm:pt>
    <dgm:pt modelId="{1864F921-3D2B-466D-B4F2-F1D22929B6CF}" type="pres">
      <dgm:prSet presAssocID="{F1586206-CB3F-4E07-864F-82651969F4E8}" presName="Triangle" presStyleLbl="alignNode1" presStyleIdx="3" presStyleCnt="9"/>
      <dgm:spPr>
        <a:solidFill>
          <a:srgbClr val="F7CA18"/>
        </a:solidFill>
        <a:ln>
          <a:solidFill>
            <a:srgbClr val="F7CA18"/>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0CAB467-F2A8-4550-B231-B43A0B1168B8}" type="pres">
      <dgm:prSet presAssocID="{8FE48B87-F233-41FE-A74D-70A03B891717}" presName="sibTrans" presStyleCnt="0"/>
      <dgm:spPr/>
    </dgm:pt>
    <dgm:pt modelId="{63B1E968-53AC-4FE4-B99C-0AE0D3580D1C}" type="pres">
      <dgm:prSet presAssocID="{8FE48B87-F233-41FE-A74D-70A03B891717}" presName="space" presStyleCnt="0"/>
      <dgm:spPr/>
    </dgm:pt>
    <dgm:pt modelId="{58D21464-54BC-4A19-94BC-70DCFC65AA9D}" type="pres">
      <dgm:prSet presAssocID="{BFDBBB47-C7D5-40F8-900A-6B068994EB59}" presName="composite" presStyleCnt="0"/>
      <dgm:spPr/>
    </dgm:pt>
    <dgm:pt modelId="{291BC8B7-887B-46B0-A2B5-3C97739D55BC}" type="pres">
      <dgm:prSet presAssocID="{BFDBBB47-C7D5-40F8-900A-6B068994EB59}" presName="LShape" presStyleLbl="alignNode1" presStyleIdx="4" presStyleCnt="9"/>
      <dgm:spPr>
        <a:solidFill>
          <a:srgbClr val="ABE338"/>
        </a:solidFill>
        <a:ln>
          <a:solidFill>
            <a:srgbClr val="ABE338"/>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C21987B-957C-43C9-B45D-529BA50E8459}" type="pres">
      <dgm:prSet presAssocID="{BFDBBB47-C7D5-40F8-900A-6B068994EB59}" presName="ParentText" presStyleLbl="revTx" presStyleIdx="2" presStyleCnt="5" custLinFactNeighborX="3276" custLinFactNeighborY="1899">
        <dgm:presLayoutVars>
          <dgm:chMax val="0"/>
          <dgm:chPref val="0"/>
          <dgm:bulletEnabled val="1"/>
        </dgm:presLayoutVars>
      </dgm:prSet>
      <dgm:spPr/>
    </dgm:pt>
    <dgm:pt modelId="{75892C92-9B56-4A58-B257-A06AB69CD644}" type="pres">
      <dgm:prSet presAssocID="{BFDBBB47-C7D5-40F8-900A-6B068994EB59}" presName="Triangle" presStyleLbl="alignNode1" presStyleIdx="5" presStyleCnt="9"/>
      <dgm:spPr>
        <a:solidFill>
          <a:srgbClr val="ABE338"/>
        </a:solidFill>
        <a:ln>
          <a:solidFill>
            <a:srgbClr val="ABE338"/>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33806FF-DC11-4092-8272-B598BEBFCA7C}" type="pres">
      <dgm:prSet presAssocID="{A39A078F-9853-4A30-8553-650B4172024A}" presName="sibTrans" presStyleCnt="0"/>
      <dgm:spPr/>
    </dgm:pt>
    <dgm:pt modelId="{83ED285A-81CD-45AA-ACD4-FFDA9EC0257B}" type="pres">
      <dgm:prSet presAssocID="{A39A078F-9853-4A30-8553-650B4172024A}" presName="space" presStyleCnt="0"/>
      <dgm:spPr/>
    </dgm:pt>
    <dgm:pt modelId="{602D4D2B-97AF-44A9-8E95-75AF24C26CB9}" type="pres">
      <dgm:prSet presAssocID="{FC83948A-6F4B-43C1-9A25-1B701E9BF43B}" presName="composite" presStyleCnt="0"/>
      <dgm:spPr/>
    </dgm:pt>
    <dgm:pt modelId="{D6DEBECE-0AC9-49BA-AAFD-AAE9AD8BA6E2}" type="pres">
      <dgm:prSet presAssocID="{FC83948A-6F4B-43C1-9A25-1B701E9BF43B}" presName="LShape" presStyleLbl="alignNode1" presStyleIdx="6" presStyleCnt="9"/>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5B931FFF-CB97-4DDA-862F-968A1D2D8ED2}" type="pres">
      <dgm:prSet presAssocID="{FC83948A-6F4B-43C1-9A25-1B701E9BF43B}" presName="ParentText" presStyleLbl="revTx" presStyleIdx="3" presStyleCnt="5" custLinFactNeighborX="1638" custLinFactNeighborY="2507">
        <dgm:presLayoutVars>
          <dgm:chMax val="0"/>
          <dgm:chPref val="0"/>
          <dgm:bulletEnabled val="1"/>
        </dgm:presLayoutVars>
      </dgm:prSet>
      <dgm:spPr/>
    </dgm:pt>
    <dgm:pt modelId="{524BB38D-120B-4329-8E61-B2F424C6427A}" type="pres">
      <dgm:prSet presAssocID="{FC83948A-6F4B-43C1-9A25-1B701E9BF43B}" presName="Triangle" presStyleLbl="alignNode1" presStyleIdx="7" presStyleCnt="9"/>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E8C1AD0-9E16-4260-9AAB-4657689EDDDB}" type="pres">
      <dgm:prSet presAssocID="{2961AE0C-4897-4154-8E39-8C563909CE9E}" presName="sibTrans" presStyleCnt="0"/>
      <dgm:spPr/>
    </dgm:pt>
    <dgm:pt modelId="{7D254796-3ADC-42B4-8535-E9D2EDCEEF19}" type="pres">
      <dgm:prSet presAssocID="{2961AE0C-4897-4154-8E39-8C563909CE9E}" presName="space" presStyleCnt="0"/>
      <dgm:spPr/>
    </dgm:pt>
    <dgm:pt modelId="{12B5DB9D-38C3-49FC-B38E-AB15ED9D0BCA}" type="pres">
      <dgm:prSet presAssocID="{7E03C0DD-5DD4-460C-8FF6-371C822F9D47}" presName="composite" presStyleCnt="0"/>
      <dgm:spPr/>
    </dgm:pt>
    <dgm:pt modelId="{FECC4ECD-E1B3-4D2A-8B00-530A036E7AC2}" type="pres">
      <dgm:prSet presAssocID="{7E03C0DD-5DD4-460C-8FF6-371C822F9D47}" presName="LShape" presStyleLbl="alignNode1" presStyleIdx="8" presStyleCnt="9"/>
      <dgm:spPr>
        <a:solidFill>
          <a:srgbClr val="3E107A"/>
        </a:solidFill>
        <a:ln>
          <a:solidFill>
            <a:srgbClr val="3E107A"/>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FB7052B-31E1-4F6D-8AF9-5688669DD64A}" type="pres">
      <dgm:prSet presAssocID="{7E03C0DD-5DD4-460C-8FF6-371C822F9D47}" presName="ParentText" presStyleLbl="revTx" presStyleIdx="4" presStyleCnt="5" custLinFactNeighborX="4368" custLinFactNeighborY="4466">
        <dgm:presLayoutVars>
          <dgm:chMax val="0"/>
          <dgm:chPref val="0"/>
          <dgm:bulletEnabled val="1"/>
        </dgm:presLayoutVars>
      </dgm:prSet>
      <dgm:spPr/>
    </dgm:pt>
  </dgm:ptLst>
  <dgm:cxnLst>
    <dgm:cxn modelId="{76F5D211-D536-44B4-8B65-421A4729556F}" srcId="{FCEA2701-BC85-4F27-9DCC-FEC33C5757C3}" destId="{7E03C0DD-5DD4-460C-8FF6-371C822F9D47}" srcOrd="4" destOrd="0" parTransId="{922D61CA-4A0E-4ABF-B3E6-66C5BCD753C1}" sibTransId="{3E934686-1F43-4588-B8BB-D58FA5B42111}"/>
    <dgm:cxn modelId="{2DB5D55F-D516-4595-A866-26E1FA2B5996}" type="presOf" srcId="{FCEA2701-BC85-4F27-9DCC-FEC33C5757C3}" destId="{226D1451-0E13-4A5D-BB1A-3C2B0DE8CA84}" srcOrd="0" destOrd="0" presId="urn:microsoft.com/office/officeart/2009/3/layout/StepUpProcess"/>
    <dgm:cxn modelId="{5F94424C-332C-48FB-A6F4-6E2B4B0EB232}" type="presOf" srcId="{BFDBBB47-C7D5-40F8-900A-6B068994EB59}" destId="{5C21987B-957C-43C9-B45D-529BA50E8459}" srcOrd="0" destOrd="0" presId="urn:microsoft.com/office/officeart/2009/3/layout/StepUpProcess"/>
    <dgm:cxn modelId="{3754D552-AAC8-4ABE-A76A-C694D0C5331B}" srcId="{FCEA2701-BC85-4F27-9DCC-FEC33C5757C3}" destId="{FC83948A-6F4B-43C1-9A25-1B701E9BF43B}" srcOrd="3" destOrd="0" parTransId="{36E35755-6EA8-41B2-84E6-4FAF6CE022FF}" sibTransId="{2961AE0C-4897-4154-8E39-8C563909CE9E}"/>
    <dgm:cxn modelId="{212FE08A-9EFB-4D5F-A6C0-D047094DFF08}" srcId="{FCEA2701-BC85-4F27-9DCC-FEC33C5757C3}" destId="{BFDBBB47-C7D5-40F8-900A-6B068994EB59}" srcOrd="2" destOrd="0" parTransId="{42E4B8DB-38A8-4AA2-9826-3A2F73E34BE3}" sibTransId="{A39A078F-9853-4A30-8553-650B4172024A}"/>
    <dgm:cxn modelId="{3EFB6C8B-5734-4D00-9CC4-F24CD71C3A70}" type="presOf" srcId="{7E03C0DD-5DD4-460C-8FF6-371C822F9D47}" destId="{EFB7052B-31E1-4F6D-8AF9-5688669DD64A}" srcOrd="0" destOrd="0" presId="urn:microsoft.com/office/officeart/2009/3/layout/StepUpProcess"/>
    <dgm:cxn modelId="{795AC7B6-46C2-44F0-8B7A-FBA8CFA24A11}" type="presOf" srcId="{F1586206-CB3F-4E07-864F-82651969F4E8}" destId="{E92A03D7-FA6D-46E4-BFDA-1C531952A988}" srcOrd="0" destOrd="0" presId="urn:microsoft.com/office/officeart/2009/3/layout/StepUpProcess"/>
    <dgm:cxn modelId="{5A752FD7-A662-4374-8F56-4F21E26D3F22}" srcId="{FCEA2701-BC85-4F27-9DCC-FEC33C5757C3}" destId="{735295D8-10F0-4323-B132-E934B1E7ADDE}" srcOrd="0" destOrd="0" parTransId="{9B4DF841-E543-47C2-A6B5-0D56F2613C0B}" sibTransId="{05FC0205-8F14-4BC7-B661-E325A800E430}"/>
    <dgm:cxn modelId="{1AA551E8-594C-48B7-B50A-046C7B0E25F4}" type="presOf" srcId="{735295D8-10F0-4323-B132-E934B1E7ADDE}" destId="{339C2581-973A-497A-90DF-3E8F287CCA30}" srcOrd="0" destOrd="0" presId="urn:microsoft.com/office/officeart/2009/3/layout/StepUpProcess"/>
    <dgm:cxn modelId="{92DB91EB-2D0C-43F0-8A26-2B5116626B88}" srcId="{FCEA2701-BC85-4F27-9DCC-FEC33C5757C3}" destId="{F1586206-CB3F-4E07-864F-82651969F4E8}" srcOrd="1" destOrd="0" parTransId="{D7BF3D7F-984B-44DC-8669-AE877ACB2AF2}" sibTransId="{8FE48B87-F233-41FE-A74D-70A03B891717}"/>
    <dgm:cxn modelId="{5292E1EC-C251-479C-B2AB-C6822671C88D}" type="presOf" srcId="{FC83948A-6F4B-43C1-9A25-1B701E9BF43B}" destId="{5B931FFF-CB97-4DDA-862F-968A1D2D8ED2}" srcOrd="0" destOrd="0" presId="urn:microsoft.com/office/officeart/2009/3/layout/StepUpProcess"/>
    <dgm:cxn modelId="{ED028F13-FEF3-4972-80BC-098F224BCC08}" type="presParOf" srcId="{226D1451-0E13-4A5D-BB1A-3C2B0DE8CA84}" destId="{FCA14521-34C6-4F66-A5FF-66D75F0858EC}" srcOrd="0" destOrd="0" presId="urn:microsoft.com/office/officeart/2009/3/layout/StepUpProcess"/>
    <dgm:cxn modelId="{7CB4B2A9-E58C-477D-8917-BB00E88BE2D8}" type="presParOf" srcId="{FCA14521-34C6-4F66-A5FF-66D75F0858EC}" destId="{282B93DA-06E1-4609-B765-C4E70B836C5C}" srcOrd="0" destOrd="0" presId="urn:microsoft.com/office/officeart/2009/3/layout/StepUpProcess"/>
    <dgm:cxn modelId="{1BCBA8C1-A56D-47B8-A7AF-0C51DD4FC28C}" type="presParOf" srcId="{FCA14521-34C6-4F66-A5FF-66D75F0858EC}" destId="{339C2581-973A-497A-90DF-3E8F287CCA30}" srcOrd="1" destOrd="0" presId="urn:microsoft.com/office/officeart/2009/3/layout/StepUpProcess"/>
    <dgm:cxn modelId="{24E96777-2B7C-49AB-9187-6F4DF77A01E7}" type="presParOf" srcId="{FCA14521-34C6-4F66-A5FF-66D75F0858EC}" destId="{7E708526-88AD-489C-AAE2-FCC52DD49F48}" srcOrd="2" destOrd="0" presId="urn:microsoft.com/office/officeart/2009/3/layout/StepUpProcess"/>
    <dgm:cxn modelId="{58384F41-736D-455F-95EA-10B56DA8643E}" type="presParOf" srcId="{226D1451-0E13-4A5D-BB1A-3C2B0DE8CA84}" destId="{78E368DE-F13C-4C30-9913-296EB057D08F}" srcOrd="1" destOrd="0" presId="urn:microsoft.com/office/officeart/2009/3/layout/StepUpProcess"/>
    <dgm:cxn modelId="{1127B012-8CCD-4C4C-A71D-8CC19C57EEE6}" type="presParOf" srcId="{78E368DE-F13C-4C30-9913-296EB057D08F}" destId="{7F0C52DD-0A77-479A-9B4E-56BC1C9D0F21}" srcOrd="0" destOrd="0" presId="urn:microsoft.com/office/officeart/2009/3/layout/StepUpProcess"/>
    <dgm:cxn modelId="{E94C1634-563E-4B2E-AF51-B010C55E9F5E}" type="presParOf" srcId="{226D1451-0E13-4A5D-BB1A-3C2B0DE8CA84}" destId="{B06001D6-E941-4B49-B06A-767E4B2C8B70}" srcOrd="2" destOrd="0" presId="urn:microsoft.com/office/officeart/2009/3/layout/StepUpProcess"/>
    <dgm:cxn modelId="{B553B865-59A0-431A-A1C0-3C09C2FF0CCA}" type="presParOf" srcId="{B06001D6-E941-4B49-B06A-767E4B2C8B70}" destId="{9C90E60F-1899-4622-B71D-259F1374816B}" srcOrd="0" destOrd="0" presId="urn:microsoft.com/office/officeart/2009/3/layout/StepUpProcess"/>
    <dgm:cxn modelId="{E623B5B8-0ECC-4051-9F76-72B1621E28F1}" type="presParOf" srcId="{B06001D6-E941-4B49-B06A-767E4B2C8B70}" destId="{E92A03D7-FA6D-46E4-BFDA-1C531952A988}" srcOrd="1" destOrd="0" presId="urn:microsoft.com/office/officeart/2009/3/layout/StepUpProcess"/>
    <dgm:cxn modelId="{C3469A58-B15F-4200-B9F8-96F16CD9AFB5}" type="presParOf" srcId="{B06001D6-E941-4B49-B06A-767E4B2C8B70}" destId="{1864F921-3D2B-466D-B4F2-F1D22929B6CF}" srcOrd="2" destOrd="0" presId="urn:microsoft.com/office/officeart/2009/3/layout/StepUpProcess"/>
    <dgm:cxn modelId="{2662E145-7385-4033-B48C-7886FB581787}" type="presParOf" srcId="{226D1451-0E13-4A5D-BB1A-3C2B0DE8CA84}" destId="{B0CAB467-F2A8-4550-B231-B43A0B1168B8}" srcOrd="3" destOrd="0" presId="urn:microsoft.com/office/officeart/2009/3/layout/StepUpProcess"/>
    <dgm:cxn modelId="{39FC7211-B2AF-4583-B817-B1144EB5586B}" type="presParOf" srcId="{B0CAB467-F2A8-4550-B231-B43A0B1168B8}" destId="{63B1E968-53AC-4FE4-B99C-0AE0D3580D1C}" srcOrd="0" destOrd="0" presId="urn:microsoft.com/office/officeart/2009/3/layout/StepUpProcess"/>
    <dgm:cxn modelId="{43B1CEC0-347C-4F12-932F-CB36312284EC}" type="presParOf" srcId="{226D1451-0E13-4A5D-BB1A-3C2B0DE8CA84}" destId="{58D21464-54BC-4A19-94BC-70DCFC65AA9D}" srcOrd="4" destOrd="0" presId="urn:microsoft.com/office/officeart/2009/3/layout/StepUpProcess"/>
    <dgm:cxn modelId="{87950F86-FD93-4444-9E7C-6F2E19D328AD}" type="presParOf" srcId="{58D21464-54BC-4A19-94BC-70DCFC65AA9D}" destId="{291BC8B7-887B-46B0-A2B5-3C97739D55BC}" srcOrd="0" destOrd="0" presId="urn:microsoft.com/office/officeart/2009/3/layout/StepUpProcess"/>
    <dgm:cxn modelId="{3722C81F-2C74-4991-8250-ACA9B0E38530}" type="presParOf" srcId="{58D21464-54BC-4A19-94BC-70DCFC65AA9D}" destId="{5C21987B-957C-43C9-B45D-529BA50E8459}" srcOrd="1" destOrd="0" presId="urn:microsoft.com/office/officeart/2009/3/layout/StepUpProcess"/>
    <dgm:cxn modelId="{0796E633-F305-4412-8A95-2D0FBF2877B8}" type="presParOf" srcId="{58D21464-54BC-4A19-94BC-70DCFC65AA9D}" destId="{75892C92-9B56-4A58-B257-A06AB69CD644}" srcOrd="2" destOrd="0" presId="urn:microsoft.com/office/officeart/2009/3/layout/StepUpProcess"/>
    <dgm:cxn modelId="{DC523CF9-95E6-4D61-B931-13D3251D111A}" type="presParOf" srcId="{226D1451-0E13-4A5D-BB1A-3C2B0DE8CA84}" destId="{233806FF-DC11-4092-8272-B598BEBFCA7C}" srcOrd="5" destOrd="0" presId="urn:microsoft.com/office/officeart/2009/3/layout/StepUpProcess"/>
    <dgm:cxn modelId="{DB93AB46-88AF-4BB6-B93E-354FD3986C3B}" type="presParOf" srcId="{233806FF-DC11-4092-8272-B598BEBFCA7C}" destId="{83ED285A-81CD-45AA-ACD4-FFDA9EC0257B}" srcOrd="0" destOrd="0" presId="urn:microsoft.com/office/officeart/2009/3/layout/StepUpProcess"/>
    <dgm:cxn modelId="{0A5CEB50-9EED-4F84-8154-C8164E22CADA}" type="presParOf" srcId="{226D1451-0E13-4A5D-BB1A-3C2B0DE8CA84}" destId="{602D4D2B-97AF-44A9-8E95-75AF24C26CB9}" srcOrd="6" destOrd="0" presId="urn:microsoft.com/office/officeart/2009/3/layout/StepUpProcess"/>
    <dgm:cxn modelId="{557D8607-1FA3-41C1-9D29-AF6726AD06DB}" type="presParOf" srcId="{602D4D2B-97AF-44A9-8E95-75AF24C26CB9}" destId="{D6DEBECE-0AC9-49BA-AAFD-AAE9AD8BA6E2}" srcOrd="0" destOrd="0" presId="urn:microsoft.com/office/officeart/2009/3/layout/StepUpProcess"/>
    <dgm:cxn modelId="{5E52ED88-147A-4E38-B628-F5B81BB4D113}" type="presParOf" srcId="{602D4D2B-97AF-44A9-8E95-75AF24C26CB9}" destId="{5B931FFF-CB97-4DDA-862F-968A1D2D8ED2}" srcOrd="1" destOrd="0" presId="urn:microsoft.com/office/officeart/2009/3/layout/StepUpProcess"/>
    <dgm:cxn modelId="{A2F9058A-1C67-48A8-ABB1-0FED266543A5}" type="presParOf" srcId="{602D4D2B-97AF-44A9-8E95-75AF24C26CB9}" destId="{524BB38D-120B-4329-8E61-B2F424C6427A}" srcOrd="2" destOrd="0" presId="urn:microsoft.com/office/officeart/2009/3/layout/StepUpProcess"/>
    <dgm:cxn modelId="{5FA887F4-B6C3-4A35-B5E7-7D1FBA34847A}" type="presParOf" srcId="{226D1451-0E13-4A5D-BB1A-3C2B0DE8CA84}" destId="{4E8C1AD0-9E16-4260-9AAB-4657689EDDDB}" srcOrd="7" destOrd="0" presId="urn:microsoft.com/office/officeart/2009/3/layout/StepUpProcess"/>
    <dgm:cxn modelId="{6FA56903-458E-439A-A352-91DE5592212E}" type="presParOf" srcId="{4E8C1AD0-9E16-4260-9AAB-4657689EDDDB}" destId="{7D254796-3ADC-42B4-8535-E9D2EDCEEF19}" srcOrd="0" destOrd="0" presId="urn:microsoft.com/office/officeart/2009/3/layout/StepUpProcess"/>
    <dgm:cxn modelId="{BE6BC777-75BE-4077-9B97-73CA2A720B81}" type="presParOf" srcId="{226D1451-0E13-4A5D-BB1A-3C2B0DE8CA84}" destId="{12B5DB9D-38C3-49FC-B38E-AB15ED9D0BCA}" srcOrd="8" destOrd="0" presId="urn:microsoft.com/office/officeart/2009/3/layout/StepUpProcess"/>
    <dgm:cxn modelId="{9CD64221-F224-4981-AA41-0747E5F5616C}" type="presParOf" srcId="{12B5DB9D-38C3-49FC-B38E-AB15ED9D0BCA}" destId="{FECC4ECD-E1B3-4D2A-8B00-530A036E7AC2}" srcOrd="0" destOrd="0" presId="urn:microsoft.com/office/officeart/2009/3/layout/StepUpProcess"/>
    <dgm:cxn modelId="{08B111D2-B5C4-425E-B616-0B3A493C8CCB}" type="presParOf" srcId="{12B5DB9D-38C3-49FC-B38E-AB15ED9D0BCA}" destId="{EFB7052B-31E1-4F6D-8AF9-5688669DD64A}" srcOrd="1" destOrd="0" presId="urn:microsoft.com/office/officeart/2009/3/layout/StepUpProcess"/>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AE1C26-5C2C-4D2F-9499-0963463289A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GB"/>
        </a:p>
      </dgm:t>
    </dgm:pt>
    <dgm:pt modelId="{5C647B66-33E1-46E2-AD9B-670A63BFC34C}">
      <dgm:prSet phldrT="[Text]" custT="1"/>
      <dgm:spPr>
        <a:solidFill>
          <a:srgbClr val="ABE338"/>
        </a:solidFill>
        <a:ln>
          <a:solidFill>
            <a:srgbClr val="ABE338"/>
          </a:solidFill>
        </a:ln>
      </dgm:spPr>
      <dgm:t>
        <a:bodyPr/>
        <a:lstStyle/>
        <a:p>
          <a:r>
            <a:rPr lang="en-GB" sz="1600" b="1" u="none" dirty="0">
              <a:solidFill>
                <a:schemeClr val="bg1"/>
              </a:solidFill>
              <a:latin typeface="Helvetica" panose="020B0604020202020204" pitchFamily="34" charset="0"/>
              <a:cs typeface="Helvetica" panose="020B0604020202020204" pitchFamily="34" charset="0"/>
            </a:rPr>
            <a:t>Pre-Liability</a:t>
          </a:r>
        </a:p>
      </dgm:t>
    </dgm:pt>
    <dgm:pt modelId="{20F330A0-C856-440F-95FE-8809C8512C08}" type="parTrans" cxnId="{239EFF70-9596-4711-8CD8-9D3C8CC26582}">
      <dgm:prSet/>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2813017F-9235-4BA5-B791-742CE3ECA3B2}" type="sibTrans" cxnId="{239EFF70-9596-4711-8CD8-9D3C8CC26582}">
      <dgm:prSet/>
      <dgm:spPr>
        <a:solidFill>
          <a:srgbClr val="FFC000"/>
        </a:solidFill>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64AD0ED3-5FB7-4C9A-9D72-4074831ADAC5}">
      <dgm:prSet phldrT="[Text]" custT="1"/>
      <dgm:spPr>
        <a:solidFill>
          <a:schemeClr val="accent3"/>
        </a:solidFill>
      </dgm:spPr>
      <dgm:t>
        <a:bodyPr/>
        <a:lstStyle/>
        <a:p>
          <a:r>
            <a:rPr lang="en-GB" sz="1600" b="1" dirty="0">
              <a:solidFill>
                <a:schemeClr val="bg1"/>
              </a:solidFill>
              <a:latin typeface="Helvetica" panose="020B0604020202020204" pitchFamily="34" charset="0"/>
              <a:cs typeface="Helvetica" panose="020B0604020202020204" pitchFamily="34" charset="0"/>
            </a:rPr>
            <a:t>Verification of study programme</a:t>
          </a:r>
        </a:p>
      </dgm:t>
    </dgm:pt>
    <dgm:pt modelId="{26580D66-B09A-4630-BE6D-BAB540DF4355}" type="parTrans" cxnId="{92C23025-1DC1-4CDE-BB47-83677E7AC1FB}">
      <dgm:prSet/>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F8A2E9CC-A6DB-444B-85E6-1AD2835C15DB}" type="sibTrans" cxnId="{92C23025-1DC1-4CDE-BB47-83677E7AC1FB}">
      <dgm:prSet/>
      <dgm:spPr>
        <a:solidFill>
          <a:srgbClr val="FFC000"/>
        </a:solidFill>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131E24A3-4824-4CCB-9722-F8AEEF7D75B4}">
      <dgm:prSet phldrT="[Text]" custT="1"/>
      <dgm:spPr>
        <a:solidFill>
          <a:schemeClr val="accent3"/>
        </a:solidFill>
      </dgm:spPr>
      <dgm:t>
        <a:bodyPr/>
        <a:lstStyle/>
        <a:p>
          <a:r>
            <a:rPr lang="en-GB" sz="1600" b="1" dirty="0">
              <a:solidFill>
                <a:schemeClr val="bg1"/>
              </a:solidFill>
              <a:latin typeface="Helvetica" panose="020B0604020202020204" pitchFamily="34" charset="0"/>
              <a:cs typeface="Helvetica" panose="020B0604020202020204" pitchFamily="34" charset="0"/>
            </a:rPr>
            <a:t>ULN Entry</a:t>
          </a:r>
        </a:p>
      </dgm:t>
    </dgm:pt>
    <dgm:pt modelId="{E97EA912-27D2-41C1-9ED3-BCA1FC093B9D}" type="parTrans" cxnId="{843FB76A-7C67-432A-91AA-AE636AA830C6}">
      <dgm:prSet/>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A3AD6B5F-EB92-4E71-9AFA-86C7F6BDF7B2}" type="sibTrans" cxnId="{843FB76A-7C67-432A-91AA-AE636AA830C6}">
      <dgm:prSet/>
      <dgm:spPr>
        <a:solidFill>
          <a:srgbClr val="FFC000"/>
        </a:solidFill>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B58CCDD0-0080-44A8-8918-FE337271F213}">
      <dgm:prSet phldrT="[Text]" custT="1"/>
      <dgm:spPr>
        <a:solidFill>
          <a:schemeClr val="accent2"/>
        </a:solidFill>
        <a:ln>
          <a:solidFill>
            <a:srgbClr val="ABE338"/>
          </a:solidFill>
        </a:ln>
      </dgm:spPr>
      <dgm:t>
        <a:bodyPr/>
        <a:lstStyle/>
        <a:p>
          <a:r>
            <a:rPr lang="en-GB" sz="1600" b="1" dirty="0">
              <a:solidFill>
                <a:schemeClr val="bg1"/>
              </a:solidFill>
              <a:latin typeface="Helvetica" panose="020B0604020202020204" pitchFamily="34" charset="0"/>
              <a:cs typeface="Helvetica" panose="020B0604020202020204" pitchFamily="34" charset="0"/>
            </a:rPr>
            <a:t>Initial confirmation</a:t>
          </a:r>
        </a:p>
      </dgm:t>
    </dgm:pt>
    <dgm:pt modelId="{A7C09D97-2805-448B-B451-AC6520FFFC5E}" type="parTrans" cxnId="{30344210-942E-4B9A-99ED-6DACFD37E8AA}">
      <dgm:prSet/>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550001FB-97FE-4F2D-BA08-9EFCF9705D30}" type="sibTrans" cxnId="{30344210-942E-4B9A-99ED-6DACFD37E8AA}">
      <dgm:prSet/>
      <dgm:spPr>
        <a:solidFill>
          <a:srgbClr val="FFC000"/>
        </a:solidFill>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E74C2D69-2D1E-4E82-A71C-9A75C655547E}">
      <dgm:prSet custT="1"/>
      <dgm:spPr>
        <a:solidFill>
          <a:schemeClr val="accent2"/>
        </a:solidFill>
      </dgm:spPr>
      <dgm:t>
        <a:bodyPr/>
        <a:lstStyle/>
        <a:p>
          <a:r>
            <a:rPr lang="en-GB" sz="1600" b="1" dirty="0">
              <a:solidFill>
                <a:schemeClr val="bg1"/>
              </a:solidFill>
              <a:latin typeface="Helvetica" panose="020B0604020202020204" pitchFamily="34" charset="0"/>
              <a:cs typeface="Helvetica" panose="020B0604020202020204" pitchFamily="34" charset="0"/>
            </a:rPr>
            <a:t>Fixed Quarters</a:t>
          </a:r>
        </a:p>
      </dgm:t>
    </dgm:pt>
    <dgm:pt modelId="{D6F60AE3-D69E-4DDD-97C0-A91728C75C9F}" type="parTrans" cxnId="{FE0936D0-98B4-4A75-A466-98BE36D1F390}">
      <dgm:prSet/>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CEC5755B-2962-412A-AA89-5387534C7019}" type="sibTrans" cxnId="{FE0936D0-98B4-4A75-A466-98BE36D1F390}">
      <dgm:prSet/>
      <dgm:spPr>
        <a:solidFill>
          <a:srgbClr val="FFC000"/>
        </a:solidFill>
        <a:ln>
          <a:solidFill>
            <a:srgbClr val="B11030"/>
          </a:solidFill>
        </a:ln>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B318D2CF-CDF1-40DB-98C5-138140DFFE45}">
      <dgm:prSet custT="1"/>
      <dgm:spPr>
        <a:solidFill>
          <a:srgbClr val="005293"/>
        </a:solidFill>
      </dgm:spPr>
      <dgm:t>
        <a:bodyPr/>
        <a:lstStyle/>
        <a:p>
          <a:r>
            <a:rPr lang="en-GB" sz="1600" b="1" u="none" dirty="0">
              <a:solidFill>
                <a:schemeClr val="bg1"/>
              </a:solidFill>
              <a:latin typeface="Helvetica" panose="020B0604020202020204" pitchFamily="34" charset="0"/>
              <a:cs typeface="Helvetica" panose="020B0604020202020204" pitchFamily="34" charset="0"/>
            </a:rPr>
            <a:t>Post Liability</a:t>
          </a:r>
        </a:p>
      </dgm:t>
    </dgm:pt>
    <dgm:pt modelId="{B6F6C915-9A9C-476C-A3B4-586F744B7E6A}" type="parTrans" cxnId="{03E57C16-47ED-4203-817C-3F5783E4AAB7}">
      <dgm:prSet/>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943B9019-71FC-4A4A-AFCE-601BC1FFBD8D}" type="sibTrans" cxnId="{03E57C16-47ED-4203-817C-3F5783E4AAB7}">
      <dgm:prSet/>
      <dgm:spPr>
        <a:solidFill>
          <a:srgbClr val="FFC000"/>
        </a:solidFill>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BFC00E51-D44B-4D03-80A0-4010B1389520}">
      <dgm:prSet custT="1"/>
      <dgm:spPr>
        <a:solidFill>
          <a:srgbClr val="B11030"/>
        </a:solidFill>
        <a:ln>
          <a:solidFill>
            <a:srgbClr val="005293"/>
          </a:solidFill>
        </a:ln>
      </dgm:spPr>
      <dgm:t>
        <a:bodyPr/>
        <a:lstStyle/>
        <a:p>
          <a:r>
            <a:rPr lang="en-GB" sz="1600" b="1" u="none" dirty="0">
              <a:solidFill>
                <a:schemeClr val="bg1"/>
              </a:solidFill>
              <a:latin typeface="Helvetica" panose="020B0604020202020204" pitchFamily="34" charset="0"/>
              <a:cs typeface="Helvetica" panose="020B0604020202020204" pitchFamily="34" charset="0"/>
            </a:rPr>
            <a:t>Attendance</a:t>
          </a:r>
        </a:p>
      </dgm:t>
    </dgm:pt>
    <dgm:pt modelId="{A3D528B8-2DE8-42A2-B0EB-F9A2E4B22D89}" type="parTrans" cxnId="{11C65823-0AAA-47EF-849C-FF9D7E617C7F}">
      <dgm:prSet/>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7FAAEE7A-DA8F-4FC0-8D5C-B54630E960EE}" type="sibTrans" cxnId="{11C65823-0AAA-47EF-849C-FF9D7E617C7F}">
      <dgm:prSet/>
      <dgm:spPr>
        <a:solidFill>
          <a:srgbClr val="FFC000"/>
        </a:solidFill>
      </dgm:spPr>
      <dgm:t>
        <a:bodyPr/>
        <a:lstStyle/>
        <a:p>
          <a:endParaRPr lang="en-GB" sz="1600">
            <a:solidFill>
              <a:schemeClr val="bg1"/>
            </a:solidFill>
            <a:latin typeface="Helvetica" panose="020B0604020202020204" pitchFamily="34" charset="0"/>
            <a:cs typeface="Helvetica" panose="020B0604020202020204" pitchFamily="34" charset="0"/>
          </a:endParaRPr>
        </a:p>
      </dgm:t>
    </dgm:pt>
    <dgm:pt modelId="{E0CD4437-AD49-44C6-884B-7245CE4CBDA2}">
      <dgm:prSet phldrT="[Text]" custT="1"/>
      <dgm:spPr>
        <a:solidFill>
          <a:schemeClr val="accent1"/>
        </a:solidFill>
      </dgm:spPr>
      <dgm:t>
        <a:bodyPr/>
        <a:lstStyle/>
        <a:p>
          <a:r>
            <a:rPr lang="en-GB" sz="1600" b="1" dirty="0">
              <a:solidFill>
                <a:schemeClr val="bg1"/>
              </a:solidFill>
              <a:latin typeface="Helvetica" panose="020B0604020202020204" pitchFamily="34" charset="0"/>
              <a:cs typeface="Helvetica" panose="020B0604020202020204" pitchFamily="34" charset="0"/>
            </a:rPr>
            <a:t>Suspensions</a:t>
          </a:r>
        </a:p>
      </dgm:t>
    </dgm:pt>
    <dgm:pt modelId="{2C08582B-ABFC-4927-BDB0-9E70AF456E45}" type="parTrans" cxnId="{B3D1A121-03DB-48DF-BD35-845D87715EA4}">
      <dgm:prSet/>
      <dgm:spPr/>
      <dgm:t>
        <a:bodyPr/>
        <a:lstStyle/>
        <a:p>
          <a:endParaRPr lang="en-GB" sz="1600"/>
        </a:p>
      </dgm:t>
    </dgm:pt>
    <dgm:pt modelId="{0073F2D3-4BB7-4E8D-B458-9937B2E348FC}" type="sibTrans" cxnId="{B3D1A121-03DB-48DF-BD35-845D87715EA4}">
      <dgm:prSet/>
      <dgm:spPr>
        <a:solidFill>
          <a:srgbClr val="FFC000"/>
        </a:solidFill>
      </dgm:spPr>
      <dgm:t>
        <a:bodyPr/>
        <a:lstStyle/>
        <a:p>
          <a:endParaRPr lang="en-GB" sz="1600"/>
        </a:p>
      </dgm:t>
    </dgm:pt>
    <dgm:pt modelId="{18118F36-6FFF-4CBC-A950-C9EFBC8AEFFA}">
      <dgm:prSet phldrT="[Text]" custT="1"/>
      <dgm:spPr>
        <a:solidFill>
          <a:schemeClr val="accent1"/>
        </a:solidFill>
        <a:ln>
          <a:solidFill>
            <a:srgbClr val="ABE338"/>
          </a:solidFill>
        </a:ln>
      </dgm:spPr>
      <dgm:t>
        <a:bodyPr/>
        <a:lstStyle/>
        <a:p>
          <a:r>
            <a:rPr lang="en-GB" sz="1600" b="1" dirty="0">
              <a:solidFill>
                <a:schemeClr val="bg1"/>
              </a:solidFill>
              <a:latin typeface="Helvetica" panose="020B0604020202020204" pitchFamily="34" charset="0"/>
              <a:cs typeface="Helvetica" panose="020B0604020202020204" pitchFamily="34" charset="0"/>
            </a:rPr>
            <a:t>Withdrawals</a:t>
          </a:r>
        </a:p>
      </dgm:t>
    </dgm:pt>
    <dgm:pt modelId="{4C90EF14-B6EB-4308-A2EA-FF42A014526E}" type="parTrans" cxnId="{97D35AC2-3D5A-42AB-8034-7CB5FF33F743}">
      <dgm:prSet/>
      <dgm:spPr/>
      <dgm:t>
        <a:bodyPr/>
        <a:lstStyle/>
        <a:p>
          <a:endParaRPr lang="en-GB" sz="1600"/>
        </a:p>
      </dgm:t>
    </dgm:pt>
    <dgm:pt modelId="{2AB1FD7D-3FBE-4F2E-A1BD-356144D3E17B}" type="sibTrans" cxnId="{97D35AC2-3D5A-42AB-8034-7CB5FF33F743}">
      <dgm:prSet/>
      <dgm:spPr/>
      <dgm:t>
        <a:bodyPr/>
        <a:lstStyle/>
        <a:p>
          <a:endParaRPr lang="en-GB" sz="1600"/>
        </a:p>
      </dgm:t>
    </dgm:pt>
    <dgm:pt modelId="{D01F616B-99B5-4B12-98A5-6BF93997F015}" type="pres">
      <dgm:prSet presAssocID="{49AE1C26-5C2C-4D2F-9499-0963463289AD}" presName="Name0" presStyleCnt="0">
        <dgm:presLayoutVars>
          <dgm:dir/>
          <dgm:resizeHandles/>
        </dgm:presLayoutVars>
      </dgm:prSet>
      <dgm:spPr/>
    </dgm:pt>
    <dgm:pt modelId="{CBC7678E-80AD-41F9-856E-4C1E58652D51}" type="pres">
      <dgm:prSet presAssocID="{5C647B66-33E1-46E2-AD9B-670A63BFC34C}" presName="compNode" presStyleCnt="0"/>
      <dgm:spPr/>
    </dgm:pt>
    <dgm:pt modelId="{A3F36D03-C7E9-450C-AF59-0200EB1E297E}" type="pres">
      <dgm:prSet presAssocID="{5C647B66-33E1-46E2-AD9B-670A63BFC34C}" presName="dummyConnPt" presStyleCnt="0"/>
      <dgm:spPr/>
    </dgm:pt>
    <dgm:pt modelId="{0966C274-D82A-45FD-A548-E53FA6C75FB1}" type="pres">
      <dgm:prSet presAssocID="{5C647B66-33E1-46E2-AD9B-670A63BFC34C}" presName="node" presStyleLbl="node1" presStyleIdx="0" presStyleCnt="9">
        <dgm:presLayoutVars>
          <dgm:bulletEnabled val="1"/>
        </dgm:presLayoutVars>
      </dgm:prSet>
      <dgm:spPr/>
    </dgm:pt>
    <dgm:pt modelId="{C27C9651-4B17-4CD9-A6B4-9BE9D662EE2E}" type="pres">
      <dgm:prSet presAssocID="{2813017F-9235-4BA5-B791-742CE3ECA3B2}" presName="sibTrans" presStyleLbl="bgSibTrans2D1" presStyleIdx="0" presStyleCnt="8" custLinFactNeighborY="0"/>
      <dgm:spPr/>
    </dgm:pt>
    <dgm:pt modelId="{80C05BF9-B7E6-436B-A4D4-FFDC3F3DDC5B}" type="pres">
      <dgm:prSet presAssocID="{64AD0ED3-5FB7-4C9A-9D72-4074831ADAC5}" presName="compNode" presStyleCnt="0"/>
      <dgm:spPr/>
    </dgm:pt>
    <dgm:pt modelId="{6F17061E-2CA6-4B37-9E59-6F7060C6B618}" type="pres">
      <dgm:prSet presAssocID="{64AD0ED3-5FB7-4C9A-9D72-4074831ADAC5}" presName="dummyConnPt" presStyleCnt="0"/>
      <dgm:spPr/>
    </dgm:pt>
    <dgm:pt modelId="{9D0E8427-28FD-4A69-AE5F-23CF10C6558F}" type="pres">
      <dgm:prSet presAssocID="{64AD0ED3-5FB7-4C9A-9D72-4074831ADAC5}" presName="node" presStyleLbl="node1" presStyleIdx="1" presStyleCnt="9">
        <dgm:presLayoutVars>
          <dgm:bulletEnabled val="1"/>
        </dgm:presLayoutVars>
      </dgm:prSet>
      <dgm:spPr/>
    </dgm:pt>
    <dgm:pt modelId="{BA631D18-4023-4228-A339-FE6169399636}" type="pres">
      <dgm:prSet presAssocID="{F8A2E9CC-A6DB-444B-85E6-1AD2835C15DB}" presName="sibTrans" presStyleLbl="bgSibTrans2D1" presStyleIdx="1" presStyleCnt="8"/>
      <dgm:spPr/>
    </dgm:pt>
    <dgm:pt modelId="{EBE8F199-6C08-4120-A2AA-E06162BDAD47}" type="pres">
      <dgm:prSet presAssocID="{131E24A3-4824-4CCB-9722-F8AEEF7D75B4}" presName="compNode" presStyleCnt="0"/>
      <dgm:spPr/>
    </dgm:pt>
    <dgm:pt modelId="{36D34B4C-8F3B-45B3-B2AC-C7146232AC10}" type="pres">
      <dgm:prSet presAssocID="{131E24A3-4824-4CCB-9722-F8AEEF7D75B4}" presName="dummyConnPt" presStyleCnt="0"/>
      <dgm:spPr/>
    </dgm:pt>
    <dgm:pt modelId="{20B84809-E600-4037-BED4-4AB1D91A3558}" type="pres">
      <dgm:prSet presAssocID="{131E24A3-4824-4CCB-9722-F8AEEF7D75B4}" presName="node" presStyleLbl="node1" presStyleIdx="2" presStyleCnt="9" custLinFactNeighborX="-746">
        <dgm:presLayoutVars>
          <dgm:bulletEnabled val="1"/>
        </dgm:presLayoutVars>
      </dgm:prSet>
      <dgm:spPr/>
    </dgm:pt>
    <dgm:pt modelId="{A03F40FB-79F7-4AB6-A53D-197D66A37DC8}" type="pres">
      <dgm:prSet presAssocID="{A3AD6B5F-EB92-4E71-9AFA-86C7F6BDF7B2}" presName="sibTrans" presStyleLbl="bgSibTrans2D1" presStyleIdx="2" presStyleCnt="8"/>
      <dgm:spPr/>
    </dgm:pt>
    <dgm:pt modelId="{368527CA-6FDD-42F2-9E60-F5766A17B164}" type="pres">
      <dgm:prSet presAssocID="{E74C2D69-2D1E-4E82-A71C-9A75C655547E}" presName="compNode" presStyleCnt="0"/>
      <dgm:spPr/>
    </dgm:pt>
    <dgm:pt modelId="{9E8663CA-A01E-406C-BC81-9CA5CA0D3D79}" type="pres">
      <dgm:prSet presAssocID="{E74C2D69-2D1E-4E82-A71C-9A75C655547E}" presName="dummyConnPt" presStyleCnt="0"/>
      <dgm:spPr/>
    </dgm:pt>
    <dgm:pt modelId="{1C995E28-0DFF-4FDF-B5E0-338F53267BFD}" type="pres">
      <dgm:prSet presAssocID="{E74C2D69-2D1E-4E82-A71C-9A75C655547E}" presName="node" presStyleLbl="node1" presStyleIdx="3" presStyleCnt="9">
        <dgm:presLayoutVars>
          <dgm:bulletEnabled val="1"/>
        </dgm:presLayoutVars>
      </dgm:prSet>
      <dgm:spPr/>
    </dgm:pt>
    <dgm:pt modelId="{9A317F8A-09C1-4177-8D1B-9958FE9FBFE2}" type="pres">
      <dgm:prSet presAssocID="{CEC5755B-2962-412A-AA89-5387534C7019}" presName="sibTrans" presStyleLbl="bgSibTrans2D1" presStyleIdx="3" presStyleCnt="8"/>
      <dgm:spPr/>
    </dgm:pt>
    <dgm:pt modelId="{7D38B491-FE46-4AD7-8DCD-ED9EC493EC03}" type="pres">
      <dgm:prSet presAssocID="{B58CCDD0-0080-44A8-8918-FE337271F213}" presName="compNode" presStyleCnt="0"/>
      <dgm:spPr/>
    </dgm:pt>
    <dgm:pt modelId="{ADC712CA-824C-4AD3-98C0-94C1E9F644AC}" type="pres">
      <dgm:prSet presAssocID="{B58CCDD0-0080-44A8-8918-FE337271F213}" presName="dummyConnPt" presStyleCnt="0"/>
      <dgm:spPr/>
    </dgm:pt>
    <dgm:pt modelId="{AE68EBF0-497D-446E-AE5B-BC620B7C2E2E}" type="pres">
      <dgm:prSet presAssocID="{B58CCDD0-0080-44A8-8918-FE337271F213}" presName="node" presStyleLbl="node1" presStyleIdx="4" presStyleCnt="9" custLinFactNeighborX="-562">
        <dgm:presLayoutVars>
          <dgm:bulletEnabled val="1"/>
        </dgm:presLayoutVars>
      </dgm:prSet>
      <dgm:spPr/>
    </dgm:pt>
    <dgm:pt modelId="{726FC818-F239-4556-A208-0D583FF04FA0}" type="pres">
      <dgm:prSet presAssocID="{550001FB-97FE-4F2D-BA08-9EFCF9705D30}" presName="sibTrans" presStyleLbl="bgSibTrans2D1" presStyleIdx="4" presStyleCnt="8"/>
      <dgm:spPr/>
    </dgm:pt>
    <dgm:pt modelId="{B84FC62D-44C0-4C86-8005-4D5FE747D900}" type="pres">
      <dgm:prSet presAssocID="{BFC00E51-D44B-4D03-80A0-4010B1389520}" presName="compNode" presStyleCnt="0"/>
      <dgm:spPr/>
    </dgm:pt>
    <dgm:pt modelId="{0C2EC500-832C-4F2C-9ED2-2EC03EBB0DF8}" type="pres">
      <dgm:prSet presAssocID="{BFC00E51-D44B-4D03-80A0-4010B1389520}" presName="dummyConnPt" presStyleCnt="0"/>
      <dgm:spPr/>
    </dgm:pt>
    <dgm:pt modelId="{071C1F8E-EBCC-4D27-8254-A90CB138147A}" type="pres">
      <dgm:prSet presAssocID="{BFC00E51-D44B-4D03-80A0-4010B1389520}" presName="node" presStyleLbl="node1" presStyleIdx="5" presStyleCnt="9">
        <dgm:presLayoutVars>
          <dgm:bulletEnabled val="1"/>
        </dgm:presLayoutVars>
      </dgm:prSet>
      <dgm:spPr/>
    </dgm:pt>
    <dgm:pt modelId="{A06E9E8A-8C23-4098-BC9D-F5739CFD9571}" type="pres">
      <dgm:prSet presAssocID="{7FAAEE7A-DA8F-4FC0-8D5C-B54630E960EE}" presName="sibTrans" presStyleLbl="bgSibTrans2D1" presStyleIdx="5" presStyleCnt="8" custLinFactNeighborX="1857"/>
      <dgm:spPr/>
    </dgm:pt>
    <dgm:pt modelId="{A5851D1B-900D-4A6C-BEB9-47A5FFFF6393}" type="pres">
      <dgm:prSet presAssocID="{B318D2CF-CDF1-40DB-98C5-138140DFFE45}" presName="compNode" presStyleCnt="0"/>
      <dgm:spPr/>
    </dgm:pt>
    <dgm:pt modelId="{A0E60E4C-B6CF-4CE5-A907-4C8F498CF162}" type="pres">
      <dgm:prSet presAssocID="{B318D2CF-CDF1-40DB-98C5-138140DFFE45}" presName="dummyConnPt" presStyleCnt="0"/>
      <dgm:spPr/>
    </dgm:pt>
    <dgm:pt modelId="{A58A044C-03E8-4E17-9DA0-C66714CCA7DD}" type="pres">
      <dgm:prSet presAssocID="{B318D2CF-CDF1-40DB-98C5-138140DFFE45}" presName="node" presStyleLbl="node1" presStyleIdx="6" presStyleCnt="9">
        <dgm:presLayoutVars>
          <dgm:bulletEnabled val="1"/>
        </dgm:presLayoutVars>
      </dgm:prSet>
      <dgm:spPr/>
    </dgm:pt>
    <dgm:pt modelId="{A1BCB13A-2D13-48C4-B64B-7B74EF303C9D}" type="pres">
      <dgm:prSet presAssocID="{943B9019-71FC-4A4A-AFCE-601BC1FFBD8D}" presName="sibTrans" presStyleLbl="bgSibTrans2D1" presStyleIdx="6" presStyleCnt="8"/>
      <dgm:spPr/>
    </dgm:pt>
    <dgm:pt modelId="{2C821C64-8D27-4BE9-876A-8C8A542684DA}" type="pres">
      <dgm:prSet presAssocID="{E0CD4437-AD49-44C6-884B-7245CE4CBDA2}" presName="compNode" presStyleCnt="0"/>
      <dgm:spPr/>
    </dgm:pt>
    <dgm:pt modelId="{FE08EA25-6DF1-43BF-AD69-324023FDCC48}" type="pres">
      <dgm:prSet presAssocID="{E0CD4437-AD49-44C6-884B-7245CE4CBDA2}" presName="dummyConnPt" presStyleCnt="0"/>
      <dgm:spPr/>
    </dgm:pt>
    <dgm:pt modelId="{4626CDD9-A4D0-471A-9E09-58014D806B06}" type="pres">
      <dgm:prSet presAssocID="{E0CD4437-AD49-44C6-884B-7245CE4CBDA2}" presName="node" presStyleLbl="node1" presStyleIdx="7" presStyleCnt="9" custLinFactNeighborX="-746">
        <dgm:presLayoutVars>
          <dgm:bulletEnabled val="1"/>
        </dgm:presLayoutVars>
      </dgm:prSet>
      <dgm:spPr/>
    </dgm:pt>
    <dgm:pt modelId="{586A3E17-E865-41C7-A528-C4B27F53EDB6}" type="pres">
      <dgm:prSet presAssocID="{0073F2D3-4BB7-4E8D-B458-9937B2E348FC}" presName="sibTrans" presStyleLbl="bgSibTrans2D1" presStyleIdx="7" presStyleCnt="8"/>
      <dgm:spPr/>
    </dgm:pt>
    <dgm:pt modelId="{11887DA8-B61F-4FD4-8C40-AF9C6CDE006E}" type="pres">
      <dgm:prSet presAssocID="{18118F36-6FFF-4CBC-A950-C9EFBC8AEFFA}" presName="compNode" presStyleCnt="0"/>
      <dgm:spPr/>
    </dgm:pt>
    <dgm:pt modelId="{CE26F477-233E-464E-A6CC-E43B42F1A397}" type="pres">
      <dgm:prSet presAssocID="{18118F36-6FFF-4CBC-A950-C9EFBC8AEFFA}" presName="dummyConnPt" presStyleCnt="0"/>
      <dgm:spPr/>
    </dgm:pt>
    <dgm:pt modelId="{5027E4CD-A65F-477F-B667-ABD814B96BAB}" type="pres">
      <dgm:prSet presAssocID="{18118F36-6FFF-4CBC-A950-C9EFBC8AEFFA}" presName="node" presStyleLbl="node1" presStyleIdx="8" presStyleCnt="9" custLinFactNeighborX="-562">
        <dgm:presLayoutVars>
          <dgm:bulletEnabled val="1"/>
        </dgm:presLayoutVars>
      </dgm:prSet>
      <dgm:spPr/>
    </dgm:pt>
  </dgm:ptLst>
  <dgm:cxnLst>
    <dgm:cxn modelId="{68F87303-E2EF-4AEB-87BB-FC61A80FA9D1}" type="presOf" srcId="{E0CD4437-AD49-44C6-884B-7245CE4CBDA2}" destId="{4626CDD9-A4D0-471A-9E09-58014D806B06}" srcOrd="0" destOrd="0" presId="urn:microsoft.com/office/officeart/2005/8/layout/bProcess4"/>
    <dgm:cxn modelId="{30344210-942E-4B9A-99ED-6DACFD37E8AA}" srcId="{49AE1C26-5C2C-4D2F-9499-0963463289AD}" destId="{B58CCDD0-0080-44A8-8918-FE337271F213}" srcOrd="4" destOrd="0" parTransId="{A7C09D97-2805-448B-B451-AC6520FFFC5E}" sibTransId="{550001FB-97FE-4F2D-BA08-9EFCF9705D30}"/>
    <dgm:cxn modelId="{03E57C16-47ED-4203-817C-3F5783E4AAB7}" srcId="{49AE1C26-5C2C-4D2F-9499-0963463289AD}" destId="{B318D2CF-CDF1-40DB-98C5-138140DFFE45}" srcOrd="6" destOrd="0" parTransId="{B6F6C915-9A9C-476C-A3B4-586F744B7E6A}" sibTransId="{943B9019-71FC-4A4A-AFCE-601BC1FFBD8D}"/>
    <dgm:cxn modelId="{8E40F316-2D1A-472E-8979-A31C5F1759ED}" type="presOf" srcId="{7FAAEE7A-DA8F-4FC0-8D5C-B54630E960EE}" destId="{A06E9E8A-8C23-4098-BC9D-F5739CFD9571}" srcOrd="0" destOrd="0" presId="urn:microsoft.com/office/officeart/2005/8/layout/bProcess4"/>
    <dgm:cxn modelId="{971C191A-283E-472C-B539-FAA29465B4C0}" type="presOf" srcId="{0073F2D3-4BB7-4E8D-B458-9937B2E348FC}" destId="{586A3E17-E865-41C7-A528-C4B27F53EDB6}" srcOrd="0" destOrd="0" presId="urn:microsoft.com/office/officeart/2005/8/layout/bProcess4"/>
    <dgm:cxn modelId="{B3D1A121-03DB-48DF-BD35-845D87715EA4}" srcId="{49AE1C26-5C2C-4D2F-9499-0963463289AD}" destId="{E0CD4437-AD49-44C6-884B-7245CE4CBDA2}" srcOrd="7" destOrd="0" parTransId="{2C08582B-ABFC-4927-BDB0-9E70AF456E45}" sibTransId="{0073F2D3-4BB7-4E8D-B458-9937B2E348FC}"/>
    <dgm:cxn modelId="{11C65823-0AAA-47EF-849C-FF9D7E617C7F}" srcId="{49AE1C26-5C2C-4D2F-9499-0963463289AD}" destId="{BFC00E51-D44B-4D03-80A0-4010B1389520}" srcOrd="5" destOrd="0" parTransId="{A3D528B8-2DE8-42A2-B0EB-F9A2E4B22D89}" sibTransId="{7FAAEE7A-DA8F-4FC0-8D5C-B54630E960EE}"/>
    <dgm:cxn modelId="{92C23025-1DC1-4CDE-BB47-83677E7AC1FB}" srcId="{49AE1C26-5C2C-4D2F-9499-0963463289AD}" destId="{64AD0ED3-5FB7-4C9A-9D72-4074831ADAC5}" srcOrd="1" destOrd="0" parTransId="{26580D66-B09A-4630-BE6D-BAB540DF4355}" sibTransId="{F8A2E9CC-A6DB-444B-85E6-1AD2835C15DB}"/>
    <dgm:cxn modelId="{EF8D6B44-E3C0-4031-ACBC-04CFFF6A2000}" type="presOf" srcId="{A3AD6B5F-EB92-4E71-9AFA-86C7F6BDF7B2}" destId="{A03F40FB-79F7-4AB6-A53D-197D66A37DC8}" srcOrd="0" destOrd="0" presId="urn:microsoft.com/office/officeart/2005/8/layout/bProcess4"/>
    <dgm:cxn modelId="{31C73B47-9C28-40EF-B230-2D0815ACF332}" type="presOf" srcId="{18118F36-6FFF-4CBC-A950-C9EFBC8AEFFA}" destId="{5027E4CD-A65F-477F-B667-ABD814B96BAB}" srcOrd="0" destOrd="0" presId="urn:microsoft.com/office/officeart/2005/8/layout/bProcess4"/>
    <dgm:cxn modelId="{843FB76A-7C67-432A-91AA-AE636AA830C6}" srcId="{49AE1C26-5C2C-4D2F-9499-0963463289AD}" destId="{131E24A3-4824-4CCB-9722-F8AEEF7D75B4}" srcOrd="2" destOrd="0" parTransId="{E97EA912-27D2-41C1-9ED3-BCA1FC093B9D}" sibTransId="{A3AD6B5F-EB92-4E71-9AFA-86C7F6BDF7B2}"/>
    <dgm:cxn modelId="{58E0946D-C7E3-43D0-858D-5BD7BB487ECC}" type="presOf" srcId="{131E24A3-4824-4CCB-9722-F8AEEF7D75B4}" destId="{20B84809-E600-4037-BED4-4AB1D91A3558}" srcOrd="0" destOrd="0" presId="urn:microsoft.com/office/officeart/2005/8/layout/bProcess4"/>
    <dgm:cxn modelId="{239EFF70-9596-4711-8CD8-9D3C8CC26582}" srcId="{49AE1C26-5C2C-4D2F-9499-0963463289AD}" destId="{5C647B66-33E1-46E2-AD9B-670A63BFC34C}" srcOrd="0" destOrd="0" parTransId="{20F330A0-C856-440F-95FE-8809C8512C08}" sibTransId="{2813017F-9235-4BA5-B791-742CE3ECA3B2}"/>
    <dgm:cxn modelId="{4A763053-7992-41D4-B99F-3EE0509E5E44}" type="presOf" srcId="{5C647B66-33E1-46E2-AD9B-670A63BFC34C}" destId="{0966C274-D82A-45FD-A548-E53FA6C75FB1}" srcOrd="0" destOrd="0" presId="urn:microsoft.com/office/officeart/2005/8/layout/bProcess4"/>
    <dgm:cxn modelId="{C713E386-1F7C-48C0-965B-DD3553B2E446}" type="presOf" srcId="{943B9019-71FC-4A4A-AFCE-601BC1FFBD8D}" destId="{A1BCB13A-2D13-48C4-B64B-7B74EF303C9D}" srcOrd="0" destOrd="0" presId="urn:microsoft.com/office/officeart/2005/8/layout/bProcess4"/>
    <dgm:cxn modelId="{E992B2A4-6EA1-4296-A6EB-A06AA7CF2CF4}" type="presOf" srcId="{2813017F-9235-4BA5-B791-742CE3ECA3B2}" destId="{C27C9651-4B17-4CD9-A6B4-9BE9D662EE2E}" srcOrd="0" destOrd="0" presId="urn:microsoft.com/office/officeart/2005/8/layout/bProcess4"/>
    <dgm:cxn modelId="{924399A5-6390-4066-AE15-4CF0D53E9632}" type="presOf" srcId="{CEC5755B-2962-412A-AA89-5387534C7019}" destId="{9A317F8A-09C1-4177-8D1B-9958FE9FBFE2}" srcOrd="0" destOrd="0" presId="urn:microsoft.com/office/officeart/2005/8/layout/bProcess4"/>
    <dgm:cxn modelId="{DDCF9DB0-01A9-4FD5-9A8E-DD39447AC22A}" type="presOf" srcId="{BFC00E51-D44B-4D03-80A0-4010B1389520}" destId="{071C1F8E-EBCC-4D27-8254-A90CB138147A}" srcOrd="0" destOrd="0" presId="urn:microsoft.com/office/officeart/2005/8/layout/bProcess4"/>
    <dgm:cxn modelId="{0B9FCEB0-7FC8-41C4-93C1-E9F8919D11AB}" type="presOf" srcId="{F8A2E9CC-A6DB-444B-85E6-1AD2835C15DB}" destId="{BA631D18-4023-4228-A339-FE6169399636}" srcOrd="0" destOrd="0" presId="urn:microsoft.com/office/officeart/2005/8/layout/bProcess4"/>
    <dgm:cxn modelId="{205BE7B9-C94B-465E-BE19-85D185B7980A}" type="presOf" srcId="{550001FB-97FE-4F2D-BA08-9EFCF9705D30}" destId="{726FC818-F239-4556-A208-0D583FF04FA0}" srcOrd="0" destOrd="0" presId="urn:microsoft.com/office/officeart/2005/8/layout/bProcess4"/>
    <dgm:cxn modelId="{97D35AC2-3D5A-42AB-8034-7CB5FF33F743}" srcId="{49AE1C26-5C2C-4D2F-9499-0963463289AD}" destId="{18118F36-6FFF-4CBC-A950-C9EFBC8AEFFA}" srcOrd="8" destOrd="0" parTransId="{4C90EF14-B6EB-4308-A2EA-FF42A014526E}" sibTransId="{2AB1FD7D-3FBE-4F2E-A1BD-356144D3E17B}"/>
    <dgm:cxn modelId="{C054FCCD-BE44-4F71-B1ED-F141A1BA380A}" type="presOf" srcId="{E74C2D69-2D1E-4E82-A71C-9A75C655547E}" destId="{1C995E28-0DFF-4FDF-B5E0-338F53267BFD}" srcOrd="0" destOrd="0" presId="urn:microsoft.com/office/officeart/2005/8/layout/bProcess4"/>
    <dgm:cxn modelId="{8E6832CE-CDB5-47ED-A621-9A891F9E0BAF}" type="presOf" srcId="{64AD0ED3-5FB7-4C9A-9D72-4074831ADAC5}" destId="{9D0E8427-28FD-4A69-AE5F-23CF10C6558F}" srcOrd="0" destOrd="0" presId="urn:microsoft.com/office/officeart/2005/8/layout/bProcess4"/>
    <dgm:cxn modelId="{FE0936D0-98B4-4A75-A466-98BE36D1F390}" srcId="{49AE1C26-5C2C-4D2F-9499-0963463289AD}" destId="{E74C2D69-2D1E-4E82-A71C-9A75C655547E}" srcOrd="3" destOrd="0" parTransId="{D6F60AE3-D69E-4DDD-97C0-A91728C75C9F}" sibTransId="{CEC5755B-2962-412A-AA89-5387534C7019}"/>
    <dgm:cxn modelId="{7FBB65D1-140E-4BBD-8881-516E2FB9D3BA}" type="presOf" srcId="{B58CCDD0-0080-44A8-8918-FE337271F213}" destId="{AE68EBF0-497D-446E-AE5B-BC620B7C2E2E}" srcOrd="0" destOrd="0" presId="urn:microsoft.com/office/officeart/2005/8/layout/bProcess4"/>
    <dgm:cxn modelId="{19FFE5DE-2E4D-4163-AF54-2FE56585610D}" type="presOf" srcId="{49AE1C26-5C2C-4D2F-9499-0963463289AD}" destId="{D01F616B-99B5-4B12-98A5-6BF93997F015}" srcOrd="0" destOrd="0" presId="urn:microsoft.com/office/officeart/2005/8/layout/bProcess4"/>
    <dgm:cxn modelId="{244052F2-A711-4E4C-A36A-BB9B93B965C8}" type="presOf" srcId="{B318D2CF-CDF1-40DB-98C5-138140DFFE45}" destId="{A58A044C-03E8-4E17-9DA0-C66714CCA7DD}" srcOrd="0" destOrd="0" presId="urn:microsoft.com/office/officeart/2005/8/layout/bProcess4"/>
    <dgm:cxn modelId="{C5B88A25-F933-4C01-8E3E-A710F014F96C}" type="presParOf" srcId="{D01F616B-99B5-4B12-98A5-6BF93997F015}" destId="{CBC7678E-80AD-41F9-856E-4C1E58652D51}" srcOrd="0" destOrd="0" presId="urn:microsoft.com/office/officeart/2005/8/layout/bProcess4"/>
    <dgm:cxn modelId="{F5A940EA-3068-4205-A282-808DB542EF65}" type="presParOf" srcId="{CBC7678E-80AD-41F9-856E-4C1E58652D51}" destId="{A3F36D03-C7E9-450C-AF59-0200EB1E297E}" srcOrd="0" destOrd="0" presId="urn:microsoft.com/office/officeart/2005/8/layout/bProcess4"/>
    <dgm:cxn modelId="{3CE74CF0-75D4-4918-8C2C-0FD64ED68E9B}" type="presParOf" srcId="{CBC7678E-80AD-41F9-856E-4C1E58652D51}" destId="{0966C274-D82A-45FD-A548-E53FA6C75FB1}" srcOrd="1" destOrd="0" presId="urn:microsoft.com/office/officeart/2005/8/layout/bProcess4"/>
    <dgm:cxn modelId="{ECCEA932-4115-4131-9F42-B17B1ACD2B1A}" type="presParOf" srcId="{D01F616B-99B5-4B12-98A5-6BF93997F015}" destId="{C27C9651-4B17-4CD9-A6B4-9BE9D662EE2E}" srcOrd="1" destOrd="0" presId="urn:microsoft.com/office/officeart/2005/8/layout/bProcess4"/>
    <dgm:cxn modelId="{A27374C0-E5F5-47BC-BD6D-FAD7349FA69D}" type="presParOf" srcId="{D01F616B-99B5-4B12-98A5-6BF93997F015}" destId="{80C05BF9-B7E6-436B-A4D4-FFDC3F3DDC5B}" srcOrd="2" destOrd="0" presId="urn:microsoft.com/office/officeart/2005/8/layout/bProcess4"/>
    <dgm:cxn modelId="{EC8BF327-35E0-4872-ABAE-FF4FB47B082A}" type="presParOf" srcId="{80C05BF9-B7E6-436B-A4D4-FFDC3F3DDC5B}" destId="{6F17061E-2CA6-4B37-9E59-6F7060C6B618}" srcOrd="0" destOrd="0" presId="urn:microsoft.com/office/officeart/2005/8/layout/bProcess4"/>
    <dgm:cxn modelId="{6D2A1983-71CF-4A8C-904C-3468F2632D90}" type="presParOf" srcId="{80C05BF9-B7E6-436B-A4D4-FFDC3F3DDC5B}" destId="{9D0E8427-28FD-4A69-AE5F-23CF10C6558F}" srcOrd="1" destOrd="0" presId="urn:microsoft.com/office/officeart/2005/8/layout/bProcess4"/>
    <dgm:cxn modelId="{C017E4F2-C62A-449D-94C1-474D1B1ACD62}" type="presParOf" srcId="{D01F616B-99B5-4B12-98A5-6BF93997F015}" destId="{BA631D18-4023-4228-A339-FE6169399636}" srcOrd="3" destOrd="0" presId="urn:microsoft.com/office/officeart/2005/8/layout/bProcess4"/>
    <dgm:cxn modelId="{DD49031B-9F2E-402E-85A1-918785DA3D3F}" type="presParOf" srcId="{D01F616B-99B5-4B12-98A5-6BF93997F015}" destId="{EBE8F199-6C08-4120-A2AA-E06162BDAD47}" srcOrd="4" destOrd="0" presId="urn:microsoft.com/office/officeart/2005/8/layout/bProcess4"/>
    <dgm:cxn modelId="{438E6562-447C-4E58-A913-CDD4985E4B3B}" type="presParOf" srcId="{EBE8F199-6C08-4120-A2AA-E06162BDAD47}" destId="{36D34B4C-8F3B-45B3-B2AC-C7146232AC10}" srcOrd="0" destOrd="0" presId="urn:microsoft.com/office/officeart/2005/8/layout/bProcess4"/>
    <dgm:cxn modelId="{953197E9-400F-424D-9D02-3E51DA0D85DB}" type="presParOf" srcId="{EBE8F199-6C08-4120-A2AA-E06162BDAD47}" destId="{20B84809-E600-4037-BED4-4AB1D91A3558}" srcOrd="1" destOrd="0" presId="urn:microsoft.com/office/officeart/2005/8/layout/bProcess4"/>
    <dgm:cxn modelId="{98ACBC33-7751-466A-919D-7383439A2E48}" type="presParOf" srcId="{D01F616B-99B5-4B12-98A5-6BF93997F015}" destId="{A03F40FB-79F7-4AB6-A53D-197D66A37DC8}" srcOrd="5" destOrd="0" presId="urn:microsoft.com/office/officeart/2005/8/layout/bProcess4"/>
    <dgm:cxn modelId="{9368DDD9-48EE-4DEB-AA42-01A98C4444C5}" type="presParOf" srcId="{D01F616B-99B5-4B12-98A5-6BF93997F015}" destId="{368527CA-6FDD-42F2-9E60-F5766A17B164}" srcOrd="6" destOrd="0" presId="urn:microsoft.com/office/officeart/2005/8/layout/bProcess4"/>
    <dgm:cxn modelId="{2091FD66-9A8E-4B36-BBE4-CFDBB5E6510F}" type="presParOf" srcId="{368527CA-6FDD-42F2-9E60-F5766A17B164}" destId="{9E8663CA-A01E-406C-BC81-9CA5CA0D3D79}" srcOrd="0" destOrd="0" presId="urn:microsoft.com/office/officeart/2005/8/layout/bProcess4"/>
    <dgm:cxn modelId="{72CF0CF6-DC94-4BD5-8676-52A68736BC70}" type="presParOf" srcId="{368527CA-6FDD-42F2-9E60-F5766A17B164}" destId="{1C995E28-0DFF-4FDF-B5E0-338F53267BFD}" srcOrd="1" destOrd="0" presId="urn:microsoft.com/office/officeart/2005/8/layout/bProcess4"/>
    <dgm:cxn modelId="{AA293915-9B56-44F8-9F1D-4AF62CFD305B}" type="presParOf" srcId="{D01F616B-99B5-4B12-98A5-6BF93997F015}" destId="{9A317F8A-09C1-4177-8D1B-9958FE9FBFE2}" srcOrd="7" destOrd="0" presId="urn:microsoft.com/office/officeart/2005/8/layout/bProcess4"/>
    <dgm:cxn modelId="{991F0755-6601-49DF-91A2-B093B98D64E1}" type="presParOf" srcId="{D01F616B-99B5-4B12-98A5-6BF93997F015}" destId="{7D38B491-FE46-4AD7-8DCD-ED9EC493EC03}" srcOrd="8" destOrd="0" presId="urn:microsoft.com/office/officeart/2005/8/layout/bProcess4"/>
    <dgm:cxn modelId="{DFFBFAFC-8B2F-4DCB-B075-A06F1573D0BB}" type="presParOf" srcId="{7D38B491-FE46-4AD7-8DCD-ED9EC493EC03}" destId="{ADC712CA-824C-4AD3-98C0-94C1E9F644AC}" srcOrd="0" destOrd="0" presId="urn:microsoft.com/office/officeart/2005/8/layout/bProcess4"/>
    <dgm:cxn modelId="{90650FC5-31D9-4463-AE60-329B80F734DA}" type="presParOf" srcId="{7D38B491-FE46-4AD7-8DCD-ED9EC493EC03}" destId="{AE68EBF0-497D-446E-AE5B-BC620B7C2E2E}" srcOrd="1" destOrd="0" presId="urn:microsoft.com/office/officeart/2005/8/layout/bProcess4"/>
    <dgm:cxn modelId="{6314C368-48FC-49AF-BFFA-0FFE5337AA19}" type="presParOf" srcId="{D01F616B-99B5-4B12-98A5-6BF93997F015}" destId="{726FC818-F239-4556-A208-0D583FF04FA0}" srcOrd="9" destOrd="0" presId="urn:microsoft.com/office/officeart/2005/8/layout/bProcess4"/>
    <dgm:cxn modelId="{E9C0D540-CA17-420F-9F2B-CFC44C1C186A}" type="presParOf" srcId="{D01F616B-99B5-4B12-98A5-6BF93997F015}" destId="{B84FC62D-44C0-4C86-8005-4D5FE747D900}" srcOrd="10" destOrd="0" presId="urn:microsoft.com/office/officeart/2005/8/layout/bProcess4"/>
    <dgm:cxn modelId="{713467C1-58CE-4826-917A-452AB850196A}" type="presParOf" srcId="{B84FC62D-44C0-4C86-8005-4D5FE747D900}" destId="{0C2EC500-832C-4F2C-9ED2-2EC03EBB0DF8}" srcOrd="0" destOrd="0" presId="urn:microsoft.com/office/officeart/2005/8/layout/bProcess4"/>
    <dgm:cxn modelId="{8DC1B3BB-538C-4412-8301-05BFD0BB3F44}" type="presParOf" srcId="{B84FC62D-44C0-4C86-8005-4D5FE747D900}" destId="{071C1F8E-EBCC-4D27-8254-A90CB138147A}" srcOrd="1" destOrd="0" presId="urn:microsoft.com/office/officeart/2005/8/layout/bProcess4"/>
    <dgm:cxn modelId="{E2F9EBD5-B948-4890-9E37-7B2C91F3D838}" type="presParOf" srcId="{D01F616B-99B5-4B12-98A5-6BF93997F015}" destId="{A06E9E8A-8C23-4098-BC9D-F5739CFD9571}" srcOrd="11" destOrd="0" presId="urn:microsoft.com/office/officeart/2005/8/layout/bProcess4"/>
    <dgm:cxn modelId="{DD553CFA-4671-4090-8587-D41C7DB17D85}" type="presParOf" srcId="{D01F616B-99B5-4B12-98A5-6BF93997F015}" destId="{A5851D1B-900D-4A6C-BEB9-47A5FFFF6393}" srcOrd="12" destOrd="0" presId="urn:microsoft.com/office/officeart/2005/8/layout/bProcess4"/>
    <dgm:cxn modelId="{F5D68EBE-7A86-42E7-83D9-4A875B50C221}" type="presParOf" srcId="{A5851D1B-900D-4A6C-BEB9-47A5FFFF6393}" destId="{A0E60E4C-B6CF-4CE5-A907-4C8F498CF162}" srcOrd="0" destOrd="0" presId="urn:microsoft.com/office/officeart/2005/8/layout/bProcess4"/>
    <dgm:cxn modelId="{C7D879AA-D3A7-4B4D-B3C9-62F6EFD5CFEB}" type="presParOf" srcId="{A5851D1B-900D-4A6C-BEB9-47A5FFFF6393}" destId="{A58A044C-03E8-4E17-9DA0-C66714CCA7DD}" srcOrd="1" destOrd="0" presId="urn:microsoft.com/office/officeart/2005/8/layout/bProcess4"/>
    <dgm:cxn modelId="{F412C234-8E9B-46CD-BE53-2DEAB7AF522E}" type="presParOf" srcId="{D01F616B-99B5-4B12-98A5-6BF93997F015}" destId="{A1BCB13A-2D13-48C4-B64B-7B74EF303C9D}" srcOrd="13" destOrd="0" presId="urn:microsoft.com/office/officeart/2005/8/layout/bProcess4"/>
    <dgm:cxn modelId="{30972D99-E40C-4AC9-9AFC-E33C77ECB5CE}" type="presParOf" srcId="{D01F616B-99B5-4B12-98A5-6BF93997F015}" destId="{2C821C64-8D27-4BE9-876A-8C8A542684DA}" srcOrd="14" destOrd="0" presId="urn:microsoft.com/office/officeart/2005/8/layout/bProcess4"/>
    <dgm:cxn modelId="{BC1250DB-1B34-4205-B93E-488B938641BE}" type="presParOf" srcId="{2C821C64-8D27-4BE9-876A-8C8A542684DA}" destId="{FE08EA25-6DF1-43BF-AD69-324023FDCC48}" srcOrd="0" destOrd="0" presId="urn:microsoft.com/office/officeart/2005/8/layout/bProcess4"/>
    <dgm:cxn modelId="{0BE9D661-1AAF-40BD-9565-9228844B2713}" type="presParOf" srcId="{2C821C64-8D27-4BE9-876A-8C8A542684DA}" destId="{4626CDD9-A4D0-471A-9E09-58014D806B06}" srcOrd="1" destOrd="0" presId="urn:microsoft.com/office/officeart/2005/8/layout/bProcess4"/>
    <dgm:cxn modelId="{0677CF32-3A67-4619-A677-522BA47B5E91}" type="presParOf" srcId="{D01F616B-99B5-4B12-98A5-6BF93997F015}" destId="{586A3E17-E865-41C7-A528-C4B27F53EDB6}" srcOrd="15" destOrd="0" presId="urn:microsoft.com/office/officeart/2005/8/layout/bProcess4"/>
    <dgm:cxn modelId="{20B206E1-3965-4D65-91FA-B6F78ABB7DF3}" type="presParOf" srcId="{D01F616B-99B5-4B12-98A5-6BF93997F015}" destId="{11887DA8-B61F-4FD4-8C40-AF9C6CDE006E}" srcOrd="16" destOrd="0" presId="urn:microsoft.com/office/officeart/2005/8/layout/bProcess4"/>
    <dgm:cxn modelId="{BAEFD6BA-8F8E-4563-A951-DA14C2933E75}" type="presParOf" srcId="{11887DA8-B61F-4FD4-8C40-AF9C6CDE006E}" destId="{CE26F477-233E-464E-A6CC-E43B42F1A397}" srcOrd="0" destOrd="0" presId="urn:microsoft.com/office/officeart/2005/8/layout/bProcess4"/>
    <dgm:cxn modelId="{4C419F9A-95F3-4F9B-B173-3796D0A02A73}" type="presParOf" srcId="{11887DA8-B61F-4FD4-8C40-AF9C6CDE006E}" destId="{5027E4CD-A65F-477F-B667-ABD814B96BA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3115F8-E8A9-492F-A1C8-D1347E0C2278}"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GB"/>
        </a:p>
      </dgm:t>
    </dgm:pt>
    <dgm:pt modelId="{2F391234-1EE8-4456-AF23-EB42A8F1927B}">
      <dgm:prSet phldrT="[Text]" custT="1"/>
      <dgm:spPr>
        <a:solidFill>
          <a:schemeClr val="accent4">
            <a:lumMod val="40000"/>
            <a:lumOff val="60000"/>
          </a:schemeClr>
        </a:solidFill>
        <a:ln>
          <a:noFill/>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dgm:spPr>
      <dgm:t>
        <a:bodyPr/>
        <a:lstStyle/>
        <a:p>
          <a:pPr algn="l"/>
          <a:r>
            <a:rPr lang="en-GB" sz="2000" b="1" dirty="0">
              <a:solidFill>
                <a:sysClr val="windowText" lastClr="000000"/>
              </a:solidFill>
              <a:latin typeface="Helvetica" panose="020B0604020202020204" pitchFamily="34" charset="0"/>
              <a:cs typeface="Helvetica" panose="020B0604020202020204" pitchFamily="34" charset="0"/>
            </a:rPr>
            <a:t>Learning &amp; Funding Information Letter </a:t>
          </a:r>
        </a:p>
        <a:p>
          <a:pPr algn="l"/>
          <a:endParaRPr lang="en-GB" sz="2000" dirty="0">
            <a:solidFill>
              <a:schemeClr val="tx1"/>
            </a:solidFill>
            <a:latin typeface="Helvetica" panose="020B0604020202020204" pitchFamily="34" charset="0"/>
            <a:cs typeface="Helvetica" panose="020B0604020202020204" pitchFamily="34" charset="0"/>
          </a:endParaRPr>
        </a:p>
        <a:p>
          <a:pPr algn="l"/>
          <a:r>
            <a:rPr lang="en-GB" sz="2000" dirty="0">
              <a:solidFill>
                <a:schemeClr val="tx1"/>
              </a:solidFill>
              <a:latin typeface="Helvetica" panose="020B0604020202020204" pitchFamily="34" charset="0"/>
              <a:cs typeface="Helvetica" panose="020B0604020202020204" pitchFamily="34" charset="0"/>
            </a:rPr>
            <a:t>Start / End Dates</a:t>
          </a:r>
        </a:p>
        <a:p>
          <a:pPr algn="l"/>
          <a:r>
            <a:rPr lang="en-GB" sz="2000" dirty="0">
              <a:solidFill>
                <a:schemeClr val="tx1"/>
              </a:solidFill>
              <a:latin typeface="Helvetica" panose="020B0604020202020204" pitchFamily="34" charset="0"/>
              <a:cs typeface="Helvetica" panose="020B0604020202020204" pitchFamily="34" charset="0"/>
            </a:rPr>
            <a:t>Scheduled Payments </a:t>
          </a:r>
        </a:p>
        <a:p>
          <a:pPr algn="l"/>
          <a:endParaRPr lang="en-GB" sz="2000" b="1" dirty="0">
            <a:solidFill>
              <a:sysClr val="windowText" lastClr="000000"/>
            </a:solidFill>
            <a:latin typeface="Helvetica" panose="020B0604020202020204" pitchFamily="34" charset="0"/>
            <a:cs typeface="Helvetica" panose="020B0604020202020204" pitchFamily="34" charset="0"/>
          </a:endParaRPr>
        </a:p>
      </dgm:t>
    </dgm:pt>
    <dgm:pt modelId="{59E06EDF-AB53-4641-B453-C537BC103857}" type="parTrans" cxnId="{CD9A9303-0A90-451C-887C-1E01FB0CF769}">
      <dgm:prSet/>
      <dgm:spPr/>
      <dgm:t>
        <a:bodyPr/>
        <a:lstStyle/>
        <a:p>
          <a:endParaRPr lang="en-GB"/>
        </a:p>
      </dgm:t>
    </dgm:pt>
    <dgm:pt modelId="{EB88F410-B4AB-4483-8EEF-54A252EA167C}" type="sibTrans" cxnId="{CD9A9303-0A90-451C-887C-1E01FB0CF769}">
      <dgm:prSet/>
      <dgm:spPr>
        <a:solidFill>
          <a:srgbClr val="005293"/>
        </a:solidFill>
        <a:ln>
          <a:solidFill>
            <a:srgbClr val="005293"/>
          </a:solidFill>
        </a:ln>
      </dgm:spPr>
      <dgm:t>
        <a:bodyPr/>
        <a:lstStyle/>
        <a:p>
          <a:endParaRPr lang="en-GB"/>
        </a:p>
      </dgm:t>
    </dgm:pt>
    <dgm:pt modelId="{78C34549-528E-464A-BC29-6C8874E6796C}">
      <dgm:prSet phldrT="[Text]" custT="1"/>
      <dgm:spPr>
        <a:solidFill>
          <a:schemeClr val="accent6">
            <a:lumMod val="20000"/>
            <a:lumOff val="80000"/>
          </a:schemeClr>
        </a:solidFill>
        <a:ln>
          <a:noFill/>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dgm:spPr>
      <dgm:t>
        <a:bodyPr/>
        <a:lstStyle/>
        <a:p>
          <a:pPr algn="l"/>
          <a:r>
            <a:rPr lang="en-GB" sz="2000" b="1" dirty="0">
              <a:solidFill>
                <a:sysClr val="windowText" lastClr="000000"/>
              </a:solidFill>
              <a:latin typeface="Helvetica" panose="020B0604020202020204" pitchFamily="34" charset="0"/>
              <a:cs typeface="Helvetica" panose="020B0604020202020204" pitchFamily="34" charset="0"/>
            </a:rPr>
            <a:t>Financial Reports</a:t>
          </a:r>
        </a:p>
        <a:p>
          <a:pPr algn="l"/>
          <a:endParaRPr lang="en-GB" sz="2000" b="1" dirty="0">
            <a:solidFill>
              <a:sysClr val="windowText" lastClr="000000"/>
            </a:solidFill>
            <a:latin typeface="Helvetica" panose="020B0604020202020204" pitchFamily="34" charset="0"/>
            <a:cs typeface="Helvetica" panose="020B0604020202020204" pitchFamily="34" charset="0"/>
          </a:endParaRPr>
        </a:p>
        <a:p>
          <a:pPr algn="l"/>
          <a:r>
            <a:rPr lang="en-GB" sz="2000" b="0" dirty="0">
              <a:solidFill>
                <a:sysClr val="windowText" lastClr="000000"/>
              </a:solidFill>
              <a:latin typeface="Helvetica" panose="020B0604020202020204" pitchFamily="34" charset="0"/>
              <a:cs typeface="Helvetica" panose="020B0604020202020204" pitchFamily="34" charset="0"/>
            </a:rPr>
            <a:t>Loan Facility Details</a:t>
          </a:r>
        </a:p>
        <a:p>
          <a:pPr algn="l"/>
          <a:endParaRPr lang="en-GB" sz="2000" b="0" dirty="0">
            <a:solidFill>
              <a:sysClr val="windowText" lastClr="000000"/>
            </a:solidFill>
            <a:latin typeface="Helvetica" panose="020B0604020202020204" pitchFamily="34" charset="0"/>
            <a:cs typeface="Helvetica" panose="020B0604020202020204" pitchFamily="34" charset="0"/>
          </a:endParaRPr>
        </a:p>
        <a:p>
          <a:pPr algn="l"/>
          <a:r>
            <a:rPr lang="en-GB" sz="2000" b="0" dirty="0">
              <a:solidFill>
                <a:sysClr val="windowText" lastClr="000000"/>
              </a:solidFill>
              <a:latin typeface="Helvetica" panose="020B0604020202020204" pitchFamily="34" charset="0"/>
              <a:cs typeface="Helvetica" panose="020B0604020202020204" pitchFamily="34" charset="0"/>
            </a:rPr>
            <a:t>Payment Instalment Report</a:t>
          </a:r>
        </a:p>
      </dgm:t>
    </dgm:pt>
    <dgm:pt modelId="{73FF2E3C-825C-4F3B-980B-72BDC4304B96}" type="sibTrans" cxnId="{887F137A-6333-4A1B-B601-DA1B2FF063A7}">
      <dgm:prSet/>
      <dgm:spPr/>
      <dgm:t>
        <a:bodyPr/>
        <a:lstStyle/>
        <a:p>
          <a:endParaRPr lang="en-GB"/>
        </a:p>
      </dgm:t>
    </dgm:pt>
    <dgm:pt modelId="{E4D046AE-EA85-4DF6-AC91-9738138DAA32}" type="parTrans" cxnId="{887F137A-6333-4A1B-B601-DA1B2FF063A7}">
      <dgm:prSet/>
      <dgm:spPr/>
      <dgm:t>
        <a:bodyPr/>
        <a:lstStyle/>
        <a:p>
          <a:endParaRPr lang="en-GB"/>
        </a:p>
      </dgm:t>
    </dgm:pt>
    <dgm:pt modelId="{CADF74EE-8034-4E87-9D95-8F37C3FEB05D}">
      <dgm:prSet custT="1"/>
      <dgm:spPr>
        <a:solidFill>
          <a:srgbClr val="FFFF99"/>
        </a:solidFill>
        <a:ln>
          <a:noFill/>
        </a:ln>
        <a:effectLst>
          <a:outerShdw blurRad="149987" dist="250190" dir="8460000" algn="ctr">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dgm:spPr>
      <dgm:t>
        <a:bodyPr/>
        <a:lstStyle/>
        <a:p>
          <a:pPr algn="l"/>
          <a:r>
            <a:rPr lang="en-GB" sz="2000" b="1" dirty="0">
              <a:solidFill>
                <a:sysClr val="windowText" lastClr="000000"/>
              </a:solidFill>
              <a:latin typeface="Helvetica" panose="020B0604020202020204" pitchFamily="34" charset="0"/>
              <a:cs typeface="Helvetica" panose="020B0604020202020204" pitchFamily="34" charset="0"/>
            </a:rPr>
            <a:t>Performance Management Points</a:t>
          </a:r>
        </a:p>
        <a:p>
          <a:pPr algn="l"/>
          <a:endParaRPr lang="en-GB" sz="2000" b="1" dirty="0">
            <a:solidFill>
              <a:sysClr val="windowText" lastClr="000000"/>
            </a:solidFill>
            <a:latin typeface="Helvetica" panose="020B0604020202020204" pitchFamily="34" charset="0"/>
            <a:cs typeface="Helvetica" panose="020B0604020202020204" pitchFamily="34" charset="0"/>
          </a:endParaRPr>
        </a:p>
        <a:p>
          <a:pPr algn="l"/>
          <a:r>
            <a:rPr lang="en-GB" sz="2000" dirty="0">
              <a:solidFill>
                <a:schemeClr val="tx1"/>
              </a:solidFill>
              <a:latin typeface="Helvetica" panose="020B0604020202020204" pitchFamily="34" charset="0"/>
              <a:cs typeface="Helvetica" panose="020B0604020202020204" pitchFamily="34" charset="0"/>
            </a:rPr>
            <a:t>Exception Case Form</a:t>
          </a:r>
        </a:p>
        <a:p>
          <a:pPr algn="l"/>
          <a:r>
            <a:rPr lang="en-GB" sz="2000" dirty="0">
              <a:solidFill>
                <a:schemeClr val="tx1"/>
              </a:solidFill>
              <a:latin typeface="Helvetica" panose="020B0604020202020204" pitchFamily="34" charset="0"/>
              <a:cs typeface="Helvetica" panose="020B0604020202020204" pitchFamily="34" charset="0"/>
            </a:rPr>
            <a:t>Approved / Suspended included in amount ‘used’</a:t>
          </a:r>
        </a:p>
        <a:p>
          <a:pPr algn="l"/>
          <a:r>
            <a:rPr lang="en-GB" sz="2000" b="0" dirty="0">
              <a:solidFill>
                <a:schemeClr val="tx1"/>
              </a:solidFill>
              <a:latin typeface="Helvetica" panose="020B0604020202020204" pitchFamily="34" charset="0"/>
              <a:cs typeface="Helvetica" panose="020B0604020202020204" pitchFamily="34" charset="0"/>
            </a:rPr>
            <a:t>Growth notification to portal upload</a:t>
          </a:r>
          <a:endParaRPr lang="en-GB" sz="2000" b="1" dirty="0">
            <a:solidFill>
              <a:schemeClr val="tx1"/>
            </a:solidFill>
            <a:latin typeface="Helvetica" panose="020B0604020202020204" pitchFamily="34" charset="0"/>
            <a:cs typeface="Helvetica" panose="020B0604020202020204" pitchFamily="34" charset="0"/>
          </a:endParaRPr>
        </a:p>
      </dgm:t>
    </dgm:pt>
    <dgm:pt modelId="{D9681613-96E7-4D64-A0BD-9D3E412299FF}" type="sibTrans" cxnId="{471DFFD1-F48D-4D96-8F74-A052A017D47F}">
      <dgm:prSet/>
      <dgm:spPr/>
      <dgm:t>
        <a:bodyPr/>
        <a:lstStyle/>
        <a:p>
          <a:endParaRPr lang="en-GB"/>
        </a:p>
      </dgm:t>
    </dgm:pt>
    <dgm:pt modelId="{F9EA9BDB-C716-480E-AB1A-282AC6DC33D8}" type="parTrans" cxnId="{471DFFD1-F48D-4D96-8F74-A052A017D47F}">
      <dgm:prSet/>
      <dgm:spPr/>
      <dgm:t>
        <a:bodyPr/>
        <a:lstStyle/>
        <a:p>
          <a:endParaRPr lang="en-GB"/>
        </a:p>
      </dgm:t>
    </dgm:pt>
    <dgm:pt modelId="{E3CE407B-1A98-4ACD-8FEE-AFCF2482A824}" type="pres">
      <dgm:prSet presAssocID="{5E3115F8-E8A9-492F-A1C8-D1347E0C2278}" presName="Name0" presStyleCnt="0">
        <dgm:presLayoutVars>
          <dgm:dir/>
          <dgm:resizeHandles val="exact"/>
        </dgm:presLayoutVars>
      </dgm:prSet>
      <dgm:spPr/>
    </dgm:pt>
    <dgm:pt modelId="{1E0E3E90-E3A6-44BA-ABEF-91D97BAB732F}" type="pres">
      <dgm:prSet presAssocID="{2F391234-1EE8-4456-AF23-EB42A8F1927B}" presName="node" presStyleLbl="node1" presStyleIdx="0" presStyleCnt="3">
        <dgm:presLayoutVars>
          <dgm:bulletEnabled val="1"/>
        </dgm:presLayoutVars>
      </dgm:prSet>
      <dgm:spPr/>
    </dgm:pt>
    <dgm:pt modelId="{BD381011-264E-4044-99DD-F33709B62617}" type="pres">
      <dgm:prSet presAssocID="{EB88F410-B4AB-4483-8EEF-54A252EA167C}" presName="sibTrans" presStyleCnt="0"/>
      <dgm:spPr/>
    </dgm:pt>
    <dgm:pt modelId="{625CC5B9-F01A-4069-A40B-A93986FE9A2B}" type="pres">
      <dgm:prSet presAssocID="{78C34549-528E-464A-BC29-6C8874E6796C}" presName="node" presStyleLbl="node1" presStyleIdx="1" presStyleCnt="3">
        <dgm:presLayoutVars>
          <dgm:bulletEnabled val="1"/>
        </dgm:presLayoutVars>
      </dgm:prSet>
      <dgm:spPr/>
    </dgm:pt>
    <dgm:pt modelId="{7992AB44-1112-4FFF-9E54-CBCE5F45D1AB}" type="pres">
      <dgm:prSet presAssocID="{73FF2E3C-825C-4F3B-980B-72BDC4304B96}" presName="sibTrans" presStyleCnt="0"/>
      <dgm:spPr/>
    </dgm:pt>
    <dgm:pt modelId="{09C1C32C-3445-4F10-A6A4-74D94879C79F}" type="pres">
      <dgm:prSet presAssocID="{CADF74EE-8034-4E87-9D95-8F37C3FEB05D}" presName="node" presStyleLbl="node1" presStyleIdx="2" presStyleCnt="3">
        <dgm:presLayoutVars>
          <dgm:bulletEnabled val="1"/>
        </dgm:presLayoutVars>
      </dgm:prSet>
      <dgm:spPr/>
    </dgm:pt>
  </dgm:ptLst>
  <dgm:cxnLst>
    <dgm:cxn modelId="{CD9A9303-0A90-451C-887C-1E01FB0CF769}" srcId="{5E3115F8-E8A9-492F-A1C8-D1347E0C2278}" destId="{2F391234-1EE8-4456-AF23-EB42A8F1927B}" srcOrd="0" destOrd="0" parTransId="{59E06EDF-AB53-4641-B453-C537BC103857}" sibTransId="{EB88F410-B4AB-4483-8EEF-54A252EA167C}"/>
    <dgm:cxn modelId="{5940060D-0E12-4F2F-98AF-086D17681C54}" type="presOf" srcId="{CADF74EE-8034-4E87-9D95-8F37C3FEB05D}" destId="{09C1C32C-3445-4F10-A6A4-74D94879C79F}" srcOrd="0" destOrd="0" presId="urn:microsoft.com/office/officeart/2005/8/layout/hList6"/>
    <dgm:cxn modelId="{FDD1070F-7DC5-4622-8ECD-FDEAB67EA9F6}" type="presOf" srcId="{5E3115F8-E8A9-492F-A1C8-D1347E0C2278}" destId="{E3CE407B-1A98-4ACD-8FEE-AFCF2482A824}" srcOrd="0" destOrd="0" presId="urn:microsoft.com/office/officeart/2005/8/layout/hList6"/>
    <dgm:cxn modelId="{50F87725-33F1-459A-A7E8-6AFB1D4C425C}" type="presOf" srcId="{2F391234-1EE8-4456-AF23-EB42A8F1927B}" destId="{1E0E3E90-E3A6-44BA-ABEF-91D97BAB732F}" srcOrd="0" destOrd="0" presId="urn:microsoft.com/office/officeart/2005/8/layout/hList6"/>
    <dgm:cxn modelId="{887F137A-6333-4A1B-B601-DA1B2FF063A7}" srcId="{5E3115F8-E8A9-492F-A1C8-D1347E0C2278}" destId="{78C34549-528E-464A-BC29-6C8874E6796C}" srcOrd="1" destOrd="0" parTransId="{E4D046AE-EA85-4DF6-AC91-9738138DAA32}" sibTransId="{73FF2E3C-825C-4F3B-980B-72BDC4304B96}"/>
    <dgm:cxn modelId="{CF8F618E-35E8-4853-818B-6CA74766E7A1}" type="presOf" srcId="{78C34549-528E-464A-BC29-6C8874E6796C}" destId="{625CC5B9-F01A-4069-A40B-A93986FE9A2B}" srcOrd="0" destOrd="0" presId="urn:microsoft.com/office/officeart/2005/8/layout/hList6"/>
    <dgm:cxn modelId="{471DFFD1-F48D-4D96-8F74-A052A017D47F}" srcId="{5E3115F8-E8A9-492F-A1C8-D1347E0C2278}" destId="{CADF74EE-8034-4E87-9D95-8F37C3FEB05D}" srcOrd="2" destOrd="0" parTransId="{F9EA9BDB-C716-480E-AB1A-282AC6DC33D8}" sibTransId="{D9681613-96E7-4D64-A0BD-9D3E412299FF}"/>
    <dgm:cxn modelId="{E95C5BDC-3987-4C73-B670-14E39AFDE80A}" type="presParOf" srcId="{E3CE407B-1A98-4ACD-8FEE-AFCF2482A824}" destId="{1E0E3E90-E3A6-44BA-ABEF-91D97BAB732F}" srcOrd="0" destOrd="0" presId="urn:microsoft.com/office/officeart/2005/8/layout/hList6"/>
    <dgm:cxn modelId="{C0F58267-A49D-4A46-996F-740AC6BB92C1}" type="presParOf" srcId="{E3CE407B-1A98-4ACD-8FEE-AFCF2482A824}" destId="{BD381011-264E-4044-99DD-F33709B62617}" srcOrd="1" destOrd="0" presId="urn:microsoft.com/office/officeart/2005/8/layout/hList6"/>
    <dgm:cxn modelId="{50BAF817-29FB-4D22-B2F6-FA6B0C976BC2}" type="presParOf" srcId="{E3CE407B-1A98-4ACD-8FEE-AFCF2482A824}" destId="{625CC5B9-F01A-4069-A40B-A93986FE9A2B}" srcOrd="2" destOrd="0" presId="urn:microsoft.com/office/officeart/2005/8/layout/hList6"/>
    <dgm:cxn modelId="{CA5F6108-9A6D-4BF9-AF88-D654770F1FC5}" type="presParOf" srcId="{E3CE407B-1A98-4ACD-8FEE-AFCF2482A824}" destId="{7992AB44-1112-4FFF-9E54-CBCE5F45D1AB}" srcOrd="3" destOrd="0" presId="urn:microsoft.com/office/officeart/2005/8/layout/hList6"/>
    <dgm:cxn modelId="{24EF0AEC-8643-4750-8774-BB0929077486}" type="presParOf" srcId="{E3CE407B-1A98-4ACD-8FEE-AFCF2482A824}" destId="{09C1C32C-3445-4F10-A6A4-74D94879C79F}"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B9AB33-21BD-4AE8-AA10-6D9B04A5CDD6}" type="doc">
      <dgm:prSet loTypeId="urn:microsoft.com/office/officeart/2005/8/layout/list1" loCatId="list" qsTypeId="urn:microsoft.com/office/officeart/2005/8/quickstyle/simple1" qsCatId="simple" csTypeId="urn:microsoft.com/office/officeart/2005/8/colors/accent4_2" csCatId="accent4" phldr="1"/>
      <dgm:spPr/>
      <dgm:t>
        <a:bodyPr/>
        <a:lstStyle/>
        <a:p>
          <a:endParaRPr lang="en-GB"/>
        </a:p>
      </dgm:t>
    </dgm:pt>
    <dgm:pt modelId="{829FCC6B-A1B3-44D7-A7B8-E35B77C8CD81}">
      <dgm:prSet phldrT="[Text]" custT="1"/>
      <dgm:spPr>
        <a:solidFill>
          <a:schemeClr val="accent1">
            <a:lumMod val="60000"/>
            <a:lumOff val="40000"/>
          </a:schemeClr>
        </a:solidFill>
      </dgm:spPr>
      <dgm:t>
        <a:bodyPr/>
        <a:lstStyle/>
        <a:p>
          <a:r>
            <a:rPr lang="en-GB" sz="1800" dirty="0">
              <a:latin typeface="Helvetica" pitchFamily="34" charset="0"/>
            </a:rPr>
            <a:t>Drawdown Date</a:t>
          </a:r>
        </a:p>
      </dgm:t>
    </dgm:pt>
    <dgm:pt modelId="{3E2411B2-8BD8-4094-92B7-16A860EE4229}" type="parTrans" cxnId="{A97D600B-6AD3-4288-9A93-E114A52C6181}">
      <dgm:prSet/>
      <dgm:spPr/>
      <dgm:t>
        <a:bodyPr/>
        <a:lstStyle/>
        <a:p>
          <a:endParaRPr lang="en-GB"/>
        </a:p>
      </dgm:t>
    </dgm:pt>
    <dgm:pt modelId="{ABB05671-119B-42A9-B11A-719B2BCFAB82}" type="sibTrans" cxnId="{A97D600B-6AD3-4288-9A93-E114A52C6181}">
      <dgm:prSet/>
      <dgm:spPr/>
      <dgm:t>
        <a:bodyPr/>
        <a:lstStyle/>
        <a:p>
          <a:endParaRPr lang="en-GB"/>
        </a:p>
      </dgm:t>
    </dgm:pt>
    <dgm:pt modelId="{1B5CAB10-EF10-471C-989B-961960338968}">
      <dgm:prSet phldrT="[Text]" custT="1"/>
      <dgm:spPr/>
      <dgm:t>
        <a:bodyPr/>
        <a:lstStyle/>
        <a:p>
          <a:r>
            <a:rPr lang="en-GB" sz="1800" dirty="0">
              <a:latin typeface="Helvetica" pitchFamily="34" charset="0"/>
            </a:rPr>
            <a:t>Thursday prior to the payment date</a:t>
          </a:r>
        </a:p>
      </dgm:t>
    </dgm:pt>
    <dgm:pt modelId="{68CF9C7E-D1E2-4D81-B6CB-A465E9E0F0E3}" type="parTrans" cxnId="{2694236F-76F2-4EDA-9658-FCD8BC7B7DCF}">
      <dgm:prSet/>
      <dgm:spPr/>
      <dgm:t>
        <a:bodyPr/>
        <a:lstStyle/>
        <a:p>
          <a:endParaRPr lang="en-GB"/>
        </a:p>
      </dgm:t>
    </dgm:pt>
    <dgm:pt modelId="{FF66AF8E-82C8-4DB7-A271-EABF2CE2E779}" type="sibTrans" cxnId="{2694236F-76F2-4EDA-9658-FCD8BC7B7DCF}">
      <dgm:prSet/>
      <dgm:spPr/>
      <dgm:t>
        <a:bodyPr/>
        <a:lstStyle/>
        <a:p>
          <a:endParaRPr lang="en-GB"/>
        </a:p>
      </dgm:t>
    </dgm:pt>
    <dgm:pt modelId="{94FE2B91-C413-4A0A-8845-4F05BE746239}">
      <dgm:prSet phldrT="[Text]" custT="1"/>
      <dgm:spPr>
        <a:solidFill>
          <a:srgbClr val="00B050"/>
        </a:solidFill>
      </dgm:spPr>
      <dgm:t>
        <a:bodyPr/>
        <a:lstStyle/>
        <a:p>
          <a:r>
            <a:rPr lang="en-GB" sz="1800" dirty="0">
              <a:latin typeface="Helvetica" pitchFamily="34" charset="0"/>
            </a:rPr>
            <a:t>Payment Date</a:t>
          </a:r>
        </a:p>
      </dgm:t>
    </dgm:pt>
    <dgm:pt modelId="{B1962E63-61EF-4F85-B0C2-34DD08264D71}" type="parTrans" cxnId="{0F3760C8-5FA3-4660-BCA8-0E4DCDC7FB73}">
      <dgm:prSet/>
      <dgm:spPr/>
      <dgm:t>
        <a:bodyPr/>
        <a:lstStyle/>
        <a:p>
          <a:endParaRPr lang="en-GB"/>
        </a:p>
      </dgm:t>
    </dgm:pt>
    <dgm:pt modelId="{15589EA0-E51A-4D22-AC09-CBAC5466CDF3}" type="sibTrans" cxnId="{0F3760C8-5FA3-4660-BCA8-0E4DCDC7FB73}">
      <dgm:prSet/>
      <dgm:spPr/>
      <dgm:t>
        <a:bodyPr/>
        <a:lstStyle/>
        <a:p>
          <a:endParaRPr lang="en-GB"/>
        </a:p>
      </dgm:t>
    </dgm:pt>
    <dgm:pt modelId="{E1DA9C10-6B4E-4BBC-8336-70F97FFE34F5}">
      <dgm:prSet custT="1"/>
      <dgm:spPr/>
      <dgm:t>
        <a:bodyPr/>
        <a:lstStyle/>
        <a:p>
          <a:r>
            <a:rPr lang="en-GB" sz="1800" dirty="0">
              <a:latin typeface="Helvetica" pitchFamily="34" charset="0"/>
            </a:rPr>
            <a:t>Payment made if attendance confirmed by the COB on draw down date </a:t>
          </a:r>
        </a:p>
      </dgm:t>
    </dgm:pt>
    <dgm:pt modelId="{E948C5F5-AB7C-4CA4-9F65-E158A4F1BCEB}" type="parTrans" cxnId="{CEFE14A9-8862-41D9-A341-03B2A745A853}">
      <dgm:prSet/>
      <dgm:spPr/>
      <dgm:t>
        <a:bodyPr/>
        <a:lstStyle/>
        <a:p>
          <a:endParaRPr lang="en-GB"/>
        </a:p>
      </dgm:t>
    </dgm:pt>
    <dgm:pt modelId="{AE9AE929-606F-40E6-80C9-62711074EA70}" type="sibTrans" cxnId="{CEFE14A9-8862-41D9-A341-03B2A745A853}">
      <dgm:prSet/>
      <dgm:spPr/>
      <dgm:t>
        <a:bodyPr/>
        <a:lstStyle/>
        <a:p>
          <a:endParaRPr lang="en-GB"/>
        </a:p>
      </dgm:t>
    </dgm:pt>
    <dgm:pt modelId="{5908C83D-AF4E-4282-8AF3-0C0962F27470}">
      <dgm:prSet phldrT="[Text]" custT="1"/>
      <dgm:spPr/>
      <dgm:t>
        <a:bodyPr/>
        <a:lstStyle/>
        <a:p>
          <a:r>
            <a:rPr lang="en-GB" sz="1800" dirty="0">
              <a:latin typeface="Helvetica" pitchFamily="34" charset="0"/>
            </a:rPr>
            <a:t>Always the third Wednesday of the month</a:t>
          </a:r>
        </a:p>
      </dgm:t>
    </dgm:pt>
    <dgm:pt modelId="{146CB4E2-9DE7-41D5-9885-577C5E2BF3EF}" type="parTrans" cxnId="{9AB6D2B9-BDE5-4B44-87AE-A148997FCD3C}">
      <dgm:prSet/>
      <dgm:spPr/>
      <dgm:t>
        <a:bodyPr/>
        <a:lstStyle/>
        <a:p>
          <a:endParaRPr lang="en-GB"/>
        </a:p>
      </dgm:t>
    </dgm:pt>
    <dgm:pt modelId="{383035E9-16CC-4673-8EC6-0B32BD28ED76}" type="sibTrans" cxnId="{9AB6D2B9-BDE5-4B44-87AE-A148997FCD3C}">
      <dgm:prSet/>
      <dgm:spPr/>
      <dgm:t>
        <a:bodyPr/>
        <a:lstStyle/>
        <a:p>
          <a:endParaRPr lang="en-GB"/>
        </a:p>
      </dgm:t>
    </dgm:pt>
    <dgm:pt modelId="{38F85286-D255-4655-ABE9-C4C00B931458}">
      <dgm:prSet custT="1"/>
      <dgm:spPr/>
      <dgm:t>
        <a:bodyPr/>
        <a:lstStyle/>
        <a:p>
          <a:r>
            <a:rPr lang="en-GB" sz="1800" dirty="0">
              <a:latin typeface="Helvetica" pitchFamily="34" charset="0"/>
            </a:rPr>
            <a:t>No interim or catch-up payments throughout the month</a:t>
          </a:r>
        </a:p>
      </dgm:t>
    </dgm:pt>
    <dgm:pt modelId="{CB420481-6F7C-4B6A-903B-11F135EB82BE}" type="parTrans" cxnId="{DE440ECB-AE6B-40BE-B677-0C3C9DC5F7DD}">
      <dgm:prSet/>
      <dgm:spPr/>
      <dgm:t>
        <a:bodyPr/>
        <a:lstStyle/>
        <a:p>
          <a:endParaRPr lang="en-GB"/>
        </a:p>
      </dgm:t>
    </dgm:pt>
    <dgm:pt modelId="{03710FA0-DBE2-4B6E-A69A-91B682AED9EF}" type="sibTrans" cxnId="{DE440ECB-AE6B-40BE-B677-0C3C9DC5F7DD}">
      <dgm:prSet/>
      <dgm:spPr/>
      <dgm:t>
        <a:bodyPr/>
        <a:lstStyle/>
        <a:p>
          <a:endParaRPr lang="en-GB"/>
        </a:p>
      </dgm:t>
    </dgm:pt>
    <dgm:pt modelId="{161C5BD6-EDBF-4297-805B-D24A307457BE}">
      <dgm:prSet custT="1"/>
      <dgm:spPr>
        <a:solidFill>
          <a:schemeClr val="accent4"/>
        </a:solidFill>
      </dgm:spPr>
      <dgm:t>
        <a:bodyPr/>
        <a:lstStyle/>
        <a:p>
          <a:r>
            <a:rPr lang="en-GB" sz="1800" dirty="0">
              <a:latin typeface="Helvetica" pitchFamily="34" charset="0"/>
            </a:rPr>
            <a:t>Financial Reports</a:t>
          </a:r>
        </a:p>
      </dgm:t>
    </dgm:pt>
    <dgm:pt modelId="{1852F3C2-9401-487C-9C52-2C450697B863}" type="parTrans" cxnId="{7DE88882-4AC6-45F1-9897-B4E8AE9ABA84}">
      <dgm:prSet/>
      <dgm:spPr/>
      <dgm:t>
        <a:bodyPr/>
        <a:lstStyle/>
        <a:p>
          <a:endParaRPr lang="en-GB"/>
        </a:p>
      </dgm:t>
    </dgm:pt>
    <dgm:pt modelId="{B23BDB31-A05C-4477-AE95-4B9498E2F311}" type="sibTrans" cxnId="{7DE88882-4AC6-45F1-9897-B4E8AE9ABA84}">
      <dgm:prSet/>
      <dgm:spPr/>
      <dgm:t>
        <a:bodyPr/>
        <a:lstStyle/>
        <a:p>
          <a:endParaRPr lang="en-GB"/>
        </a:p>
      </dgm:t>
    </dgm:pt>
    <dgm:pt modelId="{3FF2FEE6-A38C-4894-ADA6-D736CB6DBF32}">
      <dgm:prSet custT="1"/>
      <dgm:spPr/>
      <dgm:t>
        <a:bodyPr/>
        <a:lstStyle/>
        <a:p>
          <a:r>
            <a:rPr lang="en-GB" sz="1800" dirty="0">
              <a:latin typeface="Helvetica" pitchFamily="34" charset="0"/>
            </a:rPr>
            <a:t>Payment Instalment Report and Remittance Report available to view and export the Friday after the draw </a:t>
          </a:r>
        </a:p>
      </dgm:t>
    </dgm:pt>
    <dgm:pt modelId="{6C2A56A9-6DF5-4C98-A46B-22A2DD3AB8F2}" type="parTrans" cxnId="{2996CF41-183C-4120-B07B-0AD1EC6151B1}">
      <dgm:prSet/>
      <dgm:spPr/>
      <dgm:t>
        <a:bodyPr/>
        <a:lstStyle/>
        <a:p>
          <a:endParaRPr lang="en-GB"/>
        </a:p>
      </dgm:t>
    </dgm:pt>
    <dgm:pt modelId="{3038BF66-9F07-4D1A-B4C5-F2D32280A94B}" type="sibTrans" cxnId="{2996CF41-183C-4120-B07B-0AD1EC6151B1}">
      <dgm:prSet/>
      <dgm:spPr/>
      <dgm:t>
        <a:bodyPr/>
        <a:lstStyle/>
        <a:p>
          <a:endParaRPr lang="en-GB"/>
        </a:p>
      </dgm:t>
    </dgm:pt>
    <dgm:pt modelId="{B0932C7E-2861-4D7F-8556-6991F13D1AA1}" type="pres">
      <dgm:prSet presAssocID="{20B9AB33-21BD-4AE8-AA10-6D9B04A5CDD6}" presName="linear" presStyleCnt="0">
        <dgm:presLayoutVars>
          <dgm:dir/>
          <dgm:animLvl val="lvl"/>
          <dgm:resizeHandles val="exact"/>
        </dgm:presLayoutVars>
      </dgm:prSet>
      <dgm:spPr/>
    </dgm:pt>
    <dgm:pt modelId="{E1898F3A-CA99-4538-B0E4-B16325F3BE8A}" type="pres">
      <dgm:prSet presAssocID="{829FCC6B-A1B3-44D7-A7B8-E35B77C8CD81}" presName="parentLin" presStyleCnt="0"/>
      <dgm:spPr/>
    </dgm:pt>
    <dgm:pt modelId="{A93445AA-83C1-4483-BECE-00F820B252F6}" type="pres">
      <dgm:prSet presAssocID="{829FCC6B-A1B3-44D7-A7B8-E35B77C8CD81}" presName="parentLeftMargin" presStyleLbl="node1" presStyleIdx="0" presStyleCnt="3"/>
      <dgm:spPr/>
    </dgm:pt>
    <dgm:pt modelId="{DB800D2D-8690-4DFE-A693-9022642E79BA}" type="pres">
      <dgm:prSet presAssocID="{829FCC6B-A1B3-44D7-A7B8-E35B77C8CD81}" presName="parentText" presStyleLbl="node1" presStyleIdx="0" presStyleCnt="3">
        <dgm:presLayoutVars>
          <dgm:chMax val="0"/>
          <dgm:bulletEnabled val="1"/>
        </dgm:presLayoutVars>
      </dgm:prSet>
      <dgm:spPr/>
    </dgm:pt>
    <dgm:pt modelId="{A7E1DB9A-4643-4F55-9834-DF1017762C37}" type="pres">
      <dgm:prSet presAssocID="{829FCC6B-A1B3-44D7-A7B8-E35B77C8CD81}" presName="negativeSpace" presStyleCnt="0"/>
      <dgm:spPr/>
    </dgm:pt>
    <dgm:pt modelId="{2BE771CE-A209-4807-A487-117B4065E8DB}" type="pres">
      <dgm:prSet presAssocID="{829FCC6B-A1B3-44D7-A7B8-E35B77C8CD81}" presName="childText" presStyleLbl="conFgAcc1" presStyleIdx="0" presStyleCnt="3">
        <dgm:presLayoutVars>
          <dgm:bulletEnabled val="1"/>
        </dgm:presLayoutVars>
      </dgm:prSet>
      <dgm:spPr/>
    </dgm:pt>
    <dgm:pt modelId="{CC78E5CF-E26B-4558-BB89-D3BA3B00E681}" type="pres">
      <dgm:prSet presAssocID="{ABB05671-119B-42A9-B11A-719B2BCFAB82}" presName="spaceBetweenRectangles" presStyleCnt="0"/>
      <dgm:spPr/>
    </dgm:pt>
    <dgm:pt modelId="{D3908F61-EF26-40D4-8D45-EB9054A7E69E}" type="pres">
      <dgm:prSet presAssocID="{94FE2B91-C413-4A0A-8845-4F05BE746239}" presName="parentLin" presStyleCnt="0"/>
      <dgm:spPr/>
    </dgm:pt>
    <dgm:pt modelId="{21454529-A6BF-444D-909F-FEB5706F1D25}" type="pres">
      <dgm:prSet presAssocID="{94FE2B91-C413-4A0A-8845-4F05BE746239}" presName="parentLeftMargin" presStyleLbl="node1" presStyleIdx="0" presStyleCnt="3"/>
      <dgm:spPr/>
    </dgm:pt>
    <dgm:pt modelId="{357FAB42-40F4-461C-9866-D89278FF7B08}" type="pres">
      <dgm:prSet presAssocID="{94FE2B91-C413-4A0A-8845-4F05BE746239}" presName="parentText" presStyleLbl="node1" presStyleIdx="1" presStyleCnt="3">
        <dgm:presLayoutVars>
          <dgm:chMax val="0"/>
          <dgm:bulletEnabled val="1"/>
        </dgm:presLayoutVars>
      </dgm:prSet>
      <dgm:spPr/>
    </dgm:pt>
    <dgm:pt modelId="{10F1214D-A101-4546-97BD-AD93685B36AF}" type="pres">
      <dgm:prSet presAssocID="{94FE2B91-C413-4A0A-8845-4F05BE746239}" presName="negativeSpace" presStyleCnt="0"/>
      <dgm:spPr/>
    </dgm:pt>
    <dgm:pt modelId="{F002D484-18D8-4C23-A9D2-033DFBFA144F}" type="pres">
      <dgm:prSet presAssocID="{94FE2B91-C413-4A0A-8845-4F05BE746239}" presName="childText" presStyleLbl="conFgAcc1" presStyleIdx="1" presStyleCnt="3">
        <dgm:presLayoutVars>
          <dgm:bulletEnabled val="1"/>
        </dgm:presLayoutVars>
      </dgm:prSet>
      <dgm:spPr/>
    </dgm:pt>
    <dgm:pt modelId="{6F3EF062-C3C5-42D7-8541-35A9A2CD47AC}" type="pres">
      <dgm:prSet presAssocID="{15589EA0-E51A-4D22-AC09-CBAC5466CDF3}" presName="spaceBetweenRectangles" presStyleCnt="0"/>
      <dgm:spPr/>
    </dgm:pt>
    <dgm:pt modelId="{1DC29E1A-B567-4FF3-8F36-3F06D03187C5}" type="pres">
      <dgm:prSet presAssocID="{161C5BD6-EDBF-4297-805B-D24A307457BE}" presName="parentLin" presStyleCnt="0"/>
      <dgm:spPr/>
    </dgm:pt>
    <dgm:pt modelId="{1064D2FA-97F5-48D1-8900-BDAA9B26B4AD}" type="pres">
      <dgm:prSet presAssocID="{161C5BD6-EDBF-4297-805B-D24A307457BE}" presName="parentLeftMargin" presStyleLbl="node1" presStyleIdx="1" presStyleCnt="3"/>
      <dgm:spPr/>
    </dgm:pt>
    <dgm:pt modelId="{DE22129B-F522-4843-A05F-655661FB0BC8}" type="pres">
      <dgm:prSet presAssocID="{161C5BD6-EDBF-4297-805B-D24A307457BE}" presName="parentText" presStyleLbl="node1" presStyleIdx="2" presStyleCnt="3">
        <dgm:presLayoutVars>
          <dgm:chMax val="0"/>
          <dgm:bulletEnabled val="1"/>
        </dgm:presLayoutVars>
      </dgm:prSet>
      <dgm:spPr/>
    </dgm:pt>
    <dgm:pt modelId="{A7963FAE-AF20-44EB-AD63-94661A960544}" type="pres">
      <dgm:prSet presAssocID="{161C5BD6-EDBF-4297-805B-D24A307457BE}" presName="negativeSpace" presStyleCnt="0"/>
      <dgm:spPr/>
    </dgm:pt>
    <dgm:pt modelId="{5300C1F6-C6B5-41DF-B8FD-642B9C55B736}" type="pres">
      <dgm:prSet presAssocID="{161C5BD6-EDBF-4297-805B-D24A307457BE}" presName="childText" presStyleLbl="conFgAcc1" presStyleIdx="2" presStyleCnt="3">
        <dgm:presLayoutVars>
          <dgm:bulletEnabled val="1"/>
        </dgm:presLayoutVars>
      </dgm:prSet>
      <dgm:spPr/>
    </dgm:pt>
  </dgm:ptLst>
  <dgm:cxnLst>
    <dgm:cxn modelId="{A97D600B-6AD3-4288-9A93-E114A52C6181}" srcId="{20B9AB33-21BD-4AE8-AA10-6D9B04A5CDD6}" destId="{829FCC6B-A1B3-44D7-A7B8-E35B77C8CD81}" srcOrd="0" destOrd="0" parTransId="{3E2411B2-8BD8-4094-92B7-16A860EE4229}" sibTransId="{ABB05671-119B-42A9-B11A-719B2BCFAB82}"/>
    <dgm:cxn modelId="{5CA5D82E-B2C5-4198-8FA9-0A698C6A614A}" type="presOf" srcId="{E1DA9C10-6B4E-4BBC-8336-70F97FFE34F5}" destId="{2BE771CE-A209-4807-A487-117B4065E8DB}" srcOrd="0" destOrd="1" presId="urn:microsoft.com/office/officeart/2005/8/layout/list1"/>
    <dgm:cxn modelId="{1A7E913D-E905-49E7-8ECE-8AC571752913}" type="presOf" srcId="{161C5BD6-EDBF-4297-805B-D24A307457BE}" destId="{DE22129B-F522-4843-A05F-655661FB0BC8}" srcOrd="1" destOrd="0" presId="urn:microsoft.com/office/officeart/2005/8/layout/list1"/>
    <dgm:cxn modelId="{2996CF41-183C-4120-B07B-0AD1EC6151B1}" srcId="{161C5BD6-EDBF-4297-805B-D24A307457BE}" destId="{3FF2FEE6-A38C-4894-ADA6-D736CB6DBF32}" srcOrd="0" destOrd="0" parTransId="{6C2A56A9-6DF5-4C98-A46B-22A2DD3AB8F2}" sibTransId="{3038BF66-9F07-4D1A-B4C5-F2D32280A94B}"/>
    <dgm:cxn modelId="{7352D665-E212-4081-9133-0528E2E31184}" type="presOf" srcId="{38F85286-D255-4655-ABE9-C4C00B931458}" destId="{F002D484-18D8-4C23-A9D2-033DFBFA144F}" srcOrd="0" destOrd="1" presId="urn:microsoft.com/office/officeart/2005/8/layout/list1"/>
    <dgm:cxn modelId="{C8B1634A-E6CB-4733-BA8A-E8D82A31A6AD}" type="presOf" srcId="{161C5BD6-EDBF-4297-805B-D24A307457BE}" destId="{1064D2FA-97F5-48D1-8900-BDAA9B26B4AD}" srcOrd="0" destOrd="0" presId="urn:microsoft.com/office/officeart/2005/8/layout/list1"/>
    <dgm:cxn modelId="{1ADC886A-36A2-46DA-A22D-777E3ADA94CE}" type="presOf" srcId="{829FCC6B-A1B3-44D7-A7B8-E35B77C8CD81}" destId="{A93445AA-83C1-4483-BECE-00F820B252F6}" srcOrd="0" destOrd="0" presId="urn:microsoft.com/office/officeart/2005/8/layout/list1"/>
    <dgm:cxn modelId="{2694236F-76F2-4EDA-9658-FCD8BC7B7DCF}" srcId="{829FCC6B-A1B3-44D7-A7B8-E35B77C8CD81}" destId="{1B5CAB10-EF10-471C-989B-961960338968}" srcOrd="0" destOrd="0" parTransId="{68CF9C7E-D1E2-4D81-B6CB-A465E9E0F0E3}" sibTransId="{FF66AF8E-82C8-4DB7-A271-EABF2CE2E779}"/>
    <dgm:cxn modelId="{BF337151-D95C-4912-A1D4-284EADBE8B97}" type="presOf" srcId="{3FF2FEE6-A38C-4894-ADA6-D736CB6DBF32}" destId="{5300C1F6-C6B5-41DF-B8FD-642B9C55B736}" srcOrd="0" destOrd="0" presId="urn:microsoft.com/office/officeart/2005/8/layout/list1"/>
    <dgm:cxn modelId="{EFE48671-B9BD-4610-B970-2E34FCAE53DD}" type="presOf" srcId="{94FE2B91-C413-4A0A-8845-4F05BE746239}" destId="{357FAB42-40F4-461C-9866-D89278FF7B08}" srcOrd="1" destOrd="0" presId="urn:microsoft.com/office/officeart/2005/8/layout/list1"/>
    <dgm:cxn modelId="{6F0B3655-CAFD-4C1B-8DAE-B817062B1F93}" type="presOf" srcId="{829FCC6B-A1B3-44D7-A7B8-E35B77C8CD81}" destId="{DB800D2D-8690-4DFE-A693-9022642E79BA}" srcOrd="1" destOrd="0" presId="urn:microsoft.com/office/officeart/2005/8/layout/list1"/>
    <dgm:cxn modelId="{F1DB7F75-F541-4B25-8117-E0335F13866F}" type="presOf" srcId="{5908C83D-AF4E-4282-8AF3-0C0962F27470}" destId="{F002D484-18D8-4C23-A9D2-033DFBFA144F}" srcOrd="0" destOrd="0" presId="urn:microsoft.com/office/officeart/2005/8/layout/list1"/>
    <dgm:cxn modelId="{7DE88882-4AC6-45F1-9897-B4E8AE9ABA84}" srcId="{20B9AB33-21BD-4AE8-AA10-6D9B04A5CDD6}" destId="{161C5BD6-EDBF-4297-805B-D24A307457BE}" srcOrd="2" destOrd="0" parTransId="{1852F3C2-9401-487C-9C52-2C450697B863}" sibTransId="{B23BDB31-A05C-4477-AE95-4B9498E2F311}"/>
    <dgm:cxn modelId="{CEFE14A9-8862-41D9-A341-03B2A745A853}" srcId="{829FCC6B-A1B3-44D7-A7B8-E35B77C8CD81}" destId="{E1DA9C10-6B4E-4BBC-8336-70F97FFE34F5}" srcOrd="1" destOrd="0" parTransId="{E948C5F5-AB7C-4CA4-9F65-E158A4F1BCEB}" sibTransId="{AE9AE929-606F-40E6-80C9-62711074EA70}"/>
    <dgm:cxn modelId="{2591F2AB-3045-4E89-B6EB-2BA96BDA16A8}" type="presOf" srcId="{20B9AB33-21BD-4AE8-AA10-6D9B04A5CDD6}" destId="{B0932C7E-2861-4D7F-8556-6991F13D1AA1}" srcOrd="0" destOrd="0" presId="urn:microsoft.com/office/officeart/2005/8/layout/list1"/>
    <dgm:cxn modelId="{9E6F47B8-86FF-4F40-9A26-8CEC796C7484}" type="presOf" srcId="{1B5CAB10-EF10-471C-989B-961960338968}" destId="{2BE771CE-A209-4807-A487-117B4065E8DB}" srcOrd="0" destOrd="0" presId="urn:microsoft.com/office/officeart/2005/8/layout/list1"/>
    <dgm:cxn modelId="{9AB6D2B9-BDE5-4B44-87AE-A148997FCD3C}" srcId="{94FE2B91-C413-4A0A-8845-4F05BE746239}" destId="{5908C83D-AF4E-4282-8AF3-0C0962F27470}" srcOrd="0" destOrd="0" parTransId="{146CB4E2-9DE7-41D5-9885-577C5E2BF3EF}" sibTransId="{383035E9-16CC-4673-8EC6-0B32BD28ED76}"/>
    <dgm:cxn modelId="{0F3760C8-5FA3-4660-BCA8-0E4DCDC7FB73}" srcId="{20B9AB33-21BD-4AE8-AA10-6D9B04A5CDD6}" destId="{94FE2B91-C413-4A0A-8845-4F05BE746239}" srcOrd="1" destOrd="0" parTransId="{B1962E63-61EF-4F85-B0C2-34DD08264D71}" sibTransId="{15589EA0-E51A-4D22-AC09-CBAC5466CDF3}"/>
    <dgm:cxn modelId="{DE440ECB-AE6B-40BE-B677-0C3C9DC5F7DD}" srcId="{94FE2B91-C413-4A0A-8845-4F05BE746239}" destId="{38F85286-D255-4655-ABE9-C4C00B931458}" srcOrd="1" destOrd="0" parTransId="{CB420481-6F7C-4B6A-903B-11F135EB82BE}" sibTransId="{03710FA0-DBE2-4B6E-A69A-91B682AED9EF}"/>
    <dgm:cxn modelId="{E48E7BE2-3C69-4B35-87F6-BF38B3D7675E}" type="presOf" srcId="{94FE2B91-C413-4A0A-8845-4F05BE746239}" destId="{21454529-A6BF-444D-909F-FEB5706F1D25}" srcOrd="0" destOrd="0" presId="urn:microsoft.com/office/officeart/2005/8/layout/list1"/>
    <dgm:cxn modelId="{63028930-9706-4DB5-9331-6D13F6E9661D}" type="presParOf" srcId="{B0932C7E-2861-4D7F-8556-6991F13D1AA1}" destId="{E1898F3A-CA99-4538-B0E4-B16325F3BE8A}" srcOrd="0" destOrd="0" presId="urn:microsoft.com/office/officeart/2005/8/layout/list1"/>
    <dgm:cxn modelId="{437F9F75-5FCE-4706-98A2-977A0AE6F455}" type="presParOf" srcId="{E1898F3A-CA99-4538-B0E4-B16325F3BE8A}" destId="{A93445AA-83C1-4483-BECE-00F820B252F6}" srcOrd="0" destOrd="0" presId="urn:microsoft.com/office/officeart/2005/8/layout/list1"/>
    <dgm:cxn modelId="{B90F16DC-FF15-400D-B209-2168403B0508}" type="presParOf" srcId="{E1898F3A-CA99-4538-B0E4-B16325F3BE8A}" destId="{DB800D2D-8690-4DFE-A693-9022642E79BA}" srcOrd="1" destOrd="0" presId="urn:microsoft.com/office/officeart/2005/8/layout/list1"/>
    <dgm:cxn modelId="{5D798E7A-75C2-478B-8CB2-3B9ED8C90CF3}" type="presParOf" srcId="{B0932C7E-2861-4D7F-8556-6991F13D1AA1}" destId="{A7E1DB9A-4643-4F55-9834-DF1017762C37}" srcOrd="1" destOrd="0" presId="urn:microsoft.com/office/officeart/2005/8/layout/list1"/>
    <dgm:cxn modelId="{59E5A386-3FDC-4985-9E95-52F6E837E24E}" type="presParOf" srcId="{B0932C7E-2861-4D7F-8556-6991F13D1AA1}" destId="{2BE771CE-A209-4807-A487-117B4065E8DB}" srcOrd="2" destOrd="0" presId="urn:microsoft.com/office/officeart/2005/8/layout/list1"/>
    <dgm:cxn modelId="{583BD10B-6050-43CE-93AD-91260D38AB3D}" type="presParOf" srcId="{B0932C7E-2861-4D7F-8556-6991F13D1AA1}" destId="{CC78E5CF-E26B-4558-BB89-D3BA3B00E681}" srcOrd="3" destOrd="0" presId="urn:microsoft.com/office/officeart/2005/8/layout/list1"/>
    <dgm:cxn modelId="{39CBE7C6-AF49-4B79-99F1-E69075EB2100}" type="presParOf" srcId="{B0932C7E-2861-4D7F-8556-6991F13D1AA1}" destId="{D3908F61-EF26-40D4-8D45-EB9054A7E69E}" srcOrd="4" destOrd="0" presId="urn:microsoft.com/office/officeart/2005/8/layout/list1"/>
    <dgm:cxn modelId="{3A2D0B3D-619C-4A35-9128-1D80878B07A8}" type="presParOf" srcId="{D3908F61-EF26-40D4-8D45-EB9054A7E69E}" destId="{21454529-A6BF-444D-909F-FEB5706F1D25}" srcOrd="0" destOrd="0" presId="urn:microsoft.com/office/officeart/2005/8/layout/list1"/>
    <dgm:cxn modelId="{44F98D87-65FE-44B7-B921-BED8C845A311}" type="presParOf" srcId="{D3908F61-EF26-40D4-8D45-EB9054A7E69E}" destId="{357FAB42-40F4-461C-9866-D89278FF7B08}" srcOrd="1" destOrd="0" presId="urn:microsoft.com/office/officeart/2005/8/layout/list1"/>
    <dgm:cxn modelId="{6E687F9F-6E47-41B2-BAB8-1E203114A4F6}" type="presParOf" srcId="{B0932C7E-2861-4D7F-8556-6991F13D1AA1}" destId="{10F1214D-A101-4546-97BD-AD93685B36AF}" srcOrd="5" destOrd="0" presId="urn:microsoft.com/office/officeart/2005/8/layout/list1"/>
    <dgm:cxn modelId="{670E2D07-3CD0-4AFD-A689-0B4675A10F29}" type="presParOf" srcId="{B0932C7E-2861-4D7F-8556-6991F13D1AA1}" destId="{F002D484-18D8-4C23-A9D2-033DFBFA144F}" srcOrd="6" destOrd="0" presId="urn:microsoft.com/office/officeart/2005/8/layout/list1"/>
    <dgm:cxn modelId="{D811A18F-E15F-40B3-8D09-FF1FCB456619}" type="presParOf" srcId="{B0932C7E-2861-4D7F-8556-6991F13D1AA1}" destId="{6F3EF062-C3C5-42D7-8541-35A9A2CD47AC}" srcOrd="7" destOrd="0" presId="urn:microsoft.com/office/officeart/2005/8/layout/list1"/>
    <dgm:cxn modelId="{9D0A8F28-87C2-432C-8E25-D7B928AA062F}" type="presParOf" srcId="{B0932C7E-2861-4D7F-8556-6991F13D1AA1}" destId="{1DC29E1A-B567-4FF3-8F36-3F06D03187C5}" srcOrd="8" destOrd="0" presId="urn:microsoft.com/office/officeart/2005/8/layout/list1"/>
    <dgm:cxn modelId="{3F44C191-C41C-4481-AE79-A701F7A8BA03}" type="presParOf" srcId="{1DC29E1A-B567-4FF3-8F36-3F06D03187C5}" destId="{1064D2FA-97F5-48D1-8900-BDAA9B26B4AD}" srcOrd="0" destOrd="0" presId="urn:microsoft.com/office/officeart/2005/8/layout/list1"/>
    <dgm:cxn modelId="{29CE76EE-ECE2-4942-A8D2-8DE644A04A5D}" type="presParOf" srcId="{1DC29E1A-B567-4FF3-8F36-3F06D03187C5}" destId="{DE22129B-F522-4843-A05F-655661FB0BC8}" srcOrd="1" destOrd="0" presId="urn:microsoft.com/office/officeart/2005/8/layout/list1"/>
    <dgm:cxn modelId="{93E2B484-29CC-48CD-B3D3-7AD0A67162C5}" type="presParOf" srcId="{B0932C7E-2861-4D7F-8556-6991F13D1AA1}" destId="{A7963FAE-AF20-44EB-AD63-94661A960544}" srcOrd="9" destOrd="0" presId="urn:microsoft.com/office/officeart/2005/8/layout/list1"/>
    <dgm:cxn modelId="{00225C3B-66E1-41ED-A314-34F682A3ADA6}" type="presParOf" srcId="{B0932C7E-2861-4D7F-8556-6991F13D1AA1}" destId="{5300C1F6-C6B5-41DF-B8FD-642B9C55B73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CB70B-E3FE-4EC2-B5EB-ABEC56A1FE5C}">
      <dsp:nvSpPr>
        <dsp:cNvPr id="0" name=""/>
        <dsp:cNvSpPr/>
      </dsp:nvSpPr>
      <dsp:spPr>
        <a:xfrm>
          <a:off x="820" y="826378"/>
          <a:ext cx="3529982" cy="4235979"/>
        </a:xfrm>
        <a:prstGeom prst="roundRect">
          <a:avLst>
            <a:gd name="adj" fmla="val 5000"/>
          </a:avLst>
        </a:prstGeom>
        <a:solidFill>
          <a:schemeClr val="accent2">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n-GB" sz="2300" kern="1200" dirty="0">
              <a:latin typeface="Helvetica" panose="020B0604020202020204" pitchFamily="34" charset="0"/>
              <a:cs typeface="Helvetica" panose="020B0604020202020204" pitchFamily="34" charset="0"/>
            </a:rPr>
            <a:t>Department for Education</a:t>
          </a:r>
        </a:p>
      </dsp:txBody>
      <dsp:txXfrm rot="16200000">
        <a:off x="-1382932" y="2210131"/>
        <a:ext cx="3473503" cy="705996"/>
      </dsp:txXfrm>
    </dsp:sp>
    <dsp:sp modelId="{B64A904D-2033-4C54-938F-FDD3C2D0688F}">
      <dsp:nvSpPr>
        <dsp:cNvPr id="0" name=""/>
        <dsp:cNvSpPr/>
      </dsp:nvSpPr>
      <dsp:spPr>
        <a:xfrm>
          <a:off x="706816" y="826378"/>
          <a:ext cx="2629837" cy="4235979"/>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en-GB" sz="1800" b="1" kern="1200" dirty="0">
              <a:solidFill>
                <a:schemeClr val="bg1"/>
              </a:solidFill>
              <a:latin typeface="Helvetica" panose="020B0604020202020204" pitchFamily="34" charset="0"/>
              <a:ea typeface="Aptos" panose="020B0004020202020204" pitchFamily="34" charset="0"/>
              <a:cs typeface="Helvetica" panose="020B0604020202020204" pitchFamily="34" charset="0"/>
            </a:rPr>
            <a:t>Policy intent 		</a:t>
          </a:r>
          <a:endParaRPr lang="en-GB" sz="1800" kern="1200" dirty="0">
            <a:latin typeface="Helvetica" panose="020B0604020202020204" pitchFamily="34" charset="0"/>
            <a:cs typeface="Helvetica" panose="020B0604020202020204" pitchFamily="34" charset="0"/>
          </a:endParaRPr>
        </a:p>
        <a:p>
          <a:pPr marL="0" lvl="0" indent="0" algn="l" defTabSz="800100">
            <a:lnSpc>
              <a:spcPct val="90000"/>
            </a:lnSpc>
            <a:spcBef>
              <a:spcPct val="0"/>
            </a:spcBef>
            <a:spcAft>
              <a:spcPct val="35000"/>
            </a:spcAft>
            <a:buNone/>
          </a:pPr>
          <a:r>
            <a:rPr lang="en-GB" sz="1800" b="1" kern="1200" dirty="0">
              <a:solidFill>
                <a:schemeClr val="bg1"/>
              </a:solidFill>
              <a:latin typeface="Helvetica" panose="020B0604020202020204" pitchFamily="34" charset="0"/>
              <a:ea typeface="Aptos" panose="020B0004020202020204" pitchFamily="34" charset="0"/>
              <a:cs typeface="Helvetica" panose="020B0604020202020204" pitchFamily="34" charset="0"/>
            </a:rPr>
            <a:t>Designating qualifications Provider and agreement management </a:t>
          </a:r>
        </a:p>
        <a:p>
          <a:pPr marL="0" lvl="0" indent="0" algn="l" defTabSz="800100">
            <a:lnSpc>
              <a:spcPct val="90000"/>
            </a:lnSpc>
            <a:spcBef>
              <a:spcPct val="0"/>
            </a:spcBef>
            <a:spcAft>
              <a:spcPct val="35000"/>
            </a:spcAft>
            <a:buNone/>
          </a:pPr>
          <a:r>
            <a:rPr lang="en-GB" sz="1800" b="1" kern="1200" dirty="0">
              <a:solidFill>
                <a:schemeClr val="bg1"/>
              </a:solidFill>
              <a:latin typeface="Helvetica" panose="020B0604020202020204" pitchFamily="34" charset="0"/>
              <a:ea typeface="Aptos" panose="020B0004020202020204" pitchFamily="34" charset="0"/>
              <a:cs typeface="Helvetica" panose="020B0604020202020204" pitchFamily="34" charset="0"/>
            </a:rPr>
            <a:t>Market entry/exit	</a:t>
          </a:r>
        </a:p>
        <a:p>
          <a:pPr marL="0" lvl="0" indent="0" algn="l" defTabSz="800100">
            <a:lnSpc>
              <a:spcPct val="90000"/>
            </a:lnSpc>
            <a:spcBef>
              <a:spcPct val="0"/>
            </a:spcBef>
            <a:spcAft>
              <a:spcPct val="35000"/>
            </a:spcAft>
            <a:buNone/>
          </a:pPr>
          <a:r>
            <a:rPr lang="en-GB" sz="1800" b="1" kern="1200" dirty="0">
              <a:solidFill>
                <a:schemeClr val="bg1"/>
              </a:solidFill>
              <a:latin typeface="Helvetica" panose="020B0604020202020204" pitchFamily="34" charset="0"/>
              <a:ea typeface="Aptos" panose="020B0004020202020204" pitchFamily="34" charset="0"/>
              <a:cs typeface="Helvetica" panose="020B0604020202020204" pitchFamily="34" charset="0"/>
            </a:rPr>
            <a:t>ALL Bursary payments  </a:t>
          </a:r>
        </a:p>
        <a:p>
          <a:pPr marL="0" lvl="0" indent="0" algn="l" defTabSz="800100">
            <a:lnSpc>
              <a:spcPct val="90000"/>
            </a:lnSpc>
            <a:spcBef>
              <a:spcPct val="0"/>
            </a:spcBef>
            <a:spcAft>
              <a:spcPct val="35000"/>
            </a:spcAft>
            <a:buNone/>
          </a:pPr>
          <a:r>
            <a:rPr lang="en-GB" sz="1800" b="1" kern="1200" dirty="0">
              <a:solidFill>
                <a:schemeClr val="bg1"/>
              </a:solidFill>
              <a:latin typeface="Helvetica" panose="020B0604020202020204" pitchFamily="34" charset="0"/>
              <a:ea typeface="Aptos" panose="020B0004020202020204" pitchFamily="34" charset="0"/>
              <a:cs typeface="Helvetica" panose="020B0604020202020204" pitchFamily="34" charset="0"/>
            </a:rPr>
            <a:t>Funding Rules</a:t>
          </a:r>
        </a:p>
        <a:p>
          <a:pPr marL="0" lvl="0" indent="0" algn="l" defTabSz="800100">
            <a:lnSpc>
              <a:spcPct val="90000"/>
            </a:lnSpc>
            <a:spcBef>
              <a:spcPct val="0"/>
            </a:spcBef>
            <a:spcAft>
              <a:spcPct val="35000"/>
            </a:spcAft>
            <a:buNone/>
          </a:pPr>
          <a:r>
            <a:rPr lang="en-GB" sz="1800" b="1" kern="1200" dirty="0">
              <a:solidFill>
                <a:schemeClr val="bg1"/>
              </a:solidFill>
              <a:latin typeface="Helvetica" panose="020B0604020202020204" pitchFamily="34" charset="0"/>
              <a:ea typeface="Aptos" panose="020B0004020202020204" pitchFamily="34" charset="0"/>
              <a:cs typeface="Helvetica" panose="020B0604020202020204" pitchFamily="34" charset="0"/>
            </a:rPr>
            <a:t>Allocations</a:t>
          </a:r>
        </a:p>
        <a:p>
          <a:pPr marL="0" lvl="0" indent="0" algn="l" defTabSz="800100">
            <a:lnSpc>
              <a:spcPct val="90000"/>
            </a:lnSpc>
            <a:spcBef>
              <a:spcPct val="0"/>
            </a:spcBef>
            <a:spcAft>
              <a:spcPct val="35000"/>
            </a:spcAft>
            <a:buNone/>
          </a:pPr>
          <a:r>
            <a:rPr lang="en-GB" sz="1800" b="1" kern="1200" dirty="0">
              <a:solidFill>
                <a:schemeClr val="bg1"/>
              </a:solidFill>
              <a:latin typeface="Helvetica" panose="020B0604020202020204" pitchFamily="34" charset="0"/>
              <a:ea typeface="Aptos" panose="020B0004020202020204" pitchFamily="34" charset="0"/>
              <a:cs typeface="Helvetica" panose="020B0604020202020204" pitchFamily="34" charset="0"/>
            </a:rPr>
            <a:t>Performance Monitoring</a:t>
          </a:r>
        </a:p>
        <a:p>
          <a:pPr marL="0" lvl="0" indent="0" algn="l" defTabSz="800100">
            <a:lnSpc>
              <a:spcPct val="90000"/>
            </a:lnSpc>
            <a:spcBef>
              <a:spcPct val="0"/>
            </a:spcBef>
            <a:spcAft>
              <a:spcPct val="35000"/>
            </a:spcAft>
            <a:buNone/>
          </a:pPr>
          <a:r>
            <a:rPr lang="en-GB" sz="1800" b="1" kern="1200" dirty="0">
              <a:solidFill>
                <a:schemeClr val="bg1"/>
              </a:solidFill>
              <a:latin typeface="Helvetica" panose="020B0604020202020204" pitchFamily="34" charset="0"/>
              <a:ea typeface="Aptos" panose="020B0004020202020204" pitchFamily="34" charset="0"/>
              <a:cs typeface="Helvetica" panose="020B0604020202020204" pitchFamily="34" charset="0"/>
            </a:rPr>
            <a:t>Assurance Audits</a:t>
          </a:r>
        </a:p>
        <a:p>
          <a:pPr marL="0" lvl="0" indent="0" algn="l" defTabSz="800100">
            <a:lnSpc>
              <a:spcPct val="90000"/>
            </a:lnSpc>
            <a:spcBef>
              <a:spcPct val="0"/>
            </a:spcBef>
            <a:spcAft>
              <a:spcPct val="35000"/>
            </a:spcAft>
            <a:buNone/>
          </a:pPr>
          <a:r>
            <a:rPr lang="en-GB" sz="1800" b="1" kern="1200" dirty="0">
              <a:solidFill>
                <a:schemeClr val="bg1"/>
              </a:solidFill>
              <a:latin typeface="Helvetica" panose="020B0604020202020204" pitchFamily="34" charset="0"/>
              <a:ea typeface="Aptos" panose="020B0004020202020204" pitchFamily="34" charset="0"/>
              <a:cs typeface="Helvetica" panose="020B0604020202020204" pitchFamily="34" charset="0"/>
            </a:rPr>
            <a:t>Investigations</a:t>
          </a:r>
        </a:p>
      </dsp:txBody>
      <dsp:txXfrm>
        <a:off x="706816" y="826378"/>
        <a:ext cx="2629837" cy="4235979"/>
      </dsp:txXfrm>
    </dsp:sp>
    <dsp:sp modelId="{2983C348-79EF-4E0E-ACFF-AA510F70A43C}">
      <dsp:nvSpPr>
        <dsp:cNvPr id="0" name=""/>
        <dsp:cNvSpPr/>
      </dsp:nvSpPr>
      <dsp:spPr>
        <a:xfrm>
          <a:off x="3654352" y="826378"/>
          <a:ext cx="3529982" cy="4235979"/>
        </a:xfrm>
        <a:prstGeom prst="roundRect">
          <a:avLst>
            <a:gd name="adj" fmla="val 5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n-GB" sz="2300" kern="1200" dirty="0">
              <a:latin typeface="Helvetica" panose="020B0604020202020204" pitchFamily="34" charset="0"/>
              <a:cs typeface="Helvetica" panose="020B0604020202020204" pitchFamily="34" charset="0"/>
            </a:rPr>
            <a:t>Student Loans Company</a:t>
          </a:r>
        </a:p>
      </dsp:txBody>
      <dsp:txXfrm rot="16200000">
        <a:off x="2270599" y="2210131"/>
        <a:ext cx="3473503" cy="705996"/>
      </dsp:txXfrm>
    </dsp:sp>
    <dsp:sp modelId="{CBECFE8D-D842-48E1-B2AE-E5803259D847}">
      <dsp:nvSpPr>
        <dsp:cNvPr id="0" name=""/>
        <dsp:cNvSpPr/>
      </dsp:nvSpPr>
      <dsp:spPr>
        <a:xfrm rot="5400000">
          <a:off x="3360614" y="4194491"/>
          <a:ext cx="622776" cy="529497"/>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38B811-4184-4F9C-98FC-E421C529A0E2}">
      <dsp:nvSpPr>
        <dsp:cNvPr id="0" name=""/>
        <dsp:cNvSpPr/>
      </dsp:nvSpPr>
      <dsp:spPr>
        <a:xfrm>
          <a:off x="4360349" y="826378"/>
          <a:ext cx="2629837" cy="4235979"/>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b="1" kern="1200"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Loan application process</a:t>
          </a:r>
          <a:endParaRPr lang="en-GB" sz="1800" kern="1200" dirty="0"/>
        </a:p>
        <a:p>
          <a:pPr marL="0" lvl="0" indent="0" algn="l" defTabSz="800100">
            <a:lnSpc>
              <a:spcPct val="90000"/>
            </a:lnSpc>
            <a:spcBef>
              <a:spcPct val="0"/>
            </a:spcBef>
            <a:spcAft>
              <a:spcPct val="35000"/>
            </a:spcAft>
            <a:buNone/>
          </a:pPr>
          <a:r>
            <a:rPr lang="en-GB" sz="1800" b="1" kern="1200" dirty="0">
              <a:solidFill>
                <a:schemeClr val="bg1"/>
              </a:solidFill>
              <a:latin typeface="Helvetica" panose="020B0604020202020204" pitchFamily="34" charset="0"/>
              <a:ea typeface="Times New Roman" panose="02020603050405020304" pitchFamily="18" charset="0"/>
              <a:cs typeface="Helvetica" panose="020B0604020202020204" pitchFamily="34" charset="0"/>
            </a:rPr>
            <a:t>Loan facility payments via the provider portal </a:t>
          </a:r>
        </a:p>
        <a:p>
          <a:pPr marL="0" lvl="0" indent="0" algn="l" defTabSz="800100">
            <a:lnSpc>
              <a:spcPct val="90000"/>
            </a:lnSpc>
            <a:spcBef>
              <a:spcPct val="0"/>
            </a:spcBef>
            <a:spcAft>
              <a:spcPct val="35000"/>
            </a:spcAft>
            <a:buNone/>
          </a:pPr>
          <a:r>
            <a:rPr lang="en-GB" sz="1800" b="1" kern="120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Provider service level agreements, including confirmation and change</a:t>
          </a:r>
          <a:endParaRPr lang="en-GB" sz="1800" b="1" kern="12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endParaRPr>
        </a:p>
        <a:p>
          <a:pPr marL="0" lvl="0" indent="0" algn="l" defTabSz="800100">
            <a:lnSpc>
              <a:spcPct val="90000"/>
            </a:lnSpc>
            <a:spcBef>
              <a:spcPct val="0"/>
            </a:spcBef>
            <a:spcAft>
              <a:spcPct val="35000"/>
            </a:spcAft>
            <a:buNone/>
          </a:pPr>
          <a:r>
            <a:rPr lang="en-GB" sz="1800" b="1" kern="1200" dirty="0">
              <a:solidFill>
                <a:schemeClr val="bg1"/>
              </a:solidFill>
              <a:effectLst/>
              <a:latin typeface="Helvetica" panose="020B0604020202020204" pitchFamily="34" charset="0"/>
              <a:ea typeface="Times New Roman" panose="02020603050405020304" pitchFamily="18" charset="0"/>
              <a:cs typeface="Helvetica" panose="020B0604020202020204" pitchFamily="34" charset="0"/>
            </a:rPr>
            <a:t>HMRC repayment process</a:t>
          </a:r>
        </a:p>
        <a:p>
          <a:pPr marL="0" lvl="0" indent="0" algn="l" defTabSz="800100">
            <a:lnSpc>
              <a:spcPct val="90000"/>
            </a:lnSpc>
            <a:spcBef>
              <a:spcPct val="0"/>
            </a:spcBef>
            <a:spcAft>
              <a:spcPct val="35000"/>
            </a:spcAft>
            <a:buNone/>
          </a:pPr>
          <a:r>
            <a:rPr lang="en-GB" sz="1800" b="1" kern="1200" dirty="0">
              <a:solidFill>
                <a:schemeClr val="bg1"/>
              </a:solidFill>
              <a:latin typeface="Helvetica" panose="020B0604020202020204" pitchFamily="34" charset="0"/>
              <a:ea typeface="Aptos" panose="020B0004020202020204" pitchFamily="34" charset="0"/>
              <a:cs typeface="Helvetica" panose="020B0604020202020204" pitchFamily="34" charset="0"/>
            </a:rPr>
            <a:t>Events programme</a:t>
          </a:r>
        </a:p>
        <a:p>
          <a:pPr marL="0" lvl="0" indent="0" algn="l" defTabSz="800100">
            <a:lnSpc>
              <a:spcPct val="90000"/>
            </a:lnSpc>
            <a:spcBef>
              <a:spcPct val="0"/>
            </a:spcBef>
            <a:spcAft>
              <a:spcPct val="35000"/>
            </a:spcAft>
            <a:buNone/>
          </a:pPr>
          <a:r>
            <a:rPr lang="en-GB" sz="1800" b="1" kern="1200">
              <a:solidFill>
                <a:schemeClr val="bg1"/>
              </a:solidFill>
              <a:effectLst/>
              <a:latin typeface="Helvetica" panose="020B0604020202020204" pitchFamily="34" charset="0"/>
              <a:ea typeface="Aptos" panose="020B0004020202020204" pitchFamily="34" charset="0"/>
              <a:cs typeface="Helvetica" panose="020B0604020202020204" pitchFamily="34" charset="0"/>
            </a:rPr>
            <a:t>Account management</a:t>
          </a:r>
          <a:endParaRPr lang="en-GB" sz="1800" b="1" kern="1200" dirty="0">
            <a:solidFill>
              <a:schemeClr val="bg1"/>
            </a:solidFill>
            <a:effectLst/>
            <a:latin typeface="Helvetica" panose="020B0604020202020204" pitchFamily="34" charset="0"/>
            <a:ea typeface="Aptos" panose="020B0004020202020204" pitchFamily="34" charset="0"/>
            <a:cs typeface="Helvetica" panose="020B0604020202020204" pitchFamily="34" charset="0"/>
          </a:endParaRPr>
        </a:p>
        <a:p>
          <a:pPr marL="0" lvl="0" indent="0" algn="l" defTabSz="800100">
            <a:lnSpc>
              <a:spcPct val="90000"/>
            </a:lnSpc>
            <a:spcBef>
              <a:spcPct val="0"/>
            </a:spcBef>
            <a:spcAft>
              <a:spcPct val="35000"/>
            </a:spcAft>
            <a:buNone/>
          </a:pPr>
          <a:r>
            <a:rPr lang="en-GB" sz="1800" b="1" kern="1200" dirty="0">
              <a:solidFill>
                <a:schemeClr val="bg1"/>
              </a:solidFill>
              <a:effectLst/>
              <a:latin typeface="Helvetica" panose="020B0604020202020204" pitchFamily="34" charset="0"/>
              <a:ea typeface="Aptos" panose="020B0004020202020204" pitchFamily="34" charset="0"/>
              <a:cs typeface="Helvetica" panose="020B0604020202020204" pitchFamily="34" charset="0"/>
            </a:rPr>
            <a:t>Monitoring of service standards complian</a:t>
          </a:r>
          <a:r>
            <a:rPr lang="en-GB" sz="1900" b="1" kern="1200" dirty="0">
              <a:solidFill>
                <a:schemeClr val="bg1"/>
              </a:solidFill>
              <a:effectLst/>
              <a:latin typeface="Helvetica" panose="020B0604020202020204" pitchFamily="34" charset="0"/>
              <a:ea typeface="Aptos" panose="020B0004020202020204" pitchFamily="34" charset="0"/>
              <a:cs typeface="Helvetica" panose="020B0604020202020204" pitchFamily="34" charset="0"/>
            </a:rPr>
            <a:t>ce</a:t>
          </a:r>
        </a:p>
      </dsp:txBody>
      <dsp:txXfrm>
        <a:off x="4360349" y="826378"/>
        <a:ext cx="2629837" cy="4235979"/>
      </dsp:txXfrm>
    </dsp:sp>
    <dsp:sp modelId="{8F617F56-A6F3-4DF7-8419-80C4C5497FB7}">
      <dsp:nvSpPr>
        <dsp:cNvPr id="0" name=""/>
        <dsp:cNvSpPr/>
      </dsp:nvSpPr>
      <dsp:spPr>
        <a:xfrm>
          <a:off x="7307884" y="826378"/>
          <a:ext cx="3529982" cy="4235979"/>
        </a:xfrm>
        <a:prstGeom prst="roundRect">
          <a:avLst>
            <a:gd name="adj" fmla="val 5000"/>
          </a:avLst>
        </a:prstGeom>
        <a:solidFill>
          <a:srgbClr val="FFC00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8867" rIns="102235" bIns="0" numCol="1" spcCol="1270" anchor="t" anchorCtr="0">
          <a:noAutofit/>
        </a:bodyPr>
        <a:lstStyle/>
        <a:p>
          <a:pPr marL="0" lvl="0" indent="0" algn="r" defTabSz="1022350">
            <a:lnSpc>
              <a:spcPct val="90000"/>
            </a:lnSpc>
            <a:spcBef>
              <a:spcPct val="0"/>
            </a:spcBef>
            <a:spcAft>
              <a:spcPct val="35000"/>
            </a:spcAft>
            <a:buNone/>
          </a:pPr>
          <a:r>
            <a:rPr lang="en-GB" sz="2300" kern="1200" dirty="0">
              <a:latin typeface="Helvetica" panose="020B0604020202020204" pitchFamily="34" charset="0"/>
              <a:cs typeface="Helvetica" panose="020B0604020202020204" pitchFamily="34" charset="0"/>
            </a:rPr>
            <a:t>Learning Providers</a:t>
          </a:r>
        </a:p>
      </dsp:txBody>
      <dsp:txXfrm rot="16200000">
        <a:off x="5924131" y="2210131"/>
        <a:ext cx="3473503" cy="705996"/>
      </dsp:txXfrm>
    </dsp:sp>
    <dsp:sp modelId="{63B40245-5585-4DEC-964F-70918CE7465C}">
      <dsp:nvSpPr>
        <dsp:cNvPr id="0" name=""/>
        <dsp:cNvSpPr/>
      </dsp:nvSpPr>
      <dsp:spPr>
        <a:xfrm rot="5400000">
          <a:off x="7014146" y="4194491"/>
          <a:ext cx="622776" cy="529497"/>
        </a:xfrm>
        <a:prstGeom prst="flowChartExtra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A1645B-B56D-43C9-9305-1AFAC6515FC6}">
      <dsp:nvSpPr>
        <dsp:cNvPr id="0" name=""/>
        <dsp:cNvSpPr/>
      </dsp:nvSpPr>
      <dsp:spPr>
        <a:xfrm>
          <a:off x="8013881" y="826378"/>
          <a:ext cx="2629837" cy="4235979"/>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altLang="en-US" sz="1800" b="1" kern="1200" dirty="0">
              <a:latin typeface="Helvetica" panose="020B0604020202020204" pitchFamily="34" charset="0"/>
            </a:rPr>
            <a:t>IAG</a:t>
          </a:r>
        </a:p>
        <a:p>
          <a:pPr marL="0" lvl="0" indent="0" algn="l" defTabSz="800100">
            <a:lnSpc>
              <a:spcPct val="90000"/>
            </a:lnSpc>
            <a:spcBef>
              <a:spcPct val="0"/>
            </a:spcBef>
            <a:spcAft>
              <a:spcPct val="35000"/>
            </a:spcAft>
            <a:buFont typeface="Arial" panose="020B0604020202020204" pitchFamily="34" charset="0"/>
            <a:buNone/>
          </a:pPr>
          <a:r>
            <a:rPr lang="en-GB" altLang="en-US" sz="1800" b="1" kern="1200" dirty="0">
              <a:latin typeface="Helvetica" panose="020B0604020202020204" pitchFamily="34" charset="0"/>
            </a:rPr>
            <a:t>Entitlement checks</a:t>
          </a:r>
        </a:p>
        <a:p>
          <a:pPr marL="0" lvl="0" indent="0" algn="l" defTabSz="800100">
            <a:lnSpc>
              <a:spcPct val="90000"/>
            </a:lnSpc>
            <a:spcBef>
              <a:spcPct val="0"/>
            </a:spcBef>
            <a:spcAft>
              <a:spcPct val="35000"/>
            </a:spcAft>
            <a:buFont typeface="Arial" panose="020B0604020202020204" pitchFamily="34" charset="0"/>
            <a:buNone/>
          </a:pPr>
          <a:r>
            <a:rPr lang="en-GB" altLang="en-US" sz="1800" b="1" kern="1200" dirty="0">
              <a:latin typeface="Helvetica" panose="020B0604020202020204" pitchFamily="34" charset="0"/>
            </a:rPr>
            <a:t>Fees Policy</a:t>
          </a:r>
        </a:p>
        <a:p>
          <a:pPr marL="0" lvl="0" indent="0" algn="l" defTabSz="800100">
            <a:lnSpc>
              <a:spcPct val="90000"/>
            </a:lnSpc>
            <a:spcBef>
              <a:spcPct val="0"/>
            </a:spcBef>
            <a:spcAft>
              <a:spcPct val="35000"/>
            </a:spcAft>
            <a:buFont typeface="Arial" panose="020B0604020202020204" pitchFamily="34" charset="0"/>
            <a:buNone/>
          </a:pPr>
          <a:r>
            <a:rPr lang="en-GB" altLang="en-US" sz="1800" b="1" kern="1200" dirty="0">
              <a:latin typeface="Helvetica" panose="020B0604020202020204" pitchFamily="34" charset="0"/>
            </a:rPr>
            <a:t>Issue LAFIL</a:t>
          </a:r>
        </a:p>
        <a:p>
          <a:pPr marL="0" lvl="0" indent="0" algn="l" defTabSz="800100">
            <a:lnSpc>
              <a:spcPct val="90000"/>
            </a:lnSpc>
            <a:spcBef>
              <a:spcPct val="0"/>
            </a:spcBef>
            <a:spcAft>
              <a:spcPct val="35000"/>
            </a:spcAft>
            <a:buFont typeface="Arial" panose="020B0604020202020204" pitchFamily="34" charset="0"/>
            <a:buNone/>
          </a:pPr>
          <a:r>
            <a:rPr lang="en-GB" altLang="en-US" sz="1800" b="1" kern="1200" dirty="0">
              <a:latin typeface="Helvetica" panose="020B0604020202020204" pitchFamily="34" charset="0"/>
            </a:rPr>
            <a:t>ILR and Audit</a:t>
          </a:r>
          <a:endParaRPr lang="en-GB" sz="1800" b="1" kern="1200" dirty="0"/>
        </a:p>
        <a:p>
          <a:pPr marL="0" lvl="0" indent="0" algn="l" defTabSz="800100">
            <a:lnSpc>
              <a:spcPct val="90000"/>
            </a:lnSpc>
            <a:spcBef>
              <a:spcPct val="0"/>
            </a:spcBef>
            <a:spcAft>
              <a:spcPct val="35000"/>
            </a:spcAft>
            <a:buNone/>
          </a:pPr>
          <a:r>
            <a:rPr lang="en-GB" altLang="en-US" sz="1800" b="1" kern="1200">
              <a:latin typeface="Helvetica" panose="020B0604020202020204" pitchFamily="34" charset="0"/>
            </a:rPr>
            <a:t>LP portal and service compliance</a:t>
          </a:r>
          <a:endParaRPr lang="en-GB" altLang="en-US" sz="1800" b="1" kern="1200" dirty="0">
            <a:latin typeface="Helvetica" panose="020B0604020202020204" pitchFamily="34" charset="0"/>
          </a:endParaRPr>
        </a:p>
        <a:p>
          <a:pPr marL="0" lvl="0" indent="0" algn="l" defTabSz="800100">
            <a:lnSpc>
              <a:spcPct val="90000"/>
            </a:lnSpc>
            <a:spcBef>
              <a:spcPct val="0"/>
            </a:spcBef>
            <a:spcAft>
              <a:spcPct val="35000"/>
            </a:spcAft>
            <a:buNone/>
          </a:pPr>
          <a:r>
            <a:rPr lang="en-GB" altLang="en-US" sz="1800" b="1" kern="1200" dirty="0">
              <a:latin typeface="Helvetica" panose="020B0604020202020204" pitchFamily="34" charset="0"/>
            </a:rPr>
            <a:t>Manage funding allocation </a:t>
          </a:r>
        </a:p>
        <a:p>
          <a:pPr marL="0" lvl="0" indent="0" algn="l" defTabSz="800100">
            <a:lnSpc>
              <a:spcPct val="90000"/>
            </a:lnSpc>
            <a:spcBef>
              <a:spcPct val="0"/>
            </a:spcBef>
            <a:spcAft>
              <a:spcPct val="35000"/>
            </a:spcAft>
            <a:buNone/>
          </a:pPr>
          <a:endParaRPr lang="en-GB" altLang="en-US" sz="1800" b="1" kern="1200" dirty="0">
            <a:solidFill>
              <a:srgbClr val="FF0000"/>
            </a:solidFill>
            <a:latin typeface="Helvetica" panose="020B0604020202020204" pitchFamily="34" charset="0"/>
          </a:endParaRPr>
        </a:p>
        <a:p>
          <a:pPr marL="0" lvl="0" indent="0" algn="l" defTabSz="800100">
            <a:lnSpc>
              <a:spcPct val="90000"/>
            </a:lnSpc>
            <a:spcBef>
              <a:spcPct val="0"/>
            </a:spcBef>
            <a:spcAft>
              <a:spcPct val="35000"/>
            </a:spcAft>
            <a:buNone/>
          </a:pPr>
          <a:endParaRPr lang="en-GB" altLang="en-US" sz="1800" b="1" kern="1200" dirty="0">
            <a:solidFill>
              <a:srgbClr val="FF0000"/>
            </a:solidFill>
            <a:latin typeface="HelveticaNeueLT Std"/>
          </a:endParaRPr>
        </a:p>
      </dsp:txBody>
      <dsp:txXfrm>
        <a:off x="8013881" y="826378"/>
        <a:ext cx="2629837" cy="4235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F62FD-645D-41ED-8EC0-711F34BB8B3F}">
      <dsp:nvSpPr>
        <dsp:cNvPr id="0" name=""/>
        <dsp:cNvSpPr/>
      </dsp:nvSpPr>
      <dsp:spPr>
        <a:xfrm>
          <a:off x="0" y="847409"/>
          <a:ext cx="2517057" cy="2517057"/>
        </a:xfrm>
        <a:prstGeom prst="ellipse">
          <a:avLst/>
        </a:prstGeom>
        <a:solidFill>
          <a:srgbClr val="F7CA18"/>
        </a:solidFill>
        <a:ln w="1905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Helvetica" panose="020B0604020202020204" pitchFamily="34" charset="0"/>
              <a:cs typeface="Helvetica" panose="020B0604020202020204" pitchFamily="34" charset="0"/>
            </a:rPr>
            <a:t>Department for Education</a:t>
          </a:r>
        </a:p>
      </dsp:txBody>
      <dsp:txXfrm>
        <a:off x="368614" y="1216023"/>
        <a:ext cx="1779829" cy="1779829"/>
      </dsp:txXfrm>
    </dsp:sp>
    <dsp:sp modelId="{02B7F696-8078-44D4-B9B8-8990535263E1}">
      <dsp:nvSpPr>
        <dsp:cNvPr id="0" name=""/>
        <dsp:cNvSpPr/>
      </dsp:nvSpPr>
      <dsp:spPr>
        <a:xfrm>
          <a:off x="2517058" y="847409"/>
          <a:ext cx="2517057" cy="2517057"/>
        </a:xfrm>
        <a:prstGeom prst="ellipse">
          <a:avLst/>
        </a:prstGeom>
        <a:solidFill>
          <a:srgbClr val="005293"/>
        </a:solidFill>
        <a:ln w="1905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u="none" kern="1200" dirty="0">
              <a:latin typeface="Helvetica" panose="020B0604020202020204" pitchFamily="34" charset="0"/>
              <a:cs typeface="Helvetica" panose="020B0604020202020204" pitchFamily="34" charset="0"/>
            </a:rPr>
            <a:t>HM Passport Office</a:t>
          </a:r>
        </a:p>
      </dsp:txBody>
      <dsp:txXfrm>
        <a:off x="2885672" y="1216023"/>
        <a:ext cx="1779829" cy="1779829"/>
      </dsp:txXfrm>
    </dsp:sp>
    <dsp:sp modelId="{DD91071B-CA71-47FC-A110-55CF3C6C8D87}">
      <dsp:nvSpPr>
        <dsp:cNvPr id="0" name=""/>
        <dsp:cNvSpPr/>
      </dsp:nvSpPr>
      <dsp:spPr>
        <a:xfrm>
          <a:off x="5034115" y="847409"/>
          <a:ext cx="2517057" cy="2517057"/>
        </a:xfrm>
        <a:prstGeom prst="ellipse">
          <a:avLst/>
        </a:prstGeom>
        <a:solidFill>
          <a:srgbClr val="ABE338"/>
        </a:solidFill>
        <a:ln w="1905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u="none" kern="1200" dirty="0">
              <a:solidFill>
                <a:schemeClr val="bg1"/>
              </a:solidFill>
              <a:latin typeface="Helvetica" panose="020B0604020202020204" pitchFamily="34" charset="0"/>
              <a:cs typeface="Helvetica" panose="020B0604020202020204" pitchFamily="34" charset="0"/>
            </a:rPr>
            <a:t>Home Office</a:t>
          </a:r>
        </a:p>
      </dsp:txBody>
      <dsp:txXfrm>
        <a:off x="5402729" y="1216023"/>
        <a:ext cx="1779829" cy="1779829"/>
      </dsp:txXfrm>
    </dsp:sp>
    <dsp:sp modelId="{87248D3D-1FD2-4B9A-8037-BAE495A766D6}">
      <dsp:nvSpPr>
        <dsp:cNvPr id="0" name=""/>
        <dsp:cNvSpPr/>
      </dsp:nvSpPr>
      <dsp:spPr>
        <a:xfrm>
          <a:off x="7551174" y="847409"/>
          <a:ext cx="2517057" cy="2517057"/>
        </a:xfrm>
        <a:prstGeom prst="ellipse">
          <a:avLst/>
        </a:prstGeom>
        <a:solidFill>
          <a:srgbClr val="CC0000"/>
        </a:solidFill>
        <a:ln w="19050" cap="flat" cmpd="sng" algn="ctr">
          <a:solidFill>
            <a:schemeClr val="lt1">
              <a:hueOff val="0"/>
              <a:satOff val="0"/>
              <a:lumOff val="0"/>
              <a:alphaOff val="0"/>
            </a:schemeClr>
          </a:solidFill>
          <a:prstDash val="solid"/>
          <a:miter lim="800000"/>
        </a:ln>
        <a:effectLst>
          <a:reflection blurRad="6350" stA="52000" endA="300" endPos="35000" dir="5400000" sy="-100000" algn="bl" rotWithShape="0"/>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Helvetica" panose="020B0604020202020204" pitchFamily="34" charset="0"/>
              <a:cs typeface="Helvetica" panose="020B0604020202020204" pitchFamily="34" charset="0"/>
            </a:rPr>
            <a:t>Department for  Work &amp; Pensions</a:t>
          </a:r>
        </a:p>
      </dsp:txBody>
      <dsp:txXfrm>
        <a:off x="7919788" y="1216023"/>
        <a:ext cx="1779829" cy="1779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2B93DA-06E1-4609-B765-C4E70B836C5C}">
      <dsp:nvSpPr>
        <dsp:cNvPr id="0" name=""/>
        <dsp:cNvSpPr/>
      </dsp:nvSpPr>
      <dsp:spPr>
        <a:xfrm rot="5400000">
          <a:off x="386865" y="1946492"/>
          <a:ext cx="1142069" cy="1900377"/>
        </a:xfrm>
        <a:prstGeom prst="corner">
          <a:avLst>
            <a:gd name="adj1" fmla="val 16120"/>
            <a:gd name="adj2" fmla="val 16110"/>
          </a:avLst>
        </a:prstGeom>
        <a:solidFill>
          <a:srgbClr val="B11030"/>
        </a:solidFill>
        <a:ln w="19050" cap="flat" cmpd="sng" algn="ctr">
          <a:solidFill>
            <a:srgbClr val="B1103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9C2581-973A-497A-90DF-3E8F287CCA30}">
      <dsp:nvSpPr>
        <dsp:cNvPr id="0" name=""/>
        <dsp:cNvSpPr/>
      </dsp:nvSpPr>
      <dsp:spPr>
        <a:xfrm>
          <a:off x="259499" y="2664173"/>
          <a:ext cx="1715671" cy="150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i="0" kern="1200" dirty="0">
              <a:latin typeface="Helvetica" panose="020B0604020202020204" pitchFamily="34" charset="0"/>
              <a:cs typeface="Helvetica" panose="020B0604020202020204" pitchFamily="34" charset="0"/>
            </a:rPr>
            <a:t>Loan cap remains unchanged</a:t>
          </a:r>
          <a:endParaRPr lang="en-GB" sz="1800" b="0" kern="1200" dirty="0">
            <a:solidFill>
              <a:schemeClr val="tx1"/>
            </a:solidFill>
            <a:latin typeface="Helvetica" panose="020B0604020202020204" pitchFamily="34" charset="0"/>
            <a:cs typeface="Helvetica" panose="020B0604020202020204" pitchFamily="34" charset="0"/>
          </a:endParaRPr>
        </a:p>
      </dsp:txBody>
      <dsp:txXfrm>
        <a:off x="259499" y="2664173"/>
        <a:ext cx="1715671" cy="1503886"/>
      </dsp:txXfrm>
    </dsp:sp>
    <dsp:sp modelId="{7E708526-88AD-489C-AAE2-FCC52DD49F48}">
      <dsp:nvSpPr>
        <dsp:cNvPr id="0" name=""/>
        <dsp:cNvSpPr/>
      </dsp:nvSpPr>
      <dsp:spPr>
        <a:xfrm>
          <a:off x="1588185" y="1806584"/>
          <a:ext cx="323711" cy="323711"/>
        </a:xfrm>
        <a:prstGeom prst="triangle">
          <a:avLst>
            <a:gd name="adj" fmla="val 100000"/>
          </a:avLst>
        </a:prstGeom>
        <a:solidFill>
          <a:srgbClr val="B11030"/>
        </a:solidFill>
        <a:ln w="19050" cap="flat" cmpd="sng" algn="ctr">
          <a:solidFill>
            <a:srgbClr val="B1103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90E60F-1899-4622-B71D-259F1374816B}">
      <dsp:nvSpPr>
        <dsp:cNvPr id="0" name=""/>
        <dsp:cNvSpPr/>
      </dsp:nvSpPr>
      <dsp:spPr>
        <a:xfrm rot="5400000">
          <a:off x="2487182" y="1426767"/>
          <a:ext cx="1142069" cy="1900377"/>
        </a:xfrm>
        <a:prstGeom prst="corner">
          <a:avLst>
            <a:gd name="adj1" fmla="val 16120"/>
            <a:gd name="adj2" fmla="val 16110"/>
          </a:avLst>
        </a:prstGeom>
        <a:solidFill>
          <a:srgbClr val="F7CA18"/>
        </a:solidFill>
        <a:ln w="19050" cap="flat" cmpd="sng" algn="ctr">
          <a:solidFill>
            <a:srgbClr val="F7CA1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2A03D7-FA6D-46E4-BFDA-1C531952A988}">
      <dsp:nvSpPr>
        <dsp:cNvPr id="0" name=""/>
        <dsp:cNvSpPr/>
      </dsp:nvSpPr>
      <dsp:spPr>
        <a:xfrm>
          <a:off x="2400855" y="2106986"/>
          <a:ext cx="1715671" cy="150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b="0" kern="1200" dirty="0">
              <a:solidFill>
                <a:schemeClr val="tx1"/>
              </a:solidFill>
              <a:latin typeface="Helvetica" panose="020B0604020202020204" pitchFamily="34" charset="0"/>
              <a:cs typeface="Helvetica" panose="020B0604020202020204" pitchFamily="34" charset="0"/>
            </a:rPr>
            <a:t>Sign 25/26 contract</a:t>
          </a:r>
        </a:p>
      </dsp:txBody>
      <dsp:txXfrm>
        <a:off x="2400855" y="2106986"/>
        <a:ext cx="1715671" cy="1503886"/>
      </dsp:txXfrm>
    </dsp:sp>
    <dsp:sp modelId="{1864F921-3D2B-466D-B4F2-F1D22929B6CF}">
      <dsp:nvSpPr>
        <dsp:cNvPr id="0" name=""/>
        <dsp:cNvSpPr/>
      </dsp:nvSpPr>
      <dsp:spPr>
        <a:xfrm>
          <a:off x="3688503" y="1286859"/>
          <a:ext cx="323711" cy="323711"/>
        </a:xfrm>
        <a:prstGeom prst="triangle">
          <a:avLst>
            <a:gd name="adj" fmla="val 100000"/>
          </a:avLst>
        </a:prstGeom>
        <a:solidFill>
          <a:srgbClr val="F7CA18"/>
        </a:solidFill>
        <a:ln w="19050" cap="flat" cmpd="sng" algn="ctr">
          <a:solidFill>
            <a:srgbClr val="F7CA1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1BC8B7-887B-46B0-A2B5-3C97739D55BC}">
      <dsp:nvSpPr>
        <dsp:cNvPr id="0" name=""/>
        <dsp:cNvSpPr/>
      </dsp:nvSpPr>
      <dsp:spPr>
        <a:xfrm rot="5400000">
          <a:off x="4587500" y="907041"/>
          <a:ext cx="1142069" cy="1900377"/>
        </a:xfrm>
        <a:prstGeom prst="corner">
          <a:avLst>
            <a:gd name="adj1" fmla="val 16120"/>
            <a:gd name="adj2" fmla="val 16110"/>
          </a:avLst>
        </a:prstGeom>
        <a:solidFill>
          <a:srgbClr val="ABE338"/>
        </a:solidFill>
        <a:ln w="19050" cap="flat" cmpd="sng" algn="ctr">
          <a:solidFill>
            <a:srgbClr val="ABE3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1987B-957C-43C9-B45D-529BA50E8459}">
      <dsp:nvSpPr>
        <dsp:cNvPr id="0" name=""/>
        <dsp:cNvSpPr/>
      </dsp:nvSpPr>
      <dsp:spPr>
        <a:xfrm>
          <a:off x="4453065" y="1503404"/>
          <a:ext cx="1715671" cy="150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GB" sz="1800" b="0" kern="1200" dirty="0">
              <a:solidFill>
                <a:schemeClr val="tx1"/>
              </a:solidFill>
              <a:latin typeface="Helvetica" panose="020B0604020202020204" pitchFamily="34" charset="0"/>
              <a:cs typeface="Helvetica" panose="020B0604020202020204" pitchFamily="34" charset="0"/>
            </a:rPr>
            <a:t>DfE Funding Rules &amp; LAFIL published April</a:t>
          </a:r>
        </a:p>
      </dsp:txBody>
      <dsp:txXfrm>
        <a:off x="4453065" y="1503404"/>
        <a:ext cx="1715671" cy="1503886"/>
      </dsp:txXfrm>
    </dsp:sp>
    <dsp:sp modelId="{75892C92-9B56-4A58-B257-A06AB69CD644}">
      <dsp:nvSpPr>
        <dsp:cNvPr id="0" name=""/>
        <dsp:cNvSpPr/>
      </dsp:nvSpPr>
      <dsp:spPr>
        <a:xfrm>
          <a:off x="5788820" y="767133"/>
          <a:ext cx="323711" cy="323711"/>
        </a:xfrm>
        <a:prstGeom prst="triangle">
          <a:avLst>
            <a:gd name="adj" fmla="val 100000"/>
          </a:avLst>
        </a:prstGeom>
        <a:solidFill>
          <a:srgbClr val="ABE338"/>
        </a:solidFill>
        <a:ln w="19050" cap="flat" cmpd="sng" algn="ctr">
          <a:solidFill>
            <a:srgbClr val="ABE338"/>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DEBECE-0AC9-49BA-AAFD-AAE9AD8BA6E2}">
      <dsp:nvSpPr>
        <dsp:cNvPr id="0" name=""/>
        <dsp:cNvSpPr/>
      </dsp:nvSpPr>
      <dsp:spPr>
        <a:xfrm rot="5400000">
          <a:off x="6687817" y="387316"/>
          <a:ext cx="1142069" cy="1900377"/>
        </a:xfrm>
        <a:prstGeom prst="corner">
          <a:avLst>
            <a:gd name="adj1" fmla="val 16120"/>
            <a:gd name="adj2" fmla="val 1611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931FFF-CB97-4DDA-862F-968A1D2D8ED2}">
      <dsp:nvSpPr>
        <dsp:cNvPr id="0" name=""/>
        <dsp:cNvSpPr/>
      </dsp:nvSpPr>
      <dsp:spPr>
        <a:xfrm>
          <a:off x="6525280" y="992822"/>
          <a:ext cx="1715671" cy="150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Tx/>
            <a:buNone/>
          </a:pPr>
          <a:r>
            <a:rPr lang="en-GB" sz="1800" b="0" kern="1200" dirty="0">
              <a:solidFill>
                <a:schemeClr val="tx1"/>
              </a:solidFill>
              <a:latin typeface="Helvetica" panose="020B0604020202020204" pitchFamily="34" charset="0"/>
              <a:cs typeface="Helvetica" panose="020B0604020202020204" pitchFamily="34" charset="0"/>
            </a:rPr>
            <a:t>2 Performance Management Points -  Oct and Jan</a:t>
          </a:r>
          <a:endParaRPr lang="en-GB" sz="1800" b="0" kern="1200" dirty="0">
            <a:solidFill>
              <a:srgbClr val="FF0000"/>
            </a:solidFill>
            <a:latin typeface="Helvetica" panose="020B0604020202020204" pitchFamily="34" charset="0"/>
            <a:cs typeface="Helvetica" panose="020B0604020202020204" pitchFamily="34" charset="0"/>
          </a:endParaRPr>
        </a:p>
      </dsp:txBody>
      <dsp:txXfrm>
        <a:off x="6525280" y="992822"/>
        <a:ext cx="1715671" cy="1503886"/>
      </dsp:txXfrm>
    </dsp:sp>
    <dsp:sp modelId="{524BB38D-120B-4329-8E61-B2F424C6427A}">
      <dsp:nvSpPr>
        <dsp:cNvPr id="0" name=""/>
        <dsp:cNvSpPr/>
      </dsp:nvSpPr>
      <dsp:spPr>
        <a:xfrm>
          <a:off x="7889137" y="247408"/>
          <a:ext cx="323711" cy="323711"/>
        </a:xfrm>
        <a:prstGeom prst="triangle">
          <a:avLst>
            <a:gd name="adj" fmla="val 10000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CC4ECD-E1B3-4D2A-8B00-530A036E7AC2}">
      <dsp:nvSpPr>
        <dsp:cNvPr id="0" name=""/>
        <dsp:cNvSpPr/>
      </dsp:nvSpPr>
      <dsp:spPr>
        <a:xfrm rot="5400000">
          <a:off x="8788134" y="-132409"/>
          <a:ext cx="1142069" cy="1900377"/>
        </a:xfrm>
        <a:prstGeom prst="corner">
          <a:avLst>
            <a:gd name="adj1" fmla="val 16120"/>
            <a:gd name="adj2" fmla="val 16110"/>
          </a:avLst>
        </a:prstGeom>
        <a:solidFill>
          <a:srgbClr val="3E107A"/>
        </a:solidFill>
        <a:ln w="19050" cap="flat" cmpd="sng" algn="ctr">
          <a:solidFill>
            <a:srgbClr val="3E107A"/>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B7052B-31E1-4F6D-8AF9-5688669DD64A}">
      <dsp:nvSpPr>
        <dsp:cNvPr id="0" name=""/>
        <dsp:cNvSpPr/>
      </dsp:nvSpPr>
      <dsp:spPr>
        <a:xfrm>
          <a:off x="8605206" y="502557"/>
          <a:ext cx="1715671" cy="1503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Tx/>
            <a:buNone/>
          </a:pPr>
          <a:r>
            <a:rPr lang="en-GB" sz="1800" b="0" kern="1200" dirty="0">
              <a:solidFill>
                <a:schemeClr val="tx1"/>
              </a:solidFill>
              <a:latin typeface="Helvetica" panose="020B0604020202020204" pitchFamily="34" charset="0"/>
              <a:cs typeface="Helvetica" panose="020B0604020202020204" pitchFamily="34" charset="0"/>
            </a:rPr>
            <a:t>Criteria for growth set out in Funding  Rules</a:t>
          </a:r>
        </a:p>
      </dsp:txBody>
      <dsp:txXfrm>
        <a:off x="8605206" y="502557"/>
        <a:ext cx="1715671" cy="15038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C9651-4B17-4CD9-A6B4-9BE9D662EE2E}">
      <dsp:nvSpPr>
        <dsp:cNvPr id="0" name=""/>
        <dsp:cNvSpPr/>
      </dsp:nvSpPr>
      <dsp:spPr>
        <a:xfrm rot="5400000">
          <a:off x="-275920" y="1723039"/>
          <a:ext cx="1227834" cy="148519"/>
        </a:xfrm>
        <a:prstGeom prst="rect">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0966C274-D82A-45FD-A548-E53FA6C75FB1}">
      <dsp:nvSpPr>
        <dsp:cNvPr id="0" name=""/>
        <dsp:cNvSpPr/>
      </dsp:nvSpPr>
      <dsp:spPr>
        <a:xfrm>
          <a:off x="3040" y="934274"/>
          <a:ext cx="1650214" cy="990128"/>
        </a:xfrm>
        <a:prstGeom prst="roundRect">
          <a:avLst>
            <a:gd name="adj" fmla="val 10000"/>
          </a:avLst>
        </a:prstGeom>
        <a:solidFill>
          <a:srgbClr val="ABE338"/>
        </a:solidFill>
        <a:ln w="19050" cap="flat" cmpd="sng" algn="ctr">
          <a:solidFill>
            <a:srgbClr val="ABE3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u="none" kern="1200" dirty="0">
              <a:solidFill>
                <a:schemeClr val="bg1"/>
              </a:solidFill>
              <a:latin typeface="Helvetica" panose="020B0604020202020204" pitchFamily="34" charset="0"/>
              <a:cs typeface="Helvetica" panose="020B0604020202020204" pitchFamily="34" charset="0"/>
            </a:rPr>
            <a:t>Pre-Liability</a:t>
          </a:r>
        </a:p>
      </dsp:txBody>
      <dsp:txXfrm>
        <a:off x="32040" y="963274"/>
        <a:ext cx="1592214" cy="932128"/>
      </dsp:txXfrm>
    </dsp:sp>
    <dsp:sp modelId="{BA631D18-4023-4228-A339-FE6169399636}">
      <dsp:nvSpPr>
        <dsp:cNvPr id="0" name=""/>
        <dsp:cNvSpPr/>
      </dsp:nvSpPr>
      <dsp:spPr>
        <a:xfrm rot="5408513">
          <a:off x="-277442" y="2960700"/>
          <a:ext cx="1227838" cy="148519"/>
        </a:xfrm>
        <a:prstGeom prst="rect">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9D0E8427-28FD-4A69-AE5F-23CF10C6558F}">
      <dsp:nvSpPr>
        <dsp:cNvPr id="0" name=""/>
        <dsp:cNvSpPr/>
      </dsp:nvSpPr>
      <dsp:spPr>
        <a:xfrm>
          <a:off x="3040" y="2171935"/>
          <a:ext cx="1650214" cy="990128"/>
        </a:xfrm>
        <a:prstGeom prst="roundRect">
          <a:avLst>
            <a:gd name="adj" fmla="val 10000"/>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Helvetica" panose="020B0604020202020204" pitchFamily="34" charset="0"/>
              <a:cs typeface="Helvetica" panose="020B0604020202020204" pitchFamily="34" charset="0"/>
            </a:rPr>
            <a:t>Verification of study programme</a:t>
          </a:r>
        </a:p>
      </dsp:txBody>
      <dsp:txXfrm>
        <a:off x="32040" y="2200935"/>
        <a:ext cx="1592214" cy="932128"/>
      </dsp:txXfrm>
    </dsp:sp>
    <dsp:sp modelId="{A03F40FB-79F7-4AB6-A53D-197D66A37DC8}">
      <dsp:nvSpPr>
        <dsp:cNvPr id="0" name=""/>
        <dsp:cNvSpPr/>
      </dsp:nvSpPr>
      <dsp:spPr>
        <a:xfrm>
          <a:off x="339869" y="3579531"/>
          <a:ext cx="2187999" cy="148519"/>
        </a:xfrm>
        <a:prstGeom prst="rect">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20B84809-E600-4037-BED4-4AB1D91A3558}">
      <dsp:nvSpPr>
        <dsp:cNvPr id="0" name=""/>
        <dsp:cNvSpPr/>
      </dsp:nvSpPr>
      <dsp:spPr>
        <a:xfrm>
          <a:off x="0" y="3409596"/>
          <a:ext cx="1650214" cy="990128"/>
        </a:xfrm>
        <a:prstGeom prst="roundRect">
          <a:avLst>
            <a:gd name="adj" fmla="val 10000"/>
          </a:avLst>
        </a:prstGeom>
        <a:solidFill>
          <a:schemeClr val="accent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Helvetica" panose="020B0604020202020204" pitchFamily="34" charset="0"/>
              <a:cs typeface="Helvetica" panose="020B0604020202020204" pitchFamily="34" charset="0"/>
            </a:rPr>
            <a:t>ULN Entry</a:t>
          </a:r>
        </a:p>
      </dsp:txBody>
      <dsp:txXfrm>
        <a:off x="29000" y="3438596"/>
        <a:ext cx="1592214" cy="932128"/>
      </dsp:txXfrm>
    </dsp:sp>
    <dsp:sp modelId="{9A317F8A-09C1-4177-8D1B-9958FE9FBFE2}">
      <dsp:nvSpPr>
        <dsp:cNvPr id="0" name=""/>
        <dsp:cNvSpPr/>
      </dsp:nvSpPr>
      <dsp:spPr>
        <a:xfrm rot="16174034">
          <a:off x="1914209" y="2960700"/>
          <a:ext cx="1227869" cy="148519"/>
        </a:xfrm>
        <a:prstGeom prst="rect">
          <a:avLst/>
        </a:prstGeom>
        <a:solidFill>
          <a:srgbClr val="FFC000"/>
        </a:solidFill>
        <a:ln>
          <a:solidFill>
            <a:srgbClr val="B11030"/>
          </a:solidFill>
        </a:ln>
        <a:effectLst/>
      </dsp:spPr>
      <dsp:style>
        <a:lnRef idx="0">
          <a:scrgbClr r="0" g="0" b="0"/>
        </a:lnRef>
        <a:fillRef idx="1">
          <a:scrgbClr r="0" g="0" b="0"/>
        </a:fillRef>
        <a:effectRef idx="0">
          <a:scrgbClr r="0" g="0" b="0"/>
        </a:effectRef>
        <a:fontRef idx="minor">
          <a:schemeClr val="lt1"/>
        </a:fontRef>
      </dsp:style>
    </dsp:sp>
    <dsp:sp modelId="{1C995E28-0DFF-4FDF-B5E0-338F53267BFD}">
      <dsp:nvSpPr>
        <dsp:cNvPr id="0" name=""/>
        <dsp:cNvSpPr/>
      </dsp:nvSpPr>
      <dsp:spPr>
        <a:xfrm>
          <a:off x="2197825" y="3409596"/>
          <a:ext cx="1650214" cy="990128"/>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Helvetica" panose="020B0604020202020204" pitchFamily="34" charset="0"/>
              <a:cs typeface="Helvetica" panose="020B0604020202020204" pitchFamily="34" charset="0"/>
            </a:rPr>
            <a:t>Fixed Quarters</a:t>
          </a:r>
        </a:p>
      </dsp:txBody>
      <dsp:txXfrm>
        <a:off x="2226825" y="3438596"/>
        <a:ext cx="1592214" cy="932128"/>
      </dsp:txXfrm>
    </dsp:sp>
    <dsp:sp modelId="{726FC818-F239-4556-A208-0D583FF04FA0}">
      <dsp:nvSpPr>
        <dsp:cNvPr id="0" name=""/>
        <dsp:cNvSpPr/>
      </dsp:nvSpPr>
      <dsp:spPr>
        <a:xfrm rot="16212162">
          <a:off x="1914223" y="1725496"/>
          <a:ext cx="1232755" cy="148519"/>
        </a:xfrm>
        <a:prstGeom prst="rect">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AE68EBF0-497D-446E-AE5B-BC620B7C2E2E}">
      <dsp:nvSpPr>
        <dsp:cNvPr id="0" name=""/>
        <dsp:cNvSpPr/>
      </dsp:nvSpPr>
      <dsp:spPr>
        <a:xfrm>
          <a:off x="2188551" y="2171935"/>
          <a:ext cx="1650214" cy="990128"/>
        </a:xfrm>
        <a:prstGeom prst="roundRect">
          <a:avLst>
            <a:gd name="adj" fmla="val 10000"/>
          </a:avLst>
        </a:prstGeom>
        <a:solidFill>
          <a:schemeClr val="accent2"/>
        </a:solidFill>
        <a:ln w="19050" cap="flat" cmpd="sng" algn="ctr">
          <a:solidFill>
            <a:srgbClr val="ABE3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Helvetica" panose="020B0604020202020204" pitchFamily="34" charset="0"/>
              <a:cs typeface="Helvetica" panose="020B0604020202020204" pitchFamily="34" charset="0"/>
            </a:rPr>
            <a:t>Initial confirmation</a:t>
          </a:r>
        </a:p>
      </dsp:txBody>
      <dsp:txXfrm>
        <a:off x="2217551" y="2200935"/>
        <a:ext cx="1592214" cy="932128"/>
      </dsp:txXfrm>
    </dsp:sp>
    <dsp:sp modelId="{A06E9E8A-8C23-4098-BC9D-F5739CFD9571}">
      <dsp:nvSpPr>
        <dsp:cNvPr id="0" name=""/>
        <dsp:cNvSpPr/>
      </dsp:nvSpPr>
      <dsp:spPr>
        <a:xfrm>
          <a:off x="2578269" y="1104209"/>
          <a:ext cx="2184958" cy="148519"/>
        </a:xfrm>
        <a:prstGeom prst="rect">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071C1F8E-EBCC-4D27-8254-A90CB138147A}">
      <dsp:nvSpPr>
        <dsp:cNvPr id="0" name=""/>
        <dsp:cNvSpPr/>
      </dsp:nvSpPr>
      <dsp:spPr>
        <a:xfrm>
          <a:off x="2197825" y="934274"/>
          <a:ext cx="1650214" cy="990128"/>
        </a:xfrm>
        <a:prstGeom prst="roundRect">
          <a:avLst>
            <a:gd name="adj" fmla="val 10000"/>
          </a:avLst>
        </a:prstGeom>
        <a:solidFill>
          <a:srgbClr val="B11030"/>
        </a:solidFill>
        <a:ln w="19050" cap="flat" cmpd="sng" algn="ctr">
          <a:solidFill>
            <a:srgbClr val="00529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u="none" kern="1200" dirty="0">
              <a:solidFill>
                <a:schemeClr val="bg1"/>
              </a:solidFill>
              <a:latin typeface="Helvetica" panose="020B0604020202020204" pitchFamily="34" charset="0"/>
              <a:cs typeface="Helvetica" panose="020B0604020202020204" pitchFamily="34" charset="0"/>
            </a:rPr>
            <a:t>Attendance</a:t>
          </a:r>
        </a:p>
      </dsp:txBody>
      <dsp:txXfrm>
        <a:off x="2226825" y="963274"/>
        <a:ext cx="1592214" cy="932128"/>
      </dsp:txXfrm>
    </dsp:sp>
    <dsp:sp modelId="{A1BCB13A-2D13-48C4-B64B-7B74EF303C9D}">
      <dsp:nvSpPr>
        <dsp:cNvPr id="0" name=""/>
        <dsp:cNvSpPr/>
      </dsp:nvSpPr>
      <dsp:spPr>
        <a:xfrm rot="5434467">
          <a:off x="4107463" y="1723039"/>
          <a:ext cx="1227896" cy="148519"/>
        </a:xfrm>
        <a:prstGeom prst="rect">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A58A044C-03E8-4E17-9DA0-C66714CCA7DD}">
      <dsp:nvSpPr>
        <dsp:cNvPr id="0" name=""/>
        <dsp:cNvSpPr/>
      </dsp:nvSpPr>
      <dsp:spPr>
        <a:xfrm>
          <a:off x="4392610" y="934274"/>
          <a:ext cx="1650214" cy="990128"/>
        </a:xfrm>
        <a:prstGeom prst="roundRect">
          <a:avLst>
            <a:gd name="adj" fmla="val 10000"/>
          </a:avLst>
        </a:prstGeom>
        <a:solidFill>
          <a:srgbClr val="005293"/>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u="none" kern="1200" dirty="0">
              <a:solidFill>
                <a:schemeClr val="bg1"/>
              </a:solidFill>
              <a:latin typeface="Helvetica" panose="020B0604020202020204" pitchFamily="34" charset="0"/>
              <a:cs typeface="Helvetica" panose="020B0604020202020204" pitchFamily="34" charset="0"/>
            </a:rPr>
            <a:t>Post Liability</a:t>
          </a:r>
        </a:p>
      </dsp:txBody>
      <dsp:txXfrm>
        <a:off x="4421610" y="963274"/>
        <a:ext cx="1592214" cy="932128"/>
      </dsp:txXfrm>
    </dsp:sp>
    <dsp:sp modelId="{586A3E17-E865-41C7-A528-C4B27F53EDB6}">
      <dsp:nvSpPr>
        <dsp:cNvPr id="0" name=""/>
        <dsp:cNvSpPr/>
      </dsp:nvSpPr>
      <dsp:spPr>
        <a:xfrm rot="5391499">
          <a:off x="4102855" y="2960700"/>
          <a:ext cx="1227838" cy="148519"/>
        </a:xfrm>
        <a:prstGeom prst="rect">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4626CDD9-A4D0-471A-9E09-58014D806B06}">
      <dsp:nvSpPr>
        <dsp:cNvPr id="0" name=""/>
        <dsp:cNvSpPr/>
      </dsp:nvSpPr>
      <dsp:spPr>
        <a:xfrm>
          <a:off x="4380300" y="2171935"/>
          <a:ext cx="1650214" cy="990128"/>
        </a:xfrm>
        <a:prstGeom prst="roundRect">
          <a:avLst>
            <a:gd name="adj" fmla="val 10000"/>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Helvetica" panose="020B0604020202020204" pitchFamily="34" charset="0"/>
              <a:cs typeface="Helvetica" panose="020B0604020202020204" pitchFamily="34" charset="0"/>
            </a:rPr>
            <a:t>Suspensions</a:t>
          </a:r>
        </a:p>
      </dsp:txBody>
      <dsp:txXfrm>
        <a:off x="4409300" y="2200935"/>
        <a:ext cx="1592214" cy="932128"/>
      </dsp:txXfrm>
    </dsp:sp>
    <dsp:sp modelId="{5027E4CD-A65F-477F-B667-ABD814B96BAB}">
      <dsp:nvSpPr>
        <dsp:cNvPr id="0" name=""/>
        <dsp:cNvSpPr/>
      </dsp:nvSpPr>
      <dsp:spPr>
        <a:xfrm>
          <a:off x="4383336" y="3409596"/>
          <a:ext cx="1650214" cy="990128"/>
        </a:xfrm>
        <a:prstGeom prst="roundRect">
          <a:avLst>
            <a:gd name="adj" fmla="val 10000"/>
          </a:avLst>
        </a:prstGeom>
        <a:solidFill>
          <a:schemeClr val="accent1"/>
        </a:solidFill>
        <a:ln w="19050" cap="flat" cmpd="sng" algn="ctr">
          <a:solidFill>
            <a:srgbClr val="ABE33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chemeClr val="bg1"/>
              </a:solidFill>
              <a:latin typeface="Helvetica" panose="020B0604020202020204" pitchFamily="34" charset="0"/>
              <a:cs typeface="Helvetica" panose="020B0604020202020204" pitchFamily="34" charset="0"/>
            </a:rPr>
            <a:t>Withdrawals</a:t>
          </a:r>
        </a:p>
      </dsp:txBody>
      <dsp:txXfrm>
        <a:off x="4412336" y="3438596"/>
        <a:ext cx="1592214" cy="9321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0E3E90-E3A6-44BA-ABEF-91D97BAB732F}">
      <dsp:nvSpPr>
        <dsp:cNvPr id="0" name=""/>
        <dsp:cNvSpPr/>
      </dsp:nvSpPr>
      <dsp:spPr>
        <a:xfrm rot="16200000">
          <a:off x="-658164" y="659416"/>
          <a:ext cx="4574474" cy="3255640"/>
        </a:xfrm>
        <a:prstGeom prst="flowChartManualOperation">
          <a:avLst/>
        </a:prstGeom>
        <a:solidFill>
          <a:schemeClr val="accent4">
            <a:lumMod val="40000"/>
            <a:lumOff val="60000"/>
          </a:schemeClr>
        </a:solidFill>
        <a:ln w="19050" cap="flat" cmpd="sng" algn="ctr">
          <a:noFill/>
          <a:prstDash val="solid"/>
          <a:miter lim="800000"/>
        </a:ln>
        <a:effectLst>
          <a:outerShdw blurRad="149987" dist="250190" dir="8460000" algn="ctr" rotWithShape="0">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ysClr val="windowText" lastClr="000000"/>
              </a:solidFill>
              <a:latin typeface="Helvetica" panose="020B0604020202020204" pitchFamily="34" charset="0"/>
              <a:cs typeface="Helvetica" panose="020B0604020202020204" pitchFamily="34" charset="0"/>
            </a:rPr>
            <a:t>Learning &amp; Funding Information Letter </a:t>
          </a:r>
        </a:p>
        <a:p>
          <a:pPr marL="0" lvl="0" indent="0" algn="l" defTabSz="889000">
            <a:lnSpc>
              <a:spcPct val="90000"/>
            </a:lnSpc>
            <a:spcBef>
              <a:spcPct val="0"/>
            </a:spcBef>
            <a:spcAft>
              <a:spcPct val="35000"/>
            </a:spcAft>
            <a:buNone/>
          </a:pPr>
          <a:endParaRPr lang="en-GB" sz="2000" kern="1200" dirty="0">
            <a:solidFill>
              <a:schemeClr val="tx1"/>
            </a:solidFill>
            <a:latin typeface="Helvetica" panose="020B0604020202020204" pitchFamily="34" charset="0"/>
            <a:cs typeface="Helvetica" panose="020B0604020202020204" pitchFamily="34" charset="0"/>
          </a:endParaRPr>
        </a:p>
        <a:p>
          <a:pPr marL="0" lvl="0" indent="0" algn="l" defTabSz="889000">
            <a:lnSpc>
              <a:spcPct val="90000"/>
            </a:lnSpc>
            <a:spcBef>
              <a:spcPct val="0"/>
            </a:spcBef>
            <a:spcAft>
              <a:spcPct val="35000"/>
            </a:spcAft>
            <a:buNone/>
          </a:pPr>
          <a:r>
            <a:rPr lang="en-GB" sz="2000" kern="1200" dirty="0">
              <a:solidFill>
                <a:schemeClr val="tx1"/>
              </a:solidFill>
              <a:latin typeface="Helvetica" panose="020B0604020202020204" pitchFamily="34" charset="0"/>
              <a:cs typeface="Helvetica" panose="020B0604020202020204" pitchFamily="34" charset="0"/>
            </a:rPr>
            <a:t>Start / End Dates</a:t>
          </a:r>
        </a:p>
        <a:p>
          <a:pPr marL="0" lvl="0" indent="0" algn="l" defTabSz="889000">
            <a:lnSpc>
              <a:spcPct val="90000"/>
            </a:lnSpc>
            <a:spcBef>
              <a:spcPct val="0"/>
            </a:spcBef>
            <a:spcAft>
              <a:spcPct val="35000"/>
            </a:spcAft>
            <a:buNone/>
          </a:pPr>
          <a:r>
            <a:rPr lang="en-GB" sz="2000" kern="1200" dirty="0">
              <a:solidFill>
                <a:schemeClr val="tx1"/>
              </a:solidFill>
              <a:latin typeface="Helvetica" panose="020B0604020202020204" pitchFamily="34" charset="0"/>
              <a:cs typeface="Helvetica" panose="020B0604020202020204" pitchFamily="34" charset="0"/>
            </a:rPr>
            <a:t>Scheduled Payments </a:t>
          </a:r>
        </a:p>
        <a:p>
          <a:pPr marL="0" lvl="0" indent="0" algn="l" defTabSz="889000">
            <a:lnSpc>
              <a:spcPct val="90000"/>
            </a:lnSpc>
            <a:spcBef>
              <a:spcPct val="0"/>
            </a:spcBef>
            <a:spcAft>
              <a:spcPct val="35000"/>
            </a:spcAft>
            <a:buNone/>
          </a:pPr>
          <a:endParaRPr lang="en-GB" sz="2000" b="1" kern="1200" dirty="0">
            <a:solidFill>
              <a:sysClr val="windowText" lastClr="000000"/>
            </a:solidFill>
            <a:latin typeface="Helvetica" panose="020B0604020202020204" pitchFamily="34" charset="0"/>
            <a:cs typeface="Helvetica" panose="020B0604020202020204" pitchFamily="34" charset="0"/>
          </a:endParaRPr>
        </a:p>
      </dsp:txBody>
      <dsp:txXfrm rot="5400000">
        <a:off x="1253" y="914894"/>
        <a:ext cx="3255640" cy="2744684"/>
      </dsp:txXfrm>
    </dsp:sp>
    <dsp:sp modelId="{625CC5B9-F01A-4069-A40B-A93986FE9A2B}">
      <dsp:nvSpPr>
        <dsp:cNvPr id="0" name=""/>
        <dsp:cNvSpPr/>
      </dsp:nvSpPr>
      <dsp:spPr>
        <a:xfrm rot="16200000">
          <a:off x="2841648" y="659416"/>
          <a:ext cx="4574474" cy="3255640"/>
        </a:xfrm>
        <a:prstGeom prst="flowChartManualOperation">
          <a:avLst/>
        </a:prstGeom>
        <a:solidFill>
          <a:schemeClr val="accent6">
            <a:lumMod val="20000"/>
            <a:lumOff val="80000"/>
          </a:schemeClr>
        </a:solidFill>
        <a:ln w="19050" cap="flat" cmpd="sng" algn="ctr">
          <a:noFill/>
          <a:prstDash val="solid"/>
          <a:miter lim="800000"/>
        </a:ln>
        <a:effectLst>
          <a:outerShdw blurRad="149987" dist="250190" dir="8460000" algn="ctr" rotWithShape="0">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ysClr val="windowText" lastClr="000000"/>
              </a:solidFill>
              <a:latin typeface="Helvetica" panose="020B0604020202020204" pitchFamily="34" charset="0"/>
              <a:cs typeface="Helvetica" panose="020B0604020202020204" pitchFamily="34" charset="0"/>
            </a:rPr>
            <a:t>Financial Reports</a:t>
          </a:r>
        </a:p>
        <a:p>
          <a:pPr marL="0" lvl="0" indent="0" algn="l" defTabSz="889000">
            <a:lnSpc>
              <a:spcPct val="90000"/>
            </a:lnSpc>
            <a:spcBef>
              <a:spcPct val="0"/>
            </a:spcBef>
            <a:spcAft>
              <a:spcPct val="35000"/>
            </a:spcAft>
            <a:buNone/>
          </a:pPr>
          <a:endParaRPr lang="en-GB" sz="2000" b="1" kern="1200" dirty="0">
            <a:solidFill>
              <a:sysClr val="windowText" lastClr="000000"/>
            </a:solidFill>
            <a:latin typeface="Helvetica" panose="020B0604020202020204" pitchFamily="34" charset="0"/>
            <a:cs typeface="Helvetica" panose="020B0604020202020204" pitchFamily="34" charset="0"/>
          </a:endParaRPr>
        </a:p>
        <a:p>
          <a:pPr marL="0" lvl="0" indent="0" algn="l" defTabSz="889000">
            <a:lnSpc>
              <a:spcPct val="90000"/>
            </a:lnSpc>
            <a:spcBef>
              <a:spcPct val="0"/>
            </a:spcBef>
            <a:spcAft>
              <a:spcPct val="35000"/>
            </a:spcAft>
            <a:buNone/>
          </a:pPr>
          <a:r>
            <a:rPr lang="en-GB" sz="2000" b="0" kern="1200" dirty="0">
              <a:solidFill>
                <a:sysClr val="windowText" lastClr="000000"/>
              </a:solidFill>
              <a:latin typeface="Helvetica" panose="020B0604020202020204" pitchFamily="34" charset="0"/>
              <a:cs typeface="Helvetica" panose="020B0604020202020204" pitchFamily="34" charset="0"/>
            </a:rPr>
            <a:t>Loan Facility Details</a:t>
          </a:r>
        </a:p>
        <a:p>
          <a:pPr marL="0" lvl="0" indent="0" algn="l" defTabSz="889000">
            <a:lnSpc>
              <a:spcPct val="90000"/>
            </a:lnSpc>
            <a:spcBef>
              <a:spcPct val="0"/>
            </a:spcBef>
            <a:spcAft>
              <a:spcPct val="35000"/>
            </a:spcAft>
            <a:buNone/>
          </a:pPr>
          <a:endParaRPr lang="en-GB" sz="2000" b="0" kern="1200" dirty="0">
            <a:solidFill>
              <a:sysClr val="windowText" lastClr="000000"/>
            </a:solidFill>
            <a:latin typeface="Helvetica" panose="020B0604020202020204" pitchFamily="34" charset="0"/>
            <a:cs typeface="Helvetica" panose="020B0604020202020204" pitchFamily="34" charset="0"/>
          </a:endParaRPr>
        </a:p>
        <a:p>
          <a:pPr marL="0" lvl="0" indent="0" algn="l" defTabSz="889000">
            <a:lnSpc>
              <a:spcPct val="90000"/>
            </a:lnSpc>
            <a:spcBef>
              <a:spcPct val="0"/>
            </a:spcBef>
            <a:spcAft>
              <a:spcPct val="35000"/>
            </a:spcAft>
            <a:buNone/>
          </a:pPr>
          <a:r>
            <a:rPr lang="en-GB" sz="2000" b="0" kern="1200" dirty="0">
              <a:solidFill>
                <a:sysClr val="windowText" lastClr="000000"/>
              </a:solidFill>
              <a:latin typeface="Helvetica" panose="020B0604020202020204" pitchFamily="34" charset="0"/>
              <a:cs typeface="Helvetica" panose="020B0604020202020204" pitchFamily="34" charset="0"/>
            </a:rPr>
            <a:t>Payment Instalment Report</a:t>
          </a:r>
        </a:p>
      </dsp:txBody>
      <dsp:txXfrm rot="5400000">
        <a:off x="3501065" y="914894"/>
        <a:ext cx="3255640" cy="2744684"/>
      </dsp:txXfrm>
    </dsp:sp>
    <dsp:sp modelId="{09C1C32C-3445-4F10-A6A4-74D94879C79F}">
      <dsp:nvSpPr>
        <dsp:cNvPr id="0" name=""/>
        <dsp:cNvSpPr/>
      </dsp:nvSpPr>
      <dsp:spPr>
        <a:xfrm rot="16200000">
          <a:off x="6341461" y="659416"/>
          <a:ext cx="4574474" cy="3255640"/>
        </a:xfrm>
        <a:prstGeom prst="flowChartManualOperation">
          <a:avLst/>
        </a:prstGeom>
        <a:solidFill>
          <a:srgbClr val="FFFF99"/>
        </a:solidFill>
        <a:ln w="19050" cap="flat" cmpd="sng" algn="ctr">
          <a:noFill/>
          <a:prstDash val="solid"/>
          <a:miter lim="800000"/>
        </a:ln>
        <a:effectLst>
          <a:outerShdw blurRad="149987" dist="250190" dir="8460000" algn="ctr" rotWithShape="0">
            <a:srgbClr val="000000">
              <a:alpha val="28000"/>
            </a:srgbClr>
          </a:outerShdw>
          <a:softEdge rad="63500"/>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marL="0" lvl="0" indent="0" algn="l" defTabSz="889000">
            <a:lnSpc>
              <a:spcPct val="90000"/>
            </a:lnSpc>
            <a:spcBef>
              <a:spcPct val="0"/>
            </a:spcBef>
            <a:spcAft>
              <a:spcPct val="35000"/>
            </a:spcAft>
            <a:buNone/>
          </a:pPr>
          <a:r>
            <a:rPr lang="en-GB" sz="2000" b="1" kern="1200" dirty="0">
              <a:solidFill>
                <a:sysClr val="windowText" lastClr="000000"/>
              </a:solidFill>
              <a:latin typeface="Helvetica" panose="020B0604020202020204" pitchFamily="34" charset="0"/>
              <a:cs typeface="Helvetica" panose="020B0604020202020204" pitchFamily="34" charset="0"/>
            </a:rPr>
            <a:t>Performance Management Points</a:t>
          </a:r>
        </a:p>
        <a:p>
          <a:pPr marL="0" lvl="0" indent="0" algn="l" defTabSz="889000">
            <a:lnSpc>
              <a:spcPct val="90000"/>
            </a:lnSpc>
            <a:spcBef>
              <a:spcPct val="0"/>
            </a:spcBef>
            <a:spcAft>
              <a:spcPct val="35000"/>
            </a:spcAft>
            <a:buNone/>
          </a:pPr>
          <a:endParaRPr lang="en-GB" sz="2000" b="1" kern="1200" dirty="0">
            <a:solidFill>
              <a:sysClr val="windowText" lastClr="000000"/>
            </a:solidFill>
            <a:latin typeface="Helvetica" panose="020B0604020202020204" pitchFamily="34" charset="0"/>
            <a:cs typeface="Helvetica" panose="020B0604020202020204" pitchFamily="34" charset="0"/>
          </a:endParaRPr>
        </a:p>
        <a:p>
          <a:pPr marL="0" lvl="0" indent="0" algn="l" defTabSz="889000">
            <a:lnSpc>
              <a:spcPct val="90000"/>
            </a:lnSpc>
            <a:spcBef>
              <a:spcPct val="0"/>
            </a:spcBef>
            <a:spcAft>
              <a:spcPct val="35000"/>
            </a:spcAft>
            <a:buNone/>
          </a:pPr>
          <a:r>
            <a:rPr lang="en-GB" sz="2000" kern="1200" dirty="0">
              <a:solidFill>
                <a:schemeClr val="tx1"/>
              </a:solidFill>
              <a:latin typeface="Helvetica" panose="020B0604020202020204" pitchFamily="34" charset="0"/>
              <a:cs typeface="Helvetica" panose="020B0604020202020204" pitchFamily="34" charset="0"/>
            </a:rPr>
            <a:t>Exception Case Form</a:t>
          </a:r>
        </a:p>
        <a:p>
          <a:pPr marL="0" lvl="0" indent="0" algn="l" defTabSz="889000">
            <a:lnSpc>
              <a:spcPct val="90000"/>
            </a:lnSpc>
            <a:spcBef>
              <a:spcPct val="0"/>
            </a:spcBef>
            <a:spcAft>
              <a:spcPct val="35000"/>
            </a:spcAft>
            <a:buNone/>
          </a:pPr>
          <a:r>
            <a:rPr lang="en-GB" sz="2000" kern="1200" dirty="0">
              <a:solidFill>
                <a:schemeClr val="tx1"/>
              </a:solidFill>
              <a:latin typeface="Helvetica" panose="020B0604020202020204" pitchFamily="34" charset="0"/>
              <a:cs typeface="Helvetica" panose="020B0604020202020204" pitchFamily="34" charset="0"/>
            </a:rPr>
            <a:t>Approved / Suspended included in amount ‘used’</a:t>
          </a:r>
        </a:p>
        <a:p>
          <a:pPr marL="0" lvl="0" indent="0" algn="l" defTabSz="889000">
            <a:lnSpc>
              <a:spcPct val="90000"/>
            </a:lnSpc>
            <a:spcBef>
              <a:spcPct val="0"/>
            </a:spcBef>
            <a:spcAft>
              <a:spcPct val="35000"/>
            </a:spcAft>
            <a:buNone/>
          </a:pPr>
          <a:r>
            <a:rPr lang="en-GB" sz="2000" b="0" kern="1200" dirty="0">
              <a:solidFill>
                <a:schemeClr val="tx1"/>
              </a:solidFill>
              <a:latin typeface="Helvetica" panose="020B0604020202020204" pitchFamily="34" charset="0"/>
              <a:cs typeface="Helvetica" panose="020B0604020202020204" pitchFamily="34" charset="0"/>
            </a:rPr>
            <a:t>Growth notification to portal upload</a:t>
          </a:r>
          <a:endParaRPr lang="en-GB" sz="2000" b="1" kern="1200" dirty="0">
            <a:solidFill>
              <a:schemeClr val="tx1"/>
            </a:solidFill>
            <a:latin typeface="Helvetica" panose="020B0604020202020204" pitchFamily="34" charset="0"/>
            <a:cs typeface="Helvetica" panose="020B0604020202020204" pitchFamily="34" charset="0"/>
          </a:endParaRPr>
        </a:p>
      </dsp:txBody>
      <dsp:txXfrm rot="5400000">
        <a:off x="7000878" y="914894"/>
        <a:ext cx="3255640" cy="27446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771CE-A209-4807-A487-117B4065E8DB}">
      <dsp:nvSpPr>
        <dsp:cNvPr id="0" name=""/>
        <dsp:cNvSpPr/>
      </dsp:nvSpPr>
      <dsp:spPr>
        <a:xfrm>
          <a:off x="0" y="313766"/>
          <a:ext cx="10185968" cy="10206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0544" tIns="374904" rIns="790544"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Helvetica" pitchFamily="34" charset="0"/>
            </a:rPr>
            <a:t>Thursday prior to the payment date</a:t>
          </a:r>
        </a:p>
        <a:p>
          <a:pPr marL="171450" lvl="1" indent="-171450" algn="l" defTabSz="800100">
            <a:lnSpc>
              <a:spcPct val="90000"/>
            </a:lnSpc>
            <a:spcBef>
              <a:spcPct val="0"/>
            </a:spcBef>
            <a:spcAft>
              <a:spcPct val="15000"/>
            </a:spcAft>
            <a:buChar char="•"/>
          </a:pPr>
          <a:r>
            <a:rPr lang="en-GB" sz="1800" kern="1200" dirty="0">
              <a:latin typeface="Helvetica" pitchFamily="34" charset="0"/>
            </a:rPr>
            <a:t>Payment made if attendance confirmed by the COB on draw down date </a:t>
          </a:r>
        </a:p>
      </dsp:txBody>
      <dsp:txXfrm>
        <a:off x="0" y="313766"/>
        <a:ext cx="10185968" cy="1020600"/>
      </dsp:txXfrm>
    </dsp:sp>
    <dsp:sp modelId="{DB800D2D-8690-4DFE-A693-9022642E79BA}">
      <dsp:nvSpPr>
        <dsp:cNvPr id="0" name=""/>
        <dsp:cNvSpPr/>
      </dsp:nvSpPr>
      <dsp:spPr>
        <a:xfrm>
          <a:off x="509298" y="48086"/>
          <a:ext cx="7130177" cy="531360"/>
        </a:xfrm>
        <a:prstGeom prst="roundRect">
          <a:avLst/>
        </a:prstGeom>
        <a:solidFill>
          <a:schemeClr val="accent1">
            <a:lumMod val="60000"/>
            <a:lum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504" tIns="0" rIns="269504"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Helvetica" pitchFamily="34" charset="0"/>
            </a:rPr>
            <a:t>Drawdown Date</a:t>
          </a:r>
        </a:p>
      </dsp:txBody>
      <dsp:txXfrm>
        <a:off x="535237" y="74025"/>
        <a:ext cx="7078299" cy="479482"/>
      </dsp:txXfrm>
    </dsp:sp>
    <dsp:sp modelId="{F002D484-18D8-4C23-A9D2-033DFBFA144F}">
      <dsp:nvSpPr>
        <dsp:cNvPr id="0" name=""/>
        <dsp:cNvSpPr/>
      </dsp:nvSpPr>
      <dsp:spPr>
        <a:xfrm>
          <a:off x="0" y="1697247"/>
          <a:ext cx="10185968" cy="10206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0544" tIns="374904" rIns="790544"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Helvetica" pitchFamily="34" charset="0"/>
            </a:rPr>
            <a:t>Always the third Wednesday of the month</a:t>
          </a:r>
        </a:p>
        <a:p>
          <a:pPr marL="171450" lvl="1" indent="-171450" algn="l" defTabSz="800100">
            <a:lnSpc>
              <a:spcPct val="90000"/>
            </a:lnSpc>
            <a:spcBef>
              <a:spcPct val="0"/>
            </a:spcBef>
            <a:spcAft>
              <a:spcPct val="15000"/>
            </a:spcAft>
            <a:buChar char="•"/>
          </a:pPr>
          <a:r>
            <a:rPr lang="en-GB" sz="1800" kern="1200" dirty="0">
              <a:latin typeface="Helvetica" pitchFamily="34" charset="0"/>
            </a:rPr>
            <a:t>No interim or catch-up payments throughout the month</a:t>
          </a:r>
        </a:p>
      </dsp:txBody>
      <dsp:txXfrm>
        <a:off x="0" y="1697247"/>
        <a:ext cx="10185968" cy="1020600"/>
      </dsp:txXfrm>
    </dsp:sp>
    <dsp:sp modelId="{357FAB42-40F4-461C-9866-D89278FF7B08}">
      <dsp:nvSpPr>
        <dsp:cNvPr id="0" name=""/>
        <dsp:cNvSpPr/>
      </dsp:nvSpPr>
      <dsp:spPr>
        <a:xfrm>
          <a:off x="509298" y="1431566"/>
          <a:ext cx="7130177" cy="531360"/>
        </a:xfrm>
        <a:prstGeom prst="roundRect">
          <a:avLst/>
        </a:prstGeom>
        <a:solidFill>
          <a:srgbClr val="00B05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504" tIns="0" rIns="269504"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Helvetica" pitchFamily="34" charset="0"/>
            </a:rPr>
            <a:t>Payment Date</a:t>
          </a:r>
        </a:p>
      </dsp:txBody>
      <dsp:txXfrm>
        <a:off x="535237" y="1457505"/>
        <a:ext cx="7078299" cy="479482"/>
      </dsp:txXfrm>
    </dsp:sp>
    <dsp:sp modelId="{5300C1F6-C6B5-41DF-B8FD-642B9C55B736}">
      <dsp:nvSpPr>
        <dsp:cNvPr id="0" name=""/>
        <dsp:cNvSpPr/>
      </dsp:nvSpPr>
      <dsp:spPr>
        <a:xfrm>
          <a:off x="0" y="3080727"/>
          <a:ext cx="10185968" cy="99225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0544" tIns="374904" rIns="790544"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Helvetica" pitchFamily="34" charset="0"/>
            </a:rPr>
            <a:t>Payment Instalment Report and Remittance Report available to view and export the Friday after the draw </a:t>
          </a:r>
        </a:p>
      </dsp:txBody>
      <dsp:txXfrm>
        <a:off x="0" y="3080727"/>
        <a:ext cx="10185968" cy="992250"/>
      </dsp:txXfrm>
    </dsp:sp>
    <dsp:sp modelId="{DE22129B-F522-4843-A05F-655661FB0BC8}">
      <dsp:nvSpPr>
        <dsp:cNvPr id="0" name=""/>
        <dsp:cNvSpPr/>
      </dsp:nvSpPr>
      <dsp:spPr>
        <a:xfrm>
          <a:off x="509298" y="2815047"/>
          <a:ext cx="7130177" cy="531360"/>
        </a:xfrm>
        <a:prstGeom prst="roundRect">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9504" tIns="0" rIns="269504" bIns="0" numCol="1" spcCol="1270" anchor="ctr" anchorCtr="0">
          <a:noAutofit/>
        </a:bodyPr>
        <a:lstStyle/>
        <a:p>
          <a:pPr marL="0" lvl="0" indent="0" algn="l" defTabSz="800100">
            <a:lnSpc>
              <a:spcPct val="90000"/>
            </a:lnSpc>
            <a:spcBef>
              <a:spcPct val="0"/>
            </a:spcBef>
            <a:spcAft>
              <a:spcPct val="35000"/>
            </a:spcAft>
            <a:buNone/>
          </a:pPr>
          <a:r>
            <a:rPr lang="en-GB" sz="1800" kern="1200" dirty="0">
              <a:latin typeface="Helvetica" pitchFamily="34" charset="0"/>
            </a:rPr>
            <a:t>Financial Reports</a:t>
          </a:r>
        </a:p>
      </dsp:txBody>
      <dsp:txXfrm>
        <a:off x="535237" y="2840986"/>
        <a:ext cx="7078299"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05D1E6-BE7C-9F84-E064-7B98A94A3F40}"/>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4" name="Footer Placeholder 3">
            <a:extLst>
              <a:ext uri="{FF2B5EF4-FFF2-40B4-BE49-F238E27FC236}">
                <a16:creationId xmlns:a16="http://schemas.microsoft.com/office/drawing/2014/main" id="{958C2CF7-C7B5-D280-42B9-DE92199CDBC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9637B92-4F47-54B6-FA5E-202FD47ED81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B31FEE7-B67C-4597-A5FA-83088B322EF8}" type="slidenum">
              <a:rPr lang="en-GB" smtClean="0"/>
              <a:t>‹#›</a:t>
            </a:fld>
            <a:endParaRPr lang="en-GB"/>
          </a:p>
        </p:txBody>
      </p:sp>
      <p:sp>
        <p:nvSpPr>
          <p:cNvPr id="6" name="Date Placeholder 5">
            <a:extLst>
              <a:ext uri="{FF2B5EF4-FFF2-40B4-BE49-F238E27FC236}">
                <a16:creationId xmlns:a16="http://schemas.microsoft.com/office/drawing/2014/main" id="{AE52B304-52E4-A5E0-3E3A-4FB3484107C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4728E33-F7D5-4D5F-A7E3-DB7E1099499C}" type="datetimeFigureOut">
              <a:rPr lang="en-GB" smtClean="0"/>
              <a:t>06/06/2025</a:t>
            </a:fld>
            <a:endParaRPr lang="en-GB"/>
          </a:p>
        </p:txBody>
      </p:sp>
    </p:spTree>
    <p:extLst>
      <p:ext uri="{BB962C8B-B14F-4D97-AF65-F5344CB8AC3E}">
        <p14:creationId xmlns:p14="http://schemas.microsoft.com/office/powerpoint/2010/main" val="438550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83BFADF-5D5C-4413-B348-BEF3F4117D41}" type="datetimeFigureOut">
              <a:rPr lang="en-GB" smtClean="0"/>
              <a:t>06/06/2025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917D56B-002E-4AAE-90DA-AA24BB3D8A78}" type="slidenum">
              <a:rPr lang="en-GB" smtClean="0"/>
              <a:t>‹#›</a:t>
            </a:fld>
            <a:endParaRPr lang="en-GB"/>
          </a:p>
        </p:txBody>
      </p:sp>
    </p:spTree>
    <p:extLst>
      <p:ext uri="{BB962C8B-B14F-4D97-AF65-F5344CB8AC3E}">
        <p14:creationId xmlns:p14="http://schemas.microsoft.com/office/powerpoint/2010/main" val="3048002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17D56B-002E-4AAE-90DA-AA24BB3D8A78}" type="slidenum">
              <a:rPr lang="en-GB" smtClean="0"/>
              <a:t>1</a:t>
            </a:fld>
            <a:endParaRPr lang="en-GB"/>
          </a:p>
        </p:txBody>
      </p:sp>
    </p:spTree>
    <p:extLst>
      <p:ext uri="{BB962C8B-B14F-4D97-AF65-F5344CB8AC3E}">
        <p14:creationId xmlns:p14="http://schemas.microsoft.com/office/powerpoint/2010/main" val="115300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60000" indent="-358775">
              <a:defRPr/>
            </a:pPr>
            <a:r>
              <a:rPr lang="en-GB" dirty="0">
                <a:latin typeface="Arial" pitchFamily="34" charset="0"/>
                <a:cs typeface="Arial" pitchFamily="34" charset="0"/>
              </a:rPr>
              <a:t>Students won’t make repayments until their future income is over </a:t>
            </a:r>
            <a:r>
              <a:rPr lang="en-GB" b="1" dirty="0">
                <a:latin typeface="Arial" pitchFamily="34" charset="0"/>
                <a:cs typeface="Arial" pitchFamily="34" charset="0"/>
              </a:rPr>
              <a:t>£25,000 </a:t>
            </a:r>
            <a:r>
              <a:rPr lang="en-GB" dirty="0">
                <a:latin typeface="Arial" pitchFamily="34" charset="0"/>
                <a:cs typeface="Arial" pitchFamily="34" charset="0"/>
              </a:rPr>
              <a:t>a year (gross) or the weekly (£480) or monthly (£2,083) equivalent</a:t>
            </a:r>
          </a:p>
          <a:p>
            <a:pPr>
              <a:defRPr/>
            </a:pPr>
            <a:r>
              <a:rPr lang="en-GB" dirty="0"/>
              <a:t>Current  interest rate 4.3%</a:t>
            </a:r>
          </a:p>
        </p:txBody>
      </p:sp>
      <p:sp>
        <p:nvSpPr>
          <p:cNvPr id="134148" name="Slide Number Placeholder 3"/>
          <p:cNvSpPr>
            <a:spLocks noGrp="1"/>
          </p:cNvSpPr>
          <p:nvPr>
            <p:ph type="sldNum" sz="quarter" idx="5"/>
          </p:nvPr>
        </p:nvSpPr>
        <p:spPr bwMode="auto">
          <a:noFill/>
          <a:ln>
            <a:miter lim="800000"/>
            <a:headEnd/>
            <a:tailEnd/>
          </a:ln>
        </p:spPr>
        <p:txBody>
          <a:bodyPr/>
          <a:lstStyle/>
          <a:p>
            <a:fld id="{135B941E-36ED-4E82-8E0F-02E9B71BB3D1}" type="slidenum">
              <a:rPr lang="en-GB" altLang="en-US" smtClean="0"/>
              <a:pPr/>
              <a:t>14</a:t>
            </a:fld>
            <a:endParaRPr lang="en-GB"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17D56B-002E-4AAE-90DA-AA24BB3D8A78}" type="slidenum">
              <a:rPr lang="en-GB" smtClean="0"/>
              <a:t>15</a:t>
            </a:fld>
            <a:endParaRPr lang="en-GB"/>
          </a:p>
        </p:txBody>
      </p:sp>
    </p:spTree>
    <p:extLst>
      <p:ext uri="{BB962C8B-B14F-4D97-AF65-F5344CB8AC3E}">
        <p14:creationId xmlns:p14="http://schemas.microsoft.com/office/powerpoint/2010/main" val="380468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25/26 loan caps to remain frozen</a:t>
            </a:r>
          </a:p>
          <a:p>
            <a:r>
              <a:rPr lang="en-GB" dirty="0"/>
              <a:t>Contracts issues Spring – sign ahead of launch and ensure visible on LFD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Funding rules– no policy changes. </a:t>
            </a:r>
            <a:r>
              <a:rPr kumimoji="0" lang="en-GB" sz="1200" b="0" i="0" u="none" strike="noStrike" kern="1200" cap="none" spc="0" normalizeH="0" baseline="0" noProof="0" dirty="0">
                <a:ln>
                  <a:noFill/>
                </a:ln>
                <a:solidFill>
                  <a:prstClr val="black"/>
                </a:solidFill>
                <a:effectLst/>
                <a:uLnTx/>
                <a:uFillTx/>
                <a:latin typeface="Arial"/>
                <a:ea typeface="Calibri"/>
                <a:cs typeface="Arial"/>
              </a:rPr>
              <a:t>The performance management rules will be included, October and January review points will remain </a:t>
            </a:r>
          </a:p>
          <a:p>
            <a:r>
              <a:rPr lang="en-GB" dirty="0"/>
              <a:t>Exception case form</a:t>
            </a:r>
          </a:p>
          <a:p>
            <a:r>
              <a:rPr lang="en-GB" dirty="0"/>
              <a:t>SLC provide recommendations based on LP compliance against SMF</a:t>
            </a:r>
          </a:p>
          <a:p>
            <a:r>
              <a:rPr lang="en-GB" b="1" dirty="0"/>
              <a:t>Delay issue of LAFIL until service launch – SAVE FOR SLIDE 20</a:t>
            </a:r>
          </a:p>
        </p:txBody>
      </p:sp>
      <p:sp>
        <p:nvSpPr>
          <p:cNvPr id="4" name="Slide Number Placeholder 3"/>
          <p:cNvSpPr>
            <a:spLocks noGrp="1"/>
          </p:cNvSpPr>
          <p:nvPr>
            <p:ph type="sldNum" sz="quarter" idx="5"/>
          </p:nvPr>
        </p:nvSpPr>
        <p:spPr/>
        <p:txBody>
          <a:bodyPr/>
          <a:lstStyle/>
          <a:p>
            <a:fld id="{7917D56B-002E-4AAE-90DA-AA24BB3D8A78}" type="slidenum">
              <a:rPr lang="en-GB" smtClean="0"/>
              <a:t>16</a:t>
            </a:fld>
            <a:endParaRPr lang="en-GB"/>
          </a:p>
        </p:txBody>
      </p:sp>
    </p:spTree>
    <p:extLst>
      <p:ext uri="{BB962C8B-B14F-4D97-AF65-F5344CB8AC3E}">
        <p14:creationId xmlns:p14="http://schemas.microsoft.com/office/powerpoint/2010/main" val="3442840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table will have a LAFIL template to review and discuss (5 mins)</a:t>
            </a:r>
          </a:p>
          <a:p>
            <a:r>
              <a:rPr lang="en-GB" dirty="0"/>
              <a:t>What do they include in theirs?</a:t>
            </a:r>
          </a:p>
          <a:p>
            <a:r>
              <a:rPr lang="en-GB" dirty="0"/>
              <a:t>When do they issue them?</a:t>
            </a:r>
          </a:p>
          <a:p>
            <a:r>
              <a:rPr lang="en-GB" dirty="0"/>
              <a:t>What checks are done prior to issue?</a:t>
            </a:r>
          </a:p>
        </p:txBody>
      </p:sp>
      <p:sp>
        <p:nvSpPr>
          <p:cNvPr id="4" name="Slide Number Placeholder 3"/>
          <p:cNvSpPr>
            <a:spLocks noGrp="1"/>
          </p:cNvSpPr>
          <p:nvPr>
            <p:ph type="sldNum" sz="quarter" idx="5"/>
          </p:nvPr>
        </p:nvSpPr>
        <p:spPr/>
        <p:txBody>
          <a:bodyPr/>
          <a:lstStyle/>
          <a:p>
            <a:fld id="{7917D56B-002E-4AAE-90DA-AA24BB3D8A78}" type="slidenum">
              <a:rPr lang="en-GB" smtClean="0"/>
              <a:t>17</a:t>
            </a:fld>
            <a:endParaRPr lang="en-GB"/>
          </a:p>
        </p:txBody>
      </p:sp>
    </p:spTree>
    <p:extLst>
      <p:ext uri="{BB962C8B-B14F-4D97-AF65-F5344CB8AC3E}">
        <p14:creationId xmlns:p14="http://schemas.microsoft.com/office/powerpoint/2010/main" val="471746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17D56B-002E-4AAE-90DA-AA24BB3D8A78}" type="slidenum">
              <a:rPr lang="en-GB" smtClean="0"/>
              <a:t>18</a:t>
            </a:fld>
            <a:endParaRPr lang="en-GB"/>
          </a:p>
        </p:txBody>
      </p:sp>
    </p:spTree>
    <p:extLst>
      <p:ext uri="{BB962C8B-B14F-4D97-AF65-F5344CB8AC3E}">
        <p14:creationId xmlns:p14="http://schemas.microsoft.com/office/powerpoint/2010/main" val="999187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17D56B-002E-4AAE-90DA-AA24BB3D8A78}" type="slidenum">
              <a:rPr lang="en-GB" smtClean="0"/>
              <a:t>19</a:t>
            </a:fld>
            <a:endParaRPr lang="en-GB"/>
          </a:p>
        </p:txBody>
      </p:sp>
    </p:spTree>
    <p:extLst>
      <p:ext uri="{BB962C8B-B14F-4D97-AF65-F5344CB8AC3E}">
        <p14:creationId xmlns:p14="http://schemas.microsoft.com/office/powerpoint/2010/main" val="3620273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a:p>
        </p:txBody>
      </p:sp>
      <p:sp>
        <p:nvSpPr>
          <p:cNvPr id="143364" name="Slide Number Placeholder 3"/>
          <p:cNvSpPr>
            <a:spLocks noGrp="1"/>
          </p:cNvSpPr>
          <p:nvPr>
            <p:ph type="sldNum" sz="quarter" idx="5"/>
          </p:nvPr>
        </p:nvSpPr>
        <p:spPr bwMode="auto">
          <a:noFill/>
          <a:ln>
            <a:miter lim="800000"/>
            <a:headEnd/>
            <a:tailEnd/>
          </a:ln>
        </p:spPr>
        <p:txBody>
          <a:bodyPr/>
          <a:lstStyle/>
          <a:p>
            <a:fld id="{FC3A33F8-2604-4B38-9F9E-59D6F6F9A05A}" type="slidenum">
              <a:rPr lang="en-GB" altLang="en-US" smtClean="0"/>
              <a:pPr/>
              <a:t>20</a:t>
            </a:fld>
            <a:endParaRPr lang="en-GB"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dirty="0"/>
              <a:t>Form part of the DfE’s performance and funding rules</a:t>
            </a:r>
          </a:p>
          <a:p>
            <a:pPr algn="l"/>
            <a:r>
              <a:rPr lang="en-GB" altLang="en-US" dirty="0"/>
              <a:t>Highlight the focus is also now on accuracy - </a:t>
            </a:r>
            <a:r>
              <a:rPr lang="en-GB" b="0" i="0" dirty="0">
                <a:solidFill>
                  <a:srgbClr val="4B545B"/>
                </a:solidFill>
                <a:effectLst/>
                <a:highlight>
                  <a:srgbClr val="FFFFFF"/>
                </a:highlight>
                <a:latin typeface="Atkinson Hyperlegible"/>
              </a:rPr>
              <a:t>As part of the service standards, it’s important you meet not only the timescales set out against each standard, but also the submission accuracy. We refer to this as getting it ‘Right First Time’.</a:t>
            </a:r>
            <a:br>
              <a:rPr lang="en-GB" b="0" i="0" dirty="0">
                <a:solidFill>
                  <a:srgbClr val="4B545B"/>
                </a:solidFill>
                <a:effectLst/>
                <a:highlight>
                  <a:srgbClr val="FFFFFF"/>
                </a:highlight>
                <a:latin typeface="Atkinson Hyperlegible"/>
              </a:rPr>
            </a:br>
            <a:r>
              <a:rPr lang="en-GB" b="0" i="0" dirty="0">
                <a:solidFill>
                  <a:srgbClr val="4B545B"/>
                </a:solidFill>
                <a:effectLst/>
                <a:highlight>
                  <a:srgbClr val="FFFFFF"/>
                </a:highlight>
                <a:latin typeface="Atkinson Hyperlegible"/>
              </a:rPr>
              <a:t>If you ever have a large volume of accuracy errors AM will be in touch.</a:t>
            </a:r>
            <a:endParaRPr lang="en-GB" altLang="en-US" dirty="0"/>
          </a:p>
        </p:txBody>
      </p:sp>
      <p:sp>
        <p:nvSpPr>
          <p:cNvPr id="143364" name="Slide Number Placeholder 3"/>
          <p:cNvSpPr>
            <a:spLocks noGrp="1"/>
          </p:cNvSpPr>
          <p:nvPr>
            <p:ph type="sldNum" sz="quarter" idx="5"/>
          </p:nvPr>
        </p:nvSpPr>
        <p:spPr bwMode="auto">
          <a:noFill/>
          <a:ln>
            <a:miter lim="800000"/>
            <a:headEnd/>
            <a:tailEnd/>
          </a:ln>
        </p:spPr>
        <p:txBody>
          <a:bodyPr/>
          <a:lstStyle/>
          <a:p>
            <a:fld id="{FC3A33F8-2604-4B38-9F9E-59D6F6F9A05A}" type="slidenum">
              <a:rPr lang="en-GB" altLang="en-US" smtClean="0"/>
              <a:pPr/>
              <a:t>21</a:t>
            </a:fld>
            <a:endParaRPr lang="en-GB"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 – Housekeeping, check contacts list, user access, profile section up to date etc</a:t>
            </a:r>
          </a:p>
          <a:p>
            <a:r>
              <a:rPr lang="en-GB" dirty="0"/>
              <a:t>Also demo learner search screen and parameters you can us to retrieve learners/information</a:t>
            </a:r>
          </a:p>
          <a:p>
            <a:r>
              <a:rPr lang="en-GB" dirty="0"/>
              <a:t>Navigate to LPS to show guidance, news, events etc.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33488-373F-439E-92A4-A8956DA2503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420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670F0-F6A5-6E40-DAFB-AC91BFCF1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F1769-DE7B-BC5E-4B33-7FFC481F2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271A91-6D61-10C4-DB4C-7B77E074415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A30CAFE-ED5D-724B-192A-DF6188168328}"/>
              </a:ext>
            </a:extLst>
          </p:cNvPr>
          <p:cNvSpPr>
            <a:spLocks noGrp="1"/>
          </p:cNvSpPr>
          <p:nvPr>
            <p:ph type="sldNum" sz="quarter" idx="5"/>
          </p:nvPr>
        </p:nvSpPr>
        <p:spPr/>
        <p:txBody>
          <a:bodyPr/>
          <a:lstStyle/>
          <a:p>
            <a:fld id="{7917D56B-002E-4AAE-90DA-AA24BB3D8A78}" type="slidenum">
              <a:rPr lang="en-GB" smtClean="0"/>
              <a:t>23</a:t>
            </a:fld>
            <a:endParaRPr lang="en-GB"/>
          </a:p>
        </p:txBody>
      </p:sp>
    </p:spTree>
    <p:extLst>
      <p:ext uri="{BB962C8B-B14F-4D97-AF65-F5344CB8AC3E}">
        <p14:creationId xmlns:p14="http://schemas.microsoft.com/office/powerpoint/2010/main" val="256408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6CB9E-1540-A37E-9CEB-5483D65D3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64160-3938-A4FF-B04E-BF215A4DD9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C883C7-E3A5-4826-60D6-869B9D81548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5F4BF9C-8B22-D6DE-5DF9-CBAB16ACF061}"/>
              </a:ext>
            </a:extLst>
          </p:cNvPr>
          <p:cNvSpPr>
            <a:spLocks noGrp="1"/>
          </p:cNvSpPr>
          <p:nvPr>
            <p:ph type="sldNum" sz="quarter" idx="5"/>
          </p:nvPr>
        </p:nvSpPr>
        <p:spPr/>
        <p:txBody>
          <a:bodyPr/>
          <a:lstStyle/>
          <a:p>
            <a:fld id="{7917D56B-002E-4AAE-90DA-AA24BB3D8A78}" type="slidenum">
              <a:rPr lang="en-GB" smtClean="0"/>
              <a:t>2</a:t>
            </a:fld>
            <a:endParaRPr lang="en-GB"/>
          </a:p>
        </p:txBody>
      </p:sp>
    </p:spTree>
    <p:extLst>
      <p:ext uri="{BB962C8B-B14F-4D97-AF65-F5344CB8AC3E}">
        <p14:creationId xmlns:p14="http://schemas.microsoft.com/office/powerpoint/2010/main" val="3611763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957C73-E2CE-4861-BBC9-77095FBDA549}" type="slidenum">
              <a:rPr lang="en-GB" smtClean="0"/>
              <a:t>24</a:t>
            </a:fld>
            <a:endParaRPr lang="en-GB"/>
          </a:p>
        </p:txBody>
      </p:sp>
    </p:spTree>
    <p:extLst>
      <p:ext uri="{BB962C8B-B14F-4D97-AF65-F5344CB8AC3E}">
        <p14:creationId xmlns:p14="http://schemas.microsoft.com/office/powerpoint/2010/main" val="24355398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A3A96-CBCC-CCE5-60EC-199FC08B3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76BFE-654B-DE68-1531-B9ABF11D99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5DBDF4-FF2C-285F-9069-26E4934ADBA4}"/>
              </a:ext>
            </a:extLst>
          </p:cNvPr>
          <p:cNvSpPr>
            <a:spLocks noGrp="1"/>
          </p:cNvSpPr>
          <p:nvPr>
            <p:ph type="body" idx="1"/>
          </p:nvPr>
        </p:nvSpPr>
        <p:spPr/>
        <p:txBody>
          <a:bodyPr/>
          <a:lstStyle/>
          <a:p>
            <a:r>
              <a:rPr lang="en-GB" dirty="0"/>
              <a:t>DEMO – </a:t>
            </a:r>
          </a:p>
          <a:p>
            <a:pPr marL="228600" indent="-228600">
              <a:buAutoNum type="arabicPeriod"/>
            </a:pPr>
            <a:r>
              <a:rPr lang="en-GB" dirty="0"/>
              <a:t>CHECK MISSING ULN HYPERLINKS,</a:t>
            </a:r>
          </a:p>
          <a:p>
            <a:pPr marL="228600" indent="-228600">
              <a:buAutoNum type="arabicPeriod"/>
            </a:pPr>
            <a:r>
              <a:rPr lang="en-GB" dirty="0"/>
              <a:t>CRN </a:t>
            </a:r>
            <a:r>
              <a:rPr lang="en-GB" b="1" i="0" dirty="0">
                <a:solidFill>
                  <a:srgbClr val="6F6F6F"/>
                </a:solidFill>
                <a:effectLst/>
                <a:latin typeface="Trebuchet MS" panose="020B0603020202020204" pitchFamily="34" charset="0"/>
              </a:rPr>
              <a:t>09861264541 CLAIRE BENNETT</a:t>
            </a:r>
            <a:r>
              <a:rPr lang="en-GB" b="0" i="0" dirty="0">
                <a:solidFill>
                  <a:srgbClr val="6F6F6F"/>
                </a:solidFill>
                <a:effectLst/>
                <a:latin typeface="Trebuchet MS" panose="020B0603020202020204" pitchFamily="34" charset="0"/>
              </a:rPr>
              <a:t> </a:t>
            </a:r>
            <a:r>
              <a:rPr lang="en-GB" b="1" i="0" dirty="0">
                <a:solidFill>
                  <a:srgbClr val="6F6F6F"/>
                </a:solidFill>
                <a:effectLst/>
                <a:highlight>
                  <a:srgbClr val="EEEEEE"/>
                </a:highlight>
                <a:latin typeface="Trebuchet MS" panose="020B0603020202020204" pitchFamily="34" charset="0"/>
              </a:rPr>
              <a:t>– add ULN 8721074940 then add course location (up to 8 alphanumerical)</a:t>
            </a:r>
          </a:p>
          <a:p>
            <a:pPr marL="228600" indent="-228600">
              <a:buAutoNum type="arabicPeriod"/>
            </a:pPr>
            <a:r>
              <a:rPr lang="en-GB" b="1" i="0" dirty="0">
                <a:solidFill>
                  <a:srgbClr val="6F6F6F"/>
                </a:solidFill>
                <a:effectLst/>
                <a:highlight>
                  <a:srgbClr val="EEEEEE"/>
                </a:highlight>
                <a:latin typeface="Trebuchet MS" panose="020B0603020202020204" pitchFamily="34" charset="0"/>
              </a:rPr>
              <a:t>CRN </a:t>
            </a:r>
            <a:r>
              <a:rPr lang="en-GB" b="1" i="0" dirty="0">
                <a:solidFill>
                  <a:srgbClr val="6F6F6F"/>
                </a:solidFill>
                <a:effectLst/>
                <a:latin typeface="Trebuchet MS" panose="020B0603020202020204" pitchFamily="34" charset="0"/>
              </a:rPr>
              <a:t>29861262701 </a:t>
            </a:r>
            <a:r>
              <a:rPr lang="en-GB" b="1" i="0" dirty="0">
                <a:solidFill>
                  <a:srgbClr val="6F6F6F"/>
                </a:solidFill>
                <a:effectLst/>
                <a:highlight>
                  <a:srgbClr val="EEEEEE"/>
                </a:highlight>
                <a:latin typeface="Trebuchet MS" panose="020B0603020202020204" pitchFamily="34" charset="0"/>
              </a:rPr>
              <a:t>ZACK LITCH -  change start  date via Learning Aim Details</a:t>
            </a:r>
            <a:endParaRPr lang="en-GB" dirty="0"/>
          </a:p>
          <a:p>
            <a:r>
              <a:rPr lang="en-GB" dirty="0">
                <a:solidFill>
                  <a:srgbClr val="FF0000"/>
                </a:solidFill>
              </a:rPr>
              <a:t>4.   CoC Home – changes for multiple learners CHANGE LA REF AND FEE AMOUNT – IMPORTANT TO DO BOTH AS FEE DOES NOT AUTO UPDATE Search  LA Ref: </a:t>
            </a:r>
            <a:r>
              <a:rPr lang="en-GB" b="1" dirty="0">
                <a:solidFill>
                  <a:srgbClr val="FF0000"/>
                </a:solidFill>
              </a:rPr>
              <a:t>60060487</a:t>
            </a:r>
            <a:r>
              <a:rPr lang="en-GB" dirty="0">
                <a:solidFill>
                  <a:srgbClr val="FF0000"/>
                </a:solidFill>
              </a:rPr>
              <a:t> – change to </a:t>
            </a:r>
            <a:r>
              <a:rPr lang="en-GB" b="1" i="0" dirty="0">
                <a:solidFill>
                  <a:srgbClr val="505A5F"/>
                </a:solidFill>
                <a:effectLst/>
                <a:latin typeface="GDS Transport"/>
              </a:rPr>
              <a:t>50092868</a:t>
            </a:r>
            <a:r>
              <a:rPr lang="en-GB" b="0" i="0" dirty="0">
                <a:solidFill>
                  <a:srgbClr val="505A5F"/>
                </a:solidFill>
                <a:effectLst/>
                <a:latin typeface="GDS Transport"/>
              </a:rPr>
              <a:t>  fee  amount </a:t>
            </a:r>
            <a:r>
              <a:rPr lang="en-GB" b="1" i="0" dirty="0">
                <a:solidFill>
                  <a:srgbClr val="505A5F"/>
                </a:solidFill>
                <a:effectLst/>
                <a:latin typeface="GDS Transport"/>
              </a:rPr>
              <a:t>£811 </a:t>
            </a:r>
            <a:r>
              <a:rPr lang="en-GB" b="0" i="0" dirty="0">
                <a:solidFill>
                  <a:srgbClr val="505A5F"/>
                </a:solidFill>
                <a:effectLst/>
                <a:latin typeface="GDS Transport"/>
              </a:rPr>
              <a:t>- </a:t>
            </a:r>
            <a:r>
              <a:rPr lang="en-GB" dirty="0">
                <a:solidFill>
                  <a:srgbClr val="FF0000"/>
                </a:solidFill>
              </a:rPr>
              <a:t>effective from today’s date</a:t>
            </a:r>
          </a:p>
          <a:p>
            <a:r>
              <a:rPr lang="en-GB" dirty="0">
                <a:solidFill>
                  <a:srgbClr val="FF0000"/>
                </a:solidFill>
              </a:rPr>
              <a:t>HIGHLIGHT THAT EFFECTIVE DATE NEEDS TO REFLECT WHEN THE CHANGE OCURRED; NO NEED TO TAKE BACK TO START DATE OF COURSE</a:t>
            </a:r>
          </a:p>
          <a:p>
            <a:endParaRPr lang="en-GB" dirty="0"/>
          </a:p>
        </p:txBody>
      </p:sp>
      <p:sp>
        <p:nvSpPr>
          <p:cNvPr id="4" name="Slide Number Placeholder 3">
            <a:extLst>
              <a:ext uri="{FF2B5EF4-FFF2-40B4-BE49-F238E27FC236}">
                <a16:creationId xmlns:a16="http://schemas.microsoft.com/office/drawing/2014/main" id="{A085E613-6AF2-8D69-4E98-F0862DFD038A}"/>
              </a:ext>
            </a:extLst>
          </p:cNvPr>
          <p:cNvSpPr>
            <a:spLocks noGrp="1"/>
          </p:cNvSpPr>
          <p:nvPr>
            <p:ph type="sldNum" sz="quarter" idx="5"/>
          </p:nvPr>
        </p:nvSpPr>
        <p:spPr/>
        <p:txBody>
          <a:bodyPr/>
          <a:lstStyle/>
          <a:p>
            <a:fld id="{7917D56B-002E-4AAE-90DA-AA24BB3D8A78}" type="slidenum">
              <a:rPr lang="en-GB" smtClean="0"/>
              <a:t>25</a:t>
            </a:fld>
            <a:endParaRPr lang="en-GB"/>
          </a:p>
        </p:txBody>
      </p:sp>
    </p:spTree>
    <p:extLst>
      <p:ext uri="{BB962C8B-B14F-4D97-AF65-F5344CB8AC3E}">
        <p14:creationId xmlns:p14="http://schemas.microsoft.com/office/powerpoint/2010/main" val="3173892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 chat and summary</a:t>
            </a:r>
          </a:p>
        </p:txBody>
      </p:sp>
      <p:sp>
        <p:nvSpPr>
          <p:cNvPr id="4" name="Slide Number Placeholder 3"/>
          <p:cNvSpPr>
            <a:spLocks noGrp="1"/>
          </p:cNvSpPr>
          <p:nvPr>
            <p:ph type="sldNum" sz="quarter" idx="5"/>
          </p:nvPr>
        </p:nvSpPr>
        <p:spPr/>
        <p:txBody>
          <a:bodyPr/>
          <a:lstStyle/>
          <a:p>
            <a:fld id="{7917D56B-002E-4AAE-90DA-AA24BB3D8A78}" type="slidenum">
              <a:rPr lang="en-GB" smtClean="0"/>
              <a:t>26</a:t>
            </a:fld>
            <a:endParaRPr lang="en-GB"/>
          </a:p>
        </p:txBody>
      </p:sp>
    </p:spTree>
    <p:extLst>
      <p:ext uri="{BB962C8B-B14F-4D97-AF65-F5344CB8AC3E}">
        <p14:creationId xmlns:p14="http://schemas.microsoft.com/office/powerpoint/2010/main" val="299623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D723C-5982-436B-8527-80681763C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F2C960-7928-4C64-FFCD-98E42F836F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8E41C5-41C8-90B2-06E1-E4CA7349F6F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B050E02D-A1FF-E9E5-DF19-6EA48AB73371}"/>
              </a:ext>
            </a:extLst>
          </p:cNvPr>
          <p:cNvSpPr>
            <a:spLocks noGrp="1"/>
          </p:cNvSpPr>
          <p:nvPr>
            <p:ph type="sldNum" sz="quarter" idx="5"/>
          </p:nvPr>
        </p:nvSpPr>
        <p:spPr/>
        <p:txBody>
          <a:bodyPr/>
          <a:lstStyle/>
          <a:p>
            <a:fld id="{7917D56B-002E-4AAE-90DA-AA24BB3D8A78}" type="slidenum">
              <a:rPr lang="en-GB" smtClean="0"/>
              <a:t>27</a:t>
            </a:fld>
            <a:endParaRPr lang="en-GB"/>
          </a:p>
        </p:txBody>
      </p:sp>
    </p:spTree>
    <p:extLst>
      <p:ext uri="{BB962C8B-B14F-4D97-AF65-F5344CB8AC3E}">
        <p14:creationId xmlns:p14="http://schemas.microsoft.com/office/powerpoint/2010/main" val="21288206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DEMO a/c list and colour coding also CoC work list</a:t>
            </a:r>
          </a:p>
        </p:txBody>
      </p:sp>
      <p:sp>
        <p:nvSpPr>
          <p:cNvPr id="4" name="Slide Number Placeholder 3"/>
          <p:cNvSpPr>
            <a:spLocks noGrp="1"/>
          </p:cNvSpPr>
          <p:nvPr>
            <p:ph type="sldNum" sz="quarter" idx="5"/>
          </p:nvPr>
        </p:nvSpPr>
        <p:spPr/>
        <p:txBody>
          <a:bodyPr/>
          <a:lstStyle/>
          <a:p>
            <a:fld id="{7917D56B-002E-4AAE-90DA-AA24BB3D8A78}" type="slidenum">
              <a:rPr lang="en-GB" smtClean="0"/>
              <a:t>28</a:t>
            </a:fld>
            <a:endParaRPr lang="en-GB"/>
          </a:p>
        </p:txBody>
      </p:sp>
    </p:spTree>
    <p:extLst>
      <p:ext uri="{BB962C8B-B14F-4D97-AF65-F5344CB8AC3E}">
        <p14:creationId xmlns:p14="http://schemas.microsoft.com/office/powerpoint/2010/main" val="3570940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9460B-5503-6867-6208-035518F4FF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C9FD1-937D-9BC7-3673-42CB9A146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30ADA8-E5E8-2563-2D46-C4D643ED3339}"/>
              </a:ext>
            </a:extLst>
          </p:cNvPr>
          <p:cNvSpPr>
            <a:spLocks noGrp="1"/>
          </p:cNvSpPr>
          <p:nvPr>
            <p:ph type="body" idx="1"/>
          </p:nvPr>
        </p:nvSpPr>
        <p:spPr/>
        <p:txBody>
          <a:bodyPr/>
          <a:lstStyle/>
          <a:p>
            <a:r>
              <a:rPr lang="en-GB" dirty="0"/>
              <a:t>CAN WE HAVE DRAWDOWN CALENDAR ON EACH TABLE (PERHAPS ONE EACH?) AND ASK THEM TO DISCUSS IF TIME PERMITS.</a:t>
            </a:r>
          </a:p>
        </p:txBody>
      </p:sp>
      <p:sp>
        <p:nvSpPr>
          <p:cNvPr id="4" name="Slide Number Placeholder 3">
            <a:extLst>
              <a:ext uri="{FF2B5EF4-FFF2-40B4-BE49-F238E27FC236}">
                <a16:creationId xmlns:a16="http://schemas.microsoft.com/office/drawing/2014/main" id="{A920C0F0-03DF-6A11-56C8-D9144F5567C2}"/>
              </a:ext>
            </a:extLst>
          </p:cNvPr>
          <p:cNvSpPr>
            <a:spLocks noGrp="1"/>
          </p:cNvSpPr>
          <p:nvPr>
            <p:ph type="sldNum" sz="quarter" idx="5"/>
          </p:nvPr>
        </p:nvSpPr>
        <p:spPr/>
        <p:txBody>
          <a:bodyPr/>
          <a:lstStyle/>
          <a:p>
            <a:fld id="{7917D56B-002E-4AAE-90DA-AA24BB3D8A78}" type="slidenum">
              <a:rPr lang="en-GB" smtClean="0"/>
              <a:t>29</a:t>
            </a:fld>
            <a:endParaRPr lang="en-GB"/>
          </a:p>
        </p:txBody>
      </p:sp>
    </p:spTree>
    <p:extLst>
      <p:ext uri="{BB962C8B-B14F-4D97-AF65-F5344CB8AC3E}">
        <p14:creationId xmlns:p14="http://schemas.microsoft.com/office/powerpoint/2010/main" val="3256789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B480A-0862-988E-9082-B445240CBD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68D48-85ED-2F22-2F77-D7FC049515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2A8D09-50F0-36C1-8BD1-217719143B1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4B545B"/>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Attendance means participation on a course, including teaching face-to-face or blended study. Should cover enrolment process, during study and on withdrawal or completion of the course.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4B545B"/>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Providers should communicate their policy to learners and have an auditable process in place.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4B545B"/>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Providers should ensure the demands of the course and any personal circumstances of learners are considered.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rgbClr val="4B545B"/>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If a learner’s participation in a course does not meet the Provider’s expectations, SLC should be informed promptly that the learner has withdrawn.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4B545B"/>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4B545B"/>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dirty="0">
              <a:solidFill>
                <a:srgbClr val="4B545B"/>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rgbClr val="4B545B"/>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endParaRPr lang="en-GB" dirty="0"/>
          </a:p>
        </p:txBody>
      </p:sp>
      <p:sp>
        <p:nvSpPr>
          <p:cNvPr id="4" name="Slide Number Placeholder 3">
            <a:extLst>
              <a:ext uri="{FF2B5EF4-FFF2-40B4-BE49-F238E27FC236}">
                <a16:creationId xmlns:a16="http://schemas.microsoft.com/office/drawing/2014/main" id="{8EBCE7A1-DD59-38ED-B669-FD34A920FCA3}"/>
              </a:ext>
            </a:extLst>
          </p:cNvPr>
          <p:cNvSpPr>
            <a:spLocks noGrp="1"/>
          </p:cNvSpPr>
          <p:nvPr>
            <p:ph type="sldNum" sz="quarter" idx="5"/>
          </p:nvPr>
        </p:nvSpPr>
        <p:spPr/>
        <p:txBody>
          <a:bodyPr/>
          <a:lstStyle/>
          <a:p>
            <a:fld id="{7917D56B-002E-4AAE-90DA-AA24BB3D8A78}" type="slidenum">
              <a:rPr lang="en-GB" smtClean="0"/>
              <a:t>30</a:t>
            </a:fld>
            <a:endParaRPr lang="en-GB"/>
          </a:p>
        </p:txBody>
      </p:sp>
    </p:spTree>
    <p:extLst>
      <p:ext uri="{BB962C8B-B14F-4D97-AF65-F5344CB8AC3E}">
        <p14:creationId xmlns:p14="http://schemas.microsoft.com/office/powerpoint/2010/main" val="904471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College managers must implement a method to ensure that the learner understands and formally agrees to the policy as part of their learning agreement, prior to starting their programme/course. </a:t>
            </a:r>
          </a:p>
        </p:txBody>
      </p:sp>
      <p:sp>
        <p:nvSpPr>
          <p:cNvPr id="4" name="Slide Number Placeholder 3"/>
          <p:cNvSpPr>
            <a:spLocks noGrp="1"/>
          </p:cNvSpPr>
          <p:nvPr>
            <p:ph type="sldNum" sz="quarter" idx="5"/>
          </p:nvPr>
        </p:nvSpPr>
        <p:spPr/>
        <p:txBody>
          <a:bodyPr/>
          <a:lstStyle/>
          <a:p>
            <a:fld id="{7917D56B-002E-4AAE-90DA-AA24BB3D8A78}" type="slidenum">
              <a:rPr lang="en-GB" smtClean="0"/>
              <a:t>31</a:t>
            </a:fld>
            <a:endParaRPr lang="en-GB"/>
          </a:p>
        </p:txBody>
      </p:sp>
    </p:spTree>
    <p:extLst>
      <p:ext uri="{BB962C8B-B14F-4D97-AF65-F5344CB8AC3E}">
        <p14:creationId xmlns:p14="http://schemas.microsoft.com/office/powerpoint/2010/main" val="19097447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996FD-8589-0990-38FF-CCCAE6F52C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878A4D-8F7F-41B8-EDB1-B1EC4587E1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AA8B54-984C-C9CB-9F6D-7206F896A85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4B5E9DA-C655-EF3F-B020-E23A036350F8}"/>
              </a:ext>
            </a:extLst>
          </p:cNvPr>
          <p:cNvSpPr>
            <a:spLocks noGrp="1"/>
          </p:cNvSpPr>
          <p:nvPr>
            <p:ph type="sldNum" sz="quarter" idx="5"/>
          </p:nvPr>
        </p:nvSpPr>
        <p:spPr/>
        <p:txBody>
          <a:bodyPr/>
          <a:lstStyle/>
          <a:p>
            <a:fld id="{7917D56B-002E-4AAE-90DA-AA24BB3D8A78}" type="slidenum">
              <a:rPr lang="en-GB" smtClean="0"/>
              <a:t>32</a:t>
            </a:fld>
            <a:endParaRPr lang="en-GB"/>
          </a:p>
        </p:txBody>
      </p:sp>
    </p:spTree>
    <p:extLst>
      <p:ext uri="{BB962C8B-B14F-4D97-AF65-F5344CB8AC3E}">
        <p14:creationId xmlns:p14="http://schemas.microsoft.com/office/powerpoint/2010/main" val="3422895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8DBAE-A01B-DF4A-8473-C064F029D1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DE19C-3FE8-BDD8-316F-47BF2DAE5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5E332F-42C9-BF48-8DBF-3C357608635B}"/>
              </a:ext>
            </a:extLst>
          </p:cNvPr>
          <p:cNvSpPr>
            <a:spLocks noGrp="1"/>
          </p:cNvSpPr>
          <p:nvPr>
            <p:ph type="body" idx="1"/>
          </p:nvPr>
        </p:nvSpPr>
        <p:spPr/>
        <p:txBody>
          <a:bodyPr/>
          <a:lstStyle/>
          <a:p>
            <a:r>
              <a:rPr lang="en-GB" b="1" dirty="0"/>
              <a:t>GO TO PORTAL FOR DEMO</a:t>
            </a:r>
          </a:p>
          <a:p>
            <a:r>
              <a:rPr lang="en-GB" dirty="0"/>
              <a:t>Process  Cocs as follows –</a:t>
            </a:r>
          </a:p>
          <a:p>
            <a:r>
              <a:rPr lang="en-GB" b="1" u="sng" dirty="0"/>
              <a:t>Suspension – CRN </a:t>
            </a:r>
            <a:r>
              <a:rPr lang="en-GB" b="1" i="0" dirty="0">
                <a:solidFill>
                  <a:srgbClr val="6F6F6F"/>
                </a:solidFill>
                <a:effectLst/>
                <a:latin typeface="Trebuchet MS" panose="020B0603020202020204" pitchFamily="34" charset="0"/>
              </a:rPr>
              <a:t>89861264561 Rachel Best</a:t>
            </a:r>
            <a:r>
              <a:rPr lang="en-GB" b="1" u="sng" dirty="0"/>
              <a:t>– </a:t>
            </a:r>
            <a:r>
              <a:rPr lang="en-GB" b="1" u="none" dirty="0"/>
              <a:t>date of suspension 30/04/2025  but show that the portal will not accept a date prior to the initial attendance date</a:t>
            </a:r>
          </a:p>
          <a:p>
            <a:r>
              <a:rPr lang="en-GB" b="1" u="sng" dirty="0"/>
              <a:t>Withdrawal – CRN </a:t>
            </a:r>
            <a:r>
              <a:rPr lang="en-GB" b="1" i="0" dirty="0">
                <a:solidFill>
                  <a:srgbClr val="6F6F6F"/>
                </a:solidFill>
                <a:effectLst/>
                <a:latin typeface="Trebuchet MS" panose="020B0603020202020204" pitchFamily="34" charset="0"/>
              </a:rPr>
              <a:t>69861263671 Morty Long – date of withdrawal 02/05/2025 – loan due to May as attended for some of the month</a:t>
            </a:r>
          </a:p>
          <a:p>
            <a:endParaRPr lang="en-GB" dirty="0"/>
          </a:p>
        </p:txBody>
      </p:sp>
      <p:sp>
        <p:nvSpPr>
          <p:cNvPr id="4" name="Slide Number Placeholder 3">
            <a:extLst>
              <a:ext uri="{FF2B5EF4-FFF2-40B4-BE49-F238E27FC236}">
                <a16:creationId xmlns:a16="http://schemas.microsoft.com/office/drawing/2014/main" id="{B2CDB34B-2A4C-75F2-F038-3323639A2BC2}"/>
              </a:ext>
            </a:extLst>
          </p:cNvPr>
          <p:cNvSpPr>
            <a:spLocks noGrp="1"/>
          </p:cNvSpPr>
          <p:nvPr>
            <p:ph type="sldNum" sz="quarter" idx="5"/>
          </p:nvPr>
        </p:nvSpPr>
        <p:spPr/>
        <p:txBody>
          <a:bodyPr/>
          <a:lstStyle/>
          <a:p>
            <a:fld id="{8A957C73-E2CE-4861-BBC9-77095FBDA549}" type="slidenum">
              <a:rPr lang="en-GB" smtClean="0"/>
              <a:t>33</a:t>
            </a:fld>
            <a:endParaRPr lang="en-GB"/>
          </a:p>
        </p:txBody>
      </p:sp>
    </p:spTree>
    <p:extLst>
      <p:ext uri="{BB962C8B-B14F-4D97-AF65-F5344CB8AC3E}">
        <p14:creationId xmlns:p14="http://schemas.microsoft.com/office/powerpoint/2010/main" val="55202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17D56B-002E-4AAE-90DA-AA24BB3D8A78}" type="slidenum">
              <a:rPr lang="en-GB" smtClean="0"/>
              <a:t>5</a:t>
            </a:fld>
            <a:endParaRPr lang="en-GB"/>
          </a:p>
        </p:txBody>
      </p:sp>
    </p:spTree>
    <p:extLst>
      <p:ext uri="{BB962C8B-B14F-4D97-AF65-F5344CB8AC3E}">
        <p14:creationId xmlns:p14="http://schemas.microsoft.com/office/powerpoint/2010/main" val="1666232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7E8D95-247E-4B22-9822-DDD992F6330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679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BA7127-3797-61A7-2130-9720DA3AE6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1F8A1-165F-6119-50C8-DB75A64B1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F6786-E9C4-6530-D4B1-2EDEA9DE381C}"/>
              </a:ext>
            </a:extLst>
          </p:cNvPr>
          <p:cNvSpPr>
            <a:spLocks noGrp="1"/>
          </p:cNvSpPr>
          <p:nvPr>
            <p:ph type="body" idx="1"/>
          </p:nvPr>
        </p:nvSpPr>
        <p:spPr/>
        <p:txBody>
          <a:bodyPr/>
          <a:lstStyle/>
          <a:p>
            <a:pPr marL="285750" indent="-285750">
              <a:buFont typeface="Arial" panose="020B0604020202020204" pitchFamily="34" charset="0"/>
              <a:buChar char="•"/>
            </a:pPr>
            <a:r>
              <a:rPr lang="en-GB" altLang="en-US" sz="1200" dirty="0">
                <a:latin typeface="Helvetica" panose="020B0604020202020204" pitchFamily="34" charset="0"/>
                <a:cs typeface="Helvetica" panose="020B0604020202020204" pitchFamily="34" charset="0"/>
              </a:rPr>
              <a:t>Fee adjustments – if LP wishes to reduce loan liability below  amount due up to withdrawal date, we will need to manipulate fee amount in the background. </a:t>
            </a:r>
          </a:p>
          <a:p>
            <a:pPr marL="285750" indent="-285750">
              <a:buFont typeface="Arial" panose="020B0604020202020204" pitchFamily="34" charset="0"/>
              <a:buChar char="•"/>
            </a:pPr>
            <a:r>
              <a:rPr lang="en-GB" altLang="en-US" sz="1200" dirty="0">
                <a:latin typeface="Helvetica" panose="020B0604020202020204" pitchFamily="34" charset="0"/>
                <a:cs typeface="Helvetica" panose="020B0604020202020204" pitchFamily="34" charset="0"/>
              </a:rPr>
              <a:t>Change learning aim reference </a:t>
            </a:r>
          </a:p>
          <a:p>
            <a:pPr marL="285750" indent="-285750">
              <a:buFont typeface="Arial" panose="020B0604020202020204" pitchFamily="34" charset="0"/>
              <a:buChar char="•"/>
            </a:pPr>
            <a:r>
              <a:rPr lang="en-GB" altLang="en-US" sz="1200" dirty="0">
                <a:latin typeface="Helvetica" panose="020B0604020202020204" pitchFamily="34" charset="0"/>
                <a:cs typeface="Helvetica" panose="020B0604020202020204" pitchFamily="34" charset="0"/>
              </a:rPr>
              <a:t>Consider new fee</a:t>
            </a:r>
          </a:p>
          <a:p>
            <a:pPr marL="285750" indent="-285750">
              <a:buFont typeface="Arial" panose="020B0604020202020204" pitchFamily="34" charset="0"/>
              <a:buChar char="•"/>
            </a:pPr>
            <a:r>
              <a:rPr lang="en-GB" altLang="en-US" sz="1200" dirty="0">
                <a:latin typeface="Helvetica" panose="020B0604020202020204" pitchFamily="34" charset="0"/>
                <a:cs typeface="Helvetica" panose="020B0604020202020204" pitchFamily="34" charset="0"/>
              </a:rPr>
              <a:t>Bear in mind new learning aim will have to have been eligible from start date of course </a:t>
            </a:r>
          </a:p>
          <a:p>
            <a:pPr marL="285750" indent="-285750">
              <a:buFont typeface="Arial" panose="020B0604020202020204" pitchFamily="34" charset="0"/>
              <a:buChar char="•"/>
            </a:pPr>
            <a:r>
              <a:rPr lang="en-GB" altLang="en-US" sz="1200" dirty="0">
                <a:latin typeface="Helvetica" panose="020B0604020202020204" pitchFamily="34" charset="0"/>
                <a:cs typeface="Helvetica" panose="020B0604020202020204" pitchFamily="34" charset="0"/>
              </a:rPr>
              <a:t>Issue new LAFIL and add to learner file</a:t>
            </a:r>
          </a:p>
          <a:p>
            <a:endParaRPr lang="en-GB" dirty="0"/>
          </a:p>
        </p:txBody>
      </p:sp>
      <p:sp>
        <p:nvSpPr>
          <p:cNvPr id="4" name="Slide Number Placeholder 3">
            <a:extLst>
              <a:ext uri="{FF2B5EF4-FFF2-40B4-BE49-F238E27FC236}">
                <a16:creationId xmlns:a16="http://schemas.microsoft.com/office/drawing/2014/main" id="{8C9CE13F-A781-6D65-C818-F67B41946F88}"/>
              </a:ext>
            </a:extLst>
          </p:cNvPr>
          <p:cNvSpPr>
            <a:spLocks noGrp="1"/>
          </p:cNvSpPr>
          <p:nvPr>
            <p:ph type="sldNum" sz="quarter" idx="5"/>
          </p:nvPr>
        </p:nvSpPr>
        <p:spPr/>
        <p:txBody>
          <a:bodyPr/>
          <a:lstStyle/>
          <a:p>
            <a:fld id="{8A957C73-E2CE-4861-BBC9-77095FBDA549}" type="slidenum">
              <a:rPr lang="en-GB" smtClean="0"/>
              <a:t>35</a:t>
            </a:fld>
            <a:endParaRPr lang="en-GB"/>
          </a:p>
        </p:txBody>
      </p:sp>
    </p:spTree>
    <p:extLst>
      <p:ext uri="{BB962C8B-B14F-4D97-AF65-F5344CB8AC3E}">
        <p14:creationId xmlns:p14="http://schemas.microsoft.com/office/powerpoint/2010/main" val="1448933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17D56B-002E-4AAE-90DA-AA24BB3D8A78}" type="slidenum">
              <a:rPr lang="en-GB" smtClean="0"/>
              <a:t>36</a:t>
            </a:fld>
            <a:endParaRPr lang="en-GB"/>
          </a:p>
        </p:txBody>
      </p:sp>
    </p:spTree>
    <p:extLst>
      <p:ext uri="{BB962C8B-B14F-4D97-AF65-F5344CB8AC3E}">
        <p14:creationId xmlns:p14="http://schemas.microsoft.com/office/powerpoint/2010/main" val="314511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en-US" b="1" dirty="0"/>
              <a:t>GO TO PORTAL FOR DEMO</a:t>
            </a:r>
          </a:p>
          <a:p>
            <a:endParaRPr lang="en-GB" altLang="en-US" b="1" dirty="0"/>
          </a:p>
          <a:p>
            <a:r>
              <a:rPr lang="en-GB" altLang="en-US" b="1" dirty="0"/>
              <a:t>DEMO LFD / PIR / PAYMENT SCHEDULE &amp; ATTENDANCE REPORT - RECONCILE</a:t>
            </a:r>
          </a:p>
        </p:txBody>
      </p:sp>
      <p:sp>
        <p:nvSpPr>
          <p:cNvPr id="103428" name="Slide Number Placeholder 3"/>
          <p:cNvSpPr>
            <a:spLocks noGrp="1"/>
          </p:cNvSpPr>
          <p:nvPr>
            <p:ph type="sldNum" sz="quarter" idx="5"/>
          </p:nvPr>
        </p:nvSpPr>
        <p:spPr bwMode="auto">
          <a:noFill/>
          <a:ln>
            <a:miter lim="800000"/>
            <a:headEnd/>
            <a:tailEnd/>
          </a:ln>
        </p:spPr>
        <p:txBody>
          <a:bodyPr/>
          <a:lstStyle/>
          <a:p>
            <a:fld id="{1ED9CE1F-256F-45F0-A107-8FA22AF2642A}" type="slidenum">
              <a:rPr lang="en-GB" altLang="en-US" smtClean="0"/>
              <a:pPr/>
              <a:t>37</a:t>
            </a:fld>
            <a:endParaRPr lang="en-GB" altLang="en-US" dirty="0"/>
          </a:p>
        </p:txBody>
      </p:sp>
    </p:spTree>
    <p:extLst>
      <p:ext uri="{BB962C8B-B14F-4D97-AF65-F5344CB8AC3E}">
        <p14:creationId xmlns:p14="http://schemas.microsoft.com/office/powerpoint/2010/main" val="295297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56BB8-3C9E-F530-8C4E-5A68E7BA08C3}"/>
            </a:ext>
          </a:extLst>
        </p:cNvPr>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EBD1300B-0DC5-770C-9EAE-FD5A899121E2}"/>
              </a:ext>
            </a:extLst>
          </p:cNvPr>
          <p:cNvSpPr>
            <a:spLocks noGrp="1" noRot="1" noChangeAspect="1" noTextEdit="1"/>
          </p:cNvSpPr>
          <p:nvPr>
            <p:ph type="sldImg"/>
          </p:nvPr>
        </p:nvSpPr>
        <p:spPr bwMode="auto">
          <a:noFill/>
          <a:ln>
            <a:solidFill>
              <a:srgbClr val="000000"/>
            </a:solidFill>
            <a:miter lim="800000"/>
            <a:headEnd/>
            <a:tailEnd/>
          </a:ln>
        </p:spPr>
      </p:sp>
      <p:sp>
        <p:nvSpPr>
          <p:cNvPr id="103427" name="Notes Placeholder 2">
            <a:extLst>
              <a:ext uri="{FF2B5EF4-FFF2-40B4-BE49-F238E27FC236}">
                <a16:creationId xmlns:a16="http://schemas.microsoft.com/office/drawing/2014/main" id="{18CB7A42-CE51-9FFD-2FC9-0B6DC70F24D4}"/>
              </a:ext>
            </a:extLst>
          </p:cNvPr>
          <p:cNvSpPr>
            <a:spLocks noGrp="1"/>
          </p:cNvSpPr>
          <p:nvPr>
            <p:ph type="body" idx="1"/>
          </p:nvPr>
        </p:nvSpPr>
        <p:spPr bwMode="auto">
          <a:noFill/>
        </p:spPr>
        <p:txBody>
          <a:bodyPr wrap="square" numCol="1" anchor="t" anchorCtr="0" compatLnSpc="1">
            <a:prstTxWarp prst="textNoShape">
              <a:avLst/>
            </a:prstTxWarp>
          </a:bodyPr>
          <a:lstStyle/>
          <a:p>
            <a:r>
              <a:rPr lang="en-GB" altLang="en-US" b="1" dirty="0"/>
              <a:t>GO TO PORTAL FOR DEMO</a:t>
            </a:r>
          </a:p>
          <a:p>
            <a:endParaRPr lang="en-GB" altLang="en-US" b="1" dirty="0"/>
          </a:p>
          <a:p>
            <a:r>
              <a:rPr lang="en-GB" altLang="en-US" b="1" dirty="0"/>
              <a:t>DEMO LFD / PIR / PAYMENT SCHEDULE &amp; ATTENDANCE REPORT - RECONCILE</a:t>
            </a:r>
          </a:p>
        </p:txBody>
      </p:sp>
      <p:sp>
        <p:nvSpPr>
          <p:cNvPr id="103428" name="Slide Number Placeholder 3">
            <a:extLst>
              <a:ext uri="{FF2B5EF4-FFF2-40B4-BE49-F238E27FC236}">
                <a16:creationId xmlns:a16="http://schemas.microsoft.com/office/drawing/2014/main" id="{D4BB5CB4-133E-E7EC-052E-73297EDF096C}"/>
              </a:ext>
            </a:extLst>
          </p:cNvPr>
          <p:cNvSpPr>
            <a:spLocks noGrp="1"/>
          </p:cNvSpPr>
          <p:nvPr>
            <p:ph type="sldNum" sz="quarter" idx="5"/>
          </p:nvPr>
        </p:nvSpPr>
        <p:spPr bwMode="auto">
          <a:noFill/>
          <a:ln>
            <a:miter lim="800000"/>
            <a:headEnd/>
            <a:tailEnd/>
          </a:ln>
        </p:spPr>
        <p:txBody>
          <a:bodyPr/>
          <a:lstStyle/>
          <a:p>
            <a:fld id="{1ED9CE1F-256F-45F0-A107-8FA22AF2642A}" type="slidenum">
              <a:rPr lang="en-GB" altLang="en-US" smtClean="0"/>
              <a:pPr/>
              <a:t>38</a:t>
            </a:fld>
            <a:endParaRPr lang="en-GB" altLang="en-US" dirty="0"/>
          </a:p>
        </p:txBody>
      </p:sp>
    </p:spTree>
    <p:extLst>
      <p:ext uri="{BB962C8B-B14F-4D97-AF65-F5344CB8AC3E}">
        <p14:creationId xmlns:p14="http://schemas.microsoft.com/office/powerpoint/2010/main" val="48363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CCE87-F788-5A04-EDC8-9207F9A1278B}"/>
            </a:ext>
          </a:extLst>
        </p:cNvPr>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E3335E22-4948-295A-70F2-285F729C05A7}"/>
              </a:ext>
            </a:extLst>
          </p:cNvPr>
          <p:cNvSpPr>
            <a:spLocks noGrp="1" noRot="1" noChangeAspect="1" noTextEdit="1"/>
          </p:cNvSpPr>
          <p:nvPr>
            <p:ph type="sldImg"/>
          </p:nvPr>
        </p:nvSpPr>
        <p:spPr bwMode="auto">
          <a:noFill/>
          <a:ln>
            <a:solidFill>
              <a:srgbClr val="000000"/>
            </a:solidFill>
            <a:miter lim="800000"/>
            <a:headEnd/>
            <a:tailEnd/>
          </a:ln>
        </p:spPr>
      </p:sp>
      <p:sp>
        <p:nvSpPr>
          <p:cNvPr id="103427" name="Notes Placeholder 2">
            <a:extLst>
              <a:ext uri="{FF2B5EF4-FFF2-40B4-BE49-F238E27FC236}">
                <a16:creationId xmlns:a16="http://schemas.microsoft.com/office/drawing/2014/main" id="{FB071C64-5385-A7D7-A1A5-C6E7BD7B997D}"/>
              </a:ext>
            </a:extLst>
          </p:cNvPr>
          <p:cNvSpPr>
            <a:spLocks noGrp="1"/>
          </p:cNvSpPr>
          <p:nvPr>
            <p:ph type="body" idx="1"/>
          </p:nvPr>
        </p:nvSpPr>
        <p:spPr bwMode="auto">
          <a:noFill/>
        </p:spPr>
        <p:txBody>
          <a:bodyPr wrap="square" numCol="1" anchor="t" anchorCtr="0" compatLnSpc="1">
            <a:prstTxWarp prst="textNoShape">
              <a:avLst/>
            </a:prstTxWarp>
          </a:bodyPr>
          <a:lstStyle/>
          <a:p>
            <a:r>
              <a:rPr lang="en-GB" altLang="en-US" b="1" dirty="0"/>
              <a:t>GO TO PORTAL FOR DEMO</a:t>
            </a:r>
          </a:p>
          <a:p>
            <a:endParaRPr lang="en-GB" altLang="en-US" b="1" dirty="0"/>
          </a:p>
          <a:p>
            <a:r>
              <a:rPr lang="en-GB" altLang="en-US" b="1" dirty="0"/>
              <a:t>DEMO LFD / PIR / PAYMENT SCHEDULE &amp; ATTENDANCE REPORT - RECONCILE</a:t>
            </a:r>
          </a:p>
        </p:txBody>
      </p:sp>
      <p:sp>
        <p:nvSpPr>
          <p:cNvPr id="103428" name="Slide Number Placeholder 3">
            <a:extLst>
              <a:ext uri="{FF2B5EF4-FFF2-40B4-BE49-F238E27FC236}">
                <a16:creationId xmlns:a16="http://schemas.microsoft.com/office/drawing/2014/main" id="{235D9E2D-081B-CFE0-359B-D924BF6F320D}"/>
              </a:ext>
            </a:extLst>
          </p:cNvPr>
          <p:cNvSpPr>
            <a:spLocks noGrp="1"/>
          </p:cNvSpPr>
          <p:nvPr>
            <p:ph type="sldNum" sz="quarter" idx="5"/>
          </p:nvPr>
        </p:nvSpPr>
        <p:spPr bwMode="auto">
          <a:noFill/>
          <a:ln>
            <a:miter lim="800000"/>
            <a:headEnd/>
            <a:tailEnd/>
          </a:ln>
        </p:spPr>
        <p:txBody>
          <a:bodyPr/>
          <a:lstStyle/>
          <a:p>
            <a:fld id="{1ED9CE1F-256F-45F0-A107-8FA22AF2642A}" type="slidenum">
              <a:rPr lang="en-GB" altLang="en-US" smtClean="0"/>
              <a:pPr/>
              <a:t>39</a:t>
            </a:fld>
            <a:endParaRPr lang="en-GB" altLang="en-US" dirty="0"/>
          </a:p>
        </p:txBody>
      </p:sp>
    </p:spTree>
    <p:extLst>
      <p:ext uri="{BB962C8B-B14F-4D97-AF65-F5344CB8AC3E}">
        <p14:creationId xmlns:p14="http://schemas.microsoft.com/office/powerpoint/2010/main" val="875925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kern="1200" dirty="0">
                <a:solidFill>
                  <a:prstClr val="black"/>
                </a:solidFill>
                <a:latin typeface="Arial"/>
                <a:cs typeface="Arial"/>
              </a:rPr>
              <a:t>LAFIL available on gov.uk at the end of April monitor LAFILS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kern="1200" dirty="0">
                <a:solidFill>
                  <a:prstClr val="black"/>
                </a:solidFill>
                <a:latin typeface="Arial"/>
                <a:cs typeface="Arial"/>
              </a:rPr>
              <a:t> </a:t>
            </a:r>
            <a:r>
              <a:rPr lang="en-US" dirty="0"/>
              <a:t>Approach any points in the year to focus on? Enrolments  dates, PMP points, curriculum planning mid year</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Useful reports – LPR and exports to identify learner status.  LFD tracks scheduled payments. </a:t>
            </a:r>
            <a:r>
              <a:rPr lang="en-US" b="1" dirty="0">
                <a:solidFill>
                  <a:srgbClr val="FF0000"/>
                </a:solidFill>
              </a:rPr>
              <a:t>DOES ANYONE STILL USE LOAN POSITION REPORT?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a:solidFill>
                <a:srgbClr val="FF0000"/>
              </a:solidFill>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Work with SLC and ESFA to ensure SMF/funding rules compliance.  Good relationship with ESFA TM and SLC FE AM.</a:t>
            </a:r>
          </a:p>
          <a:p>
            <a:r>
              <a:rPr lang="en-GB" baseline="0" dirty="0"/>
              <a:t>Be mindful that reductions are also applied at PMP2 –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Challenge of PMP1 award going live December / lag in award – how do you ‘use’ it effectively? </a:t>
            </a:r>
          </a:p>
          <a:p>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GB" dirty="0"/>
          </a:p>
        </p:txBody>
      </p:sp>
      <p:sp>
        <p:nvSpPr>
          <p:cNvPr id="4" name="Slide Number Placeholder 3"/>
          <p:cNvSpPr>
            <a:spLocks noGrp="1"/>
          </p:cNvSpPr>
          <p:nvPr>
            <p:ph type="sldNum" sz="quarter" idx="5"/>
          </p:nvPr>
        </p:nvSpPr>
        <p:spPr/>
        <p:txBody>
          <a:bodyPr/>
          <a:lstStyle/>
          <a:p>
            <a:fld id="{DB7E8D95-247E-4B22-9822-DDD992F63304}" type="slidenum">
              <a:rPr lang="en-GB" smtClean="0"/>
              <a:t>40</a:t>
            </a:fld>
            <a:endParaRPr lang="en-GB"/>
          </a:p>
        </p:txBody>
      </p:sp>
    </p:spTree>
    <p:extLst>
      <p:ext uri="{BB962C8B-B14F-4D97-AF65-F5344CB8AC3E}">
        <p14:creationId xmlns:p14="http://schemas.microsoft.com/office/powerpoint/2010/main" val="2053520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p:txBody>
          <a:bodyPr wrap="square" numCol="1" anchor="t" anchorCtr="0" compatLnSpc="1">
            <a:prstTxWarp prst="textNoShape">
              <a:avLst/>
            </a:prstTxWarp>
          </a:bodyPr>
          <a:lstStyle/>
          <a:p>
            <a:pPr eaLnBrk="1" fontAlgn="auto" hangingPunct="1">
              <a:spcBef>
                <a:spcPts val="0"/>
              </a:spcBef>
              <a:spcAft>
                <a:spcPts val="0"/>
              </a:spcAft>
              <a:defRPr/>
            </a:pPr>
            <a:endParaRPr lang="en-GB" dirty="0"/>
          </a:p>
        </p:txBody>
      </p:sp>
      <p:sp>
        <p:nvSpPr>
          <p:cNvPr id="829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CDFCE8-D4C4-4E98-8610-52490751FAA1}" type="slidenum">
              <a:rPr lang="en-GB" smtClean="0"/>
              <a:pPr fontAlgn="base">
                <a:spcBef>
                  <a:spcPct val="0"/>
                </a:spcBef>
                <a:spcAft>
                  <a:spcPct val="0"/>
                </a:spcAft>
                <a:defRPr/>
              </a:pPr>
              <a:t>41</a:t>
            </a:fld>
            <a:endParaRPr lang="en-GB" dirty="0"/>
          </a:p>
        </p:txBody>
      </p:sp>
    </p:spTree>
    <p:extLst>
      <p:ext uri="{BB962C8B-B14F-4D97-AF65-F5344CB8AC3E}">
        <p14:creationId xmlns:p14="http://schemas.microsoft.com/office/powerpoint/2010/main" val="89706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a:p>
        </p:txBody>
      </p:sp>
      <p:sp>
        <p:nvSpPr>
          <p:cNvPr id="193540" name="Slide Number Placeholder 3"/>
          <p:cNvSpPr>
            <a:spLocks noGrp="1"/>
          </p:cNvSpPr>
          <p:nvPr>
            <p:ph type="sldNum" sz="quarter" idx="5"/>
          </p:nvPr>
        </p:nvSpPr>
        <p:spPr bwMode="auto">
          <a:noFill/>
          <a:ln>
            <a:miter lim="800000"/>
            <a:headEnd/>
            <a:tailEnd/>
          </a:ln>
        </p:spPr>
        <p:txBody>
          <a:bodyPr/>
          <a:lstStyle/>
          <a:p>
            <a:fld id="{017ECD78-8376-4A5B-9E0E-0E9188100B03}" type="slidenum">
              <a:rPr lang="en-GB" altLang="en-US" smtClean="0"/>
              <a:pPr/>
              <a:t>42</a:t>
            </a:fld>
            <a:endParaRPr lang="en-GB"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90631-C90D-D0B0-B994-172A32FA34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77F5ED-EDF3-B87A-92C5-824BC406B6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308563-BE2C-EA79-FFE9-C67B185D34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a:cs typeface="Helvetica" panose="020B0604020202020204"/>
              </a:rPr>
              <a:t>clearly outlining the triggers, steps and actions for a learner withdrawal</a:t>
            </a:r>
            <a:endParaRPr lang="en-GB" sz="1200" dirty="0">
              <a:latin typeface="Helvetica" panose="020B0604020202020204"/>
              <a:cs typeface="Helvetica" panose="020B0604020202020204"/>
            </a:endParaRPr>
          </a:p>
          <a:p>
            <a:endParaRPr lang="en-GB" dirty="0"/>
          </a:p>
        </p:txBody>
      </p:sp>
      <p:sp>
        <p:nvSpPr>
          <p:cNvPr id="4" name="Slide Number Placeholder 3">
            <a:extLst>
              <a:ext uri="{FF2B5EF4-FFF2-40B4-BE49-F238E27FC236}">
                <a16:creationId xmlns:a16="http://schemas.microsoft.com/office/drawing/2014/main" id="{CD5D7A3C-8A94-3D23-3AFE-C840A2C47F6C}"/>
              </a:ext>
            </a:extLst>
          </p:cNvPr>
          <p:cNvSpPr>
            <a:spLocks noGrp="1"/>
          </p:cNvSpPr>
          <p:nvPr>
            <p:ph type="sldNum" sz="quarter" idx="5"/>
          </p:nvPr>
        </p:nvSpPr>
        <p:spPr/>
        <p:txBody>
          <a:bodyPr/>
          <a:lstStyle/>
          <a:p>
            <a:fld id="{7917D56B-002E-4AAE-90DA-AA24BB3D8A78}" type="slidenum">
              <a:rPr lang="en-GB" smtClean="0"/>
              <a:t>43</a:t>
            </a:fld>
            <a:endParaRPr lang="en-GB"/>
          </a:p>
        </p:txBody>
      </p:sp>
    </p:spTree>
    <p:extLst>
      <p:ext uri="{BB962C8B-B14F-4D97-AF65-F5344CB8AC3E}">
        <p14:creationId xmlns:p14="http://schemas.microsoft.com/office/powerpoint/2010/main" val="351055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Levels and A2HE Dips – paid over max of 2 years</a:t>
            </a:r>
          </a:p>
          <a:p>
            <a:r>
              <a:rPr lang="en-GB" dirty="0"/>
              <a:t>Level 3-6 tech/general quals – paid over max 3 years</a:t>
            </a:r>
          </a:p>
        </p:txBody>
      </p:sp>
      <p:sp>
        <p:nvSpPr>
          <p:cNvPr id="4" name="Slide Number Placeholder 3"/>
          <p:cNvSpPr>
            <a:spLocks noGrp="1"/>
          </p:cNvSpPr>
          <p:nvPr>
            <p:ph type="sldNum" sz="quarter" idx="5"/>
          </p:nvPr>
        </p:nvSpPr>
        <p:spPr/>
        <p:txBody>
          <a:bodyPr/>
          <a:lstStyle/>
          <a:p>
            <a:fld id="{7917D56B-002E-4AAE-90DA-AA24BB3D8A78}" type="slidenum">
              <a:rPr lang="en-GB" smtClean="0"/>
              <a:t>6</a:t>
            </a:fld>
            <a:endParaRPr lang="en-GB"/>
          </a:p>
        </p:txBody>
      </p:sp>
    </p:spTree>
    <p:extLst>
      <p:ext uri="{BB962C8B-B14F-4D97-AF65-F5344CB8AC3E}">
        <p14:creationId xmlns:p14="http://schemas.microsoft.com/office/powerpoint/2010/main" val="3202604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B5D96-6943-9AA8-9565-B5348C105F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AD027-F8DD-35B5-889F-40CE0DF1EB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2848C5-60DE-446B-EA13-3CA869E85007}"/>
              </a:ext>
            </a:extLst>
          </p:cNvPr>
          <p:cNvSpPr>
            <a:spLocks noGrp="1"/>
          </p:cNvSpPr>
          <p:nvPr>
            <p:ph type="body" idx="1"/>
          </p:nvPr>
        </p:nvSpPr>
        <p:spPr/>
        <p:txBody>
          <a:bodyPr/>
          <a:lstStyle/>
          <a:p>
            <a:r>
              <a:rPr lang="en-US" sz="1200" dirty="0">
                <a:latin typeface="Helvetica" panose="020B0604020202020204" pitchFamily="34" charset="0"/>
                <a:cs typeface="Helvetica" panose="020B0604020202020204" pitchFamily="34" charset="0"/>
              </a:rPr>
              <a:t>Payments will be made in August as draw down date passed</a:t>
            </a:r>
          </a:p>
          <a:p>
            <a:r>
              <a:rPr lang="en-US" sz="1200" dirty="0">
                <a:latin typeface="Helvetica" panose="020B0604020202020204" pitchFamily="34" charset="0"/>
                <a:cs typeface="Helvetica" panose="020B0604020202020204" pitchFamily="34" charset="0"/>
              </a:rPr>
              <a:t>However, payments scheduled for July will be allocated against 22/23 loan facility usage</a:t>
            </a:r>
          </a:p>
          <a:p>
            <a:endParaRPr lang="en-GB" dirty="0"/>
          </a:p>
        </p:txBody>
      </p:sp>
      <p:sp>
        <p:nvSpPr>
          <p:cNvPr id="4" name="Slide Number Placeholder 3">
            <a:extLst>
              <a:ext uri="{FF2B5EF4-FFF2-40B4-BE49-F238E27FC236}">
                <a16:creationId xmlns:a16="http://schemas.microsoft.com/office/drawing/2014/main" id="{490C5628-5300-767A-2535-10B5124516F4}"/>
              </a:ext>
            </a:extLst>
          </p:cNvPr>
          <p:cNvSpPr>
            <a:spLocks noGrp="1"/>
          </p:cNvSpPr>
          <p:nvPr>
            <p:ph type="sldNum" sz="quarter" idx="5"/>
          </p:nvPr>
        </p:nvSpPr>
        <p:spPr/>
        <p:txBody>
          <a:bodyPr/>
          <a:lstStyle/>
          <a:p>
            <a:fld id="{7917D56B-002E-4AAE-90DA-AA24BB3D8A78}" type="slidenum">
              <a:rPr lang="en-GB" smtClean="0"/>
              <a:t>44</a:t>
            </a:fld>
            <a:endParaRPr lang="en-GB"/>
          </a:p>
        </p:txBody>
      </p:sp>
    </p:spTree>
    <p:extLst>
      <p:ext uri="{BB962C8B-B14F-4D97-AF65-F5344CB8AC3E}">
        <p14:creationId xmlns:p14="http://schemas.microsoft.com/office/powerpoint/2010/main" val="31922634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5183F-7AAF-8985-A9BB-0676CAD949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D9A2E-CA61-4C3C-4CBC-FE2E41EE89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24C81-A702-1B69-B807-0EA2623BBE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A10519-E44C-7617-5554-B0B9E2968999}"/>
              </a:ext>
            </a:extLst>
          </p:cNvPr>
          <p:cNvSpPr>
            <a:spLocks noGrp="1"/>
          </p:cNvSpPr>
          <p:nvPr>
            <p:ph type="sldNum" sz="quarter" idx="5"/>
          </p:nvPr>
        </p:nvSpPr>
        <p:spPr/>
        <p:txBody>
          <a:bodyPr/>
          <a:lstStyle/>
          <a:p>
            <a:fld id="{7917D56B-002E-4AAE-90DA-AA24BB3D8A78}" type="slidenum">
              <a:rPr lang="en-GB" smtClean="0"/>
              <a:t>45</a:t>
            </a:fld>
            <a:endParaRPr lang="en-GB"/>
          </a:p>
        </p:txBody>
      </p:sp>
    </p:spTree>
    <p:extLst>
      <p:ext uri="{BB962C8B-B14F-4D97-AF65-F5344CB8AC3E}">
        <p14:creationId xmlns:p14="http://schemas.microsoft.com/office/powerpoint/2010/main" val="3097180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B9F4F-73B2-F36A-9CBB-F6364AD5D9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25AF9F-DBE9-BDAB-06F1-39DA5B4304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3AC248-F6BE-7FF6-4712-B38BCBE0921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BD219C9-D2EA-0328-59AD-D5961524E4E2}"/>
              </a:ext>
            </a:extLst>
          </p:cNvPr>
          <p:cNvSpPr>
            <a:spLocks noGrp="1"/>
          </p:cNvSpPr>
          <p:nvPr>
            <p:ph type="sldNum" sz="quarter" idx="5"/>
          </p:nvPr>
        </p:nvSpPr>
        <p:spPr/>
        <p:txBody>
          <a:bodyPr/>
          <a:lstStyle/>
          <a:p>
            <a:fld id="{7917D56B-002E-4AAE-90DA-AA24BB3D8A78}" type="slidenum">
              <a:rPr lang="en-GB" smtClean="0"/>
              <a:t>46</a:t>
            </a:fld>
            <a:endParaRPr lang="en-GB"/>
          </a:p>
        </p:txBody>
      </p:sp>
    </p:spTree>
    <p:extLst>
      <p:ext uri="{BB962C8B-B14F-4D97-AF65-F5344CB8AC3E}">
        <p14:creationId xmlns:p14="http://schemas.microsoft.com/office/powerpoint/2010/main" val="30895111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AF7CF-E76E-77C2-1494-056A5A83C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AF9453-E47E-9FE2-B029-3AB2B0DD38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2B35AB-7CEE-AB7F-ABD7-0BCF09365965}"/>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82CB34B-5C28-0E6F-0319-5FC701B913EB}"/>
              </a:ext>
            </a:extLst>
          </p:cNvPr>
          <p:cNvSpPr>
            <a:spLocks noGrp="1"/>
          </p:cNvSpPr>
          <p:nvPr>
            <p:ph type="sldNum" sz="quarter" idx="5"/>
          </p:nvPr>
        </p:nvSpPr>
        <p:spPr/>
        <p:txBody>
          <a:bodyPr/>
          <a:lstStyle/>
          <a:p>
            <a:fld id="{7917D56B-002E-4AAE-90DA-AA24BB3D8A78}" type="slidenum">
              <a:rPr lang="en-GB" smtClean="0"/>
              <a:t>47</a:t>
            </a:fld>
            <a:endParaRPr lang="en-GB"/>
          </a:p>
        </p:txBody>
      </p:sp>
    </p:spTree>
    <p:extLst>
      <p:ext uri="{BB962C8B-B14F-4D97-AF65-F5344CB8AC3E}">
        <p14:creationId xmlns:p14="http://schemas.microsoft.com/office/powerpoint/2010/main" val="3711619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DA55A-4A26-F9C4-E056-AC89A03649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D318B-3C7B-77E9-DA4B-25F816CD4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8A6EF-913E-25B0-C6BF-C47D31783C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Helvetica" panose="020B0604020202020204"/>
                <a:cs typeface="Helvetica" panose="020B0604020202020204"/>
              </a:rPr>
              <a:t>clearly outlining the triggers, steps and actions for a learner withdrawal</a:t>
            </a:r>
            <a:endParaRPr lang="en-GB" sz="1200" dirty="0">
              <a:latin typeface="Helvetica" panose="020B0604020202020204"/>
              <a:cs typeface="Helvetica" panose="020B0604020202020204"/>
            </a:endParaRPr>
          </a:p>
          <a:p>
            <a:endParaRPr lang="en-GB" dirty="0"/>
          </a:p>
        </p:txBody>
      </p:sp>
      <p:sp>
        <p:nvSpPr>
          <p:cNvPr id="4" name="Slide Number Placeholder 3">
            <a:extLst>
              <a:ext uri="{FF2B5EF4-FFF2-40B4-BE49-F238E27FC236}">
                <a16:creationId xmlns:a16="http://schemas.microsoft.com/office/drawing/2014/main" id="{0206CA49-A024-6866-48BB-93E4990CFF33}"/>
              </a:ext>
            </a:extLst>
          </p:cNvPr>
          <p:cNvSpPr>
            <a:spLocks noGrp="1"/>
          </p:cNvSpPr>
          <p:nvPr>
            <p:ph type="sldNum" sz="quarter" idx="5"/>
          </p:nvPr>
        </p:nvSpPr>
        <p:spPr/>
        <p:txBody>
          <a:bodyPr/>
          <a:lstStyle/>
          <a:p>
            <a:fld id="{7917D56B-002E-4AAE-90DA-AA24BB3D8A78}" type="slidenum">
              <a:rPr lang="en-GB" smtClean="0"/>
              <a:t>49</a:t>
            </a:fld>
            <a:endParaRPr lang="en-GB"/>
          </a:p>
        </p:txBody>
      </p:sp>
    </p:spTree>
    <p:extLst>
      <p:ext uri="{BB962C8B-B14F-4D97-AF65-F5344CB8AC3E}">
        <p14:creationId xmlns:p14="http://schemas.microsoft.com/office/powerpoint/2010/main" val="373337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FAAD4-7C91-2222-6922-E8981331E9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E30E90-6D48-548E-DAB7-978E829012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88688D-C5E6-5CF5-FBC2-0D682743617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AC5D2D5-F03E-D8CB-391D-F9A519EEB61E}"/>
              </a:ext>
            </a:extLst>
          </p:cNvPr>
          <p:cNvSpPr>
            <a:spLocks noGrp="1"/>
          </p:cNvSpPr>
          <p:nvPr>
            <p:ph type="sldNum" sz="quarter" idx="5"/>
          </p:nvPr>
        </p:nvSpPr>
        <p:spPr/>
        <p:txBody>
          <a:bodyPr/>
          <a:lstStyle/>
          <a:p>
            <a:fld id="{7917D56B-002E-4AAE-90DA-AA24BB3D8A78}" type="slidenum">
              <a:rPr lang="en-GB" smtClean="0"/>
              <a:t>50</a:t>
            </a:fld>
            <a:endParaRPr lang="en-GB"/>
          </a:p>
        </p:txBody>
      </p:sp>
    </p:spTree>
    <p:extLst>
      <p:ext uri="{BB962C8B-B14F-4D97-AF65-F5344CB8AC3E}">
        <p14:creationId xmlns:p14="http://schemas.microsoft.com/office/powerpoint/2010/main" val="38563780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917D56B-002E-4AAE-90DA-AA24BB3D8A78}" type="slidenum">
              <a:rPr lang="en-GB" smtClean="0"/>
              <a:t>51</a:t>
            </a:fld>
            <a:endParaRPr lang="en-GB"/>
          </a:p>
        </p:txBody>
      </p:sp>
    </p:spTree>
    <p:extLst>
      <p:ext uri="{BB962C8B-B14F-4D97-AF65-F5344CB8AC3E}">
        <p14:creationId xmlns:p14="http://schemas.microsoft.com/office/powerpoint/2010/main" val="17006097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957C73-E2CE-4861-BBC9-77095FBDA549}" type="slidenum">
              <a:rPr lang="en-GB" smtClean="0"/>
              <a:t>7</a:t>
            </a:fld>
            <a:endParaRPr lang="en-GB"/>
          </a:p>
        </p:txBody>
      </p:sp>
    </p:spTree>
    <p:extLst>
      <p:ext uri="{BB962C8B-B14F-4D97-AF65-F5344CB8AC3E}">
        <p14:creationId xmlns:p14="http://schemas.microsoft.com/office/powerpoint/2010/main" val="1516336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C07DA-9412-3C42-374A-3525CE14F6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BBCCD6-1F4E-42DF-E156-E9AF0637C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5FABAE-0445-F37F-D864-7DF0A66DB8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Please note a new residency document is being added soon which is called the UKVI Customer Number.  These document details will persist to the passport field on the Ops Portal.  Date being released to Production TBC</a:t>
            </a:r>
          </a:p>
          <a:p>
            <a:endParaRPr lang="en-GB" dirty="0"/>
          </a:p>
        </p:txBody>
      </p:sp>
      <p:sp>
        <p:nvSpPr>
          <p:cNvPr id="4" name="Slide Number Placeholder 3">
            <a:extLst>
              <a:ext uri="{FF2B5EF4-FFF2-40B4-BE49-F238E27FC236}">
                <a16:creationId xmlns:a16="http://schemas.microsoft.com/office/drawing/2014/main" id="{84E7CE3B-45F5-5290-94BB-3A38FF00020E}"/>
              </a:ext>
            </a:extLst>
          </p:cNvPr>
          <p:cNvSpPr>
            <a:spLocks noGrp="1"/>
          </p:cNvSpPr>
          <p:nvPr>
            <p:ph type="sldNum" sz="quarter" idx="5"/>
          </p:nvPr>
        </p:nvSpPr>
        <p:spPr/>
        <p:txBody>
          <a:bodyPr/>
          <a:lstStyle/>
          <a:p>
            <a:fld id="{8A957C73-E2CE-4861-BBC9-77095FBDA549}" type="slidenum">
              <a:rPr lang="en-GB" smtClean="0"/>
              <a:t>8</a:t>
            </a:fld>
            <a:endParaRPr lang="en-GB"/>
          </a:p>
        </p:txBody>
      </p:sp>
    </p:spTree>
    <p:extLst>
      <p:ext uri="{BB962C8B-B14F-4D97-AF65-F5344CB8AC3E}">
        <p14:creationId xmlns:p14="http://schemas.microsoft.com/office/powerpoint/2010/main" val="2515785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LP must have contract and funding available  before application can be progressed</a:t>
            </a:r>
          </a:p>
          <a:p>
            <a:r>
              <a:rPr lang="en-GB" dirty="0"/>
              <a:t>UK ID – can now accept photocopies of birth/adoption certs.</a:t>
            </a:r>
          </a:p>
          <a:p>
            <a:r>
              <a:rPr lang="en-GB" dirty="0"/>
              <a:t>We may want to talk about how Operations support us ahead of PMP points to prioritise ALL applications for LPs approaching criteria % point</a:t>
            </a:r>
          </a:p>
          <a:p>
            <a:r>
              <a:rPr lang="en-GB" dirty="0"/>
              <a:t>HODS includes </a:t>
            </a:r>
            <a:r>
              <a:rPr lang="en-GB" dirty="0" err="1"/>
              <a:t>RoW</a:t>
            </a:r>
            <a:r>
              <a:rPr lang="en-GB" dirty="0"/>
              <a:t> and EUSS learners. Document number used to verify ID/residency status via HODS check. If this does not provide sufficient information, we send for a full SVEC check.</a:t>
            </a:r>
          </a:p>
        </p:txBody>
      </p:sp>
      <p:sp>
        <p:nvSpPr>
          <p:cNvPr id="4" name="Slide Number Placeholder 3"/>
          <p:cNvSpPr>
            <a:spLocks noGrp="1"/>
          </p:cNvSpPr>
          <p:nvPr>
            <p:ph type="sldNum" sz="quarter" idx="5"/>
          </p:nvPr>
        </p:nvSpPr>
        <p:spPr/>
        <p:txBody>
          <a:bodyPr/>
          <a:lstStyle/>
          <a:p>
            <a:fld id="{7917D56B-002E-4AAE-90DA-AA24BB3D8A78}" type="slidenum">
              <a:rPr lang="en-GB" smtClean="0"/>
              <a:t>11</a:t>
            </a:fld>
            <a:endParaRPr lang="en-GB"/>
          </a:p>
        </p:txBody>
      </p:sp>
    </p:spTree>
    <p:extLst>
      <p:ext uri="{BB962C8B-B14F-4D97-AF65-F5344CB8AC3E}">
        <p14:creationId xmlns:p14="http://schemas.microsoft.com/office/powerpoint/2010/main" val="57831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917D56B-002E-4AAE-90DA-AA24BB3D8A78}" type="slidenum">
              <a:rPr lang="en-GB" smtClean="0"/>
              <a:t>12</a:t>
            </a:fld>
            <a:endParaRPr lang="en-GB"/>
          </a:p>
        </p:txBody>
      </p:sp>
    </p:spTree>
    <p:extLst>
      <p:ext uri="{BB962C8B-B14F-4D97-AF65-F5344CB8AC3E}">
        <p14:creationId xmlns:p14="http://schemas.microsoft.com/office/powerpoint/2010/main" val="3244162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E6F7F-1FC5-B3ED-812E-3D3633C7C9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C242E-0094-F8A6-BA9C-5E9B8CF5C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D29FE-63DE-F035-8073-14540959794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C9F4A9E-4FF6-E03B-FBAC-027C31244350}"/>
              </a:ext>
            </a:extLst>
          </p:cNvPr>
          <p:cNvSpPr>
            <a:spLocks noGrp="1"/>
          </p:cNvSpPr>
          <p:nvPr>
            <p:ph type="sldNum" sz="quarter" idx="5"/>
          </p:nvPr>
        </p:nvSpPr>
        <p:spPr/>
        <p:txBody>
          <a:bodyPr/>
          <a:lstStyle/>
          <a:p>
            <a:fld id="{7917D56B-002E-4AAE-90DA-AA24BB3D8A78}" type="slidenum">
              <a:rPr lang="en-GB" smtClean="0"/>
              <a:t>13</a:t>
            </a:fld>
            <a:endParaRPr lang="en-GB"/>
          </a:p>
        </p:txBody>
      </p:sp>
    </p:spTree>
    <p:extLst>
      <p:ext uri="{BB962C8B-B14F-4D97-AF65-F5344CB8AC3E}">
        <p14:creationId xmlns:p14="http://schemas.microsoft.com/office/powerpoint/2010/main" val="34074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0153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ayout 4">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FCA0FDEC-8250-F381-F1E2-F8D2ECB013E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18">
            <a:extLst>
              <a:ext uri="{FF2B5EF4-FFF2-40B4-BE49-F238E27FC236}">
                <a16:creationId xmlns:a16="http://schemas.microsoft.com/office/drawing/2014/main" id="{54842173-4DA4-4C53-C548-1FD3375D5D6F}"/>
              </a:ext>
            </a:extLst>
          </p:cNvPr>
          <p:cNvSpPr>
            <a:spLocks noGrp="1"/>
          </p:cNvSpPr>
          <p:nvPr>
            <p:ph type="title" hasCustomPrompt="1"/>
          </p:nvPr>
        </p:nvSpPr>
        <p:spPr>
          <a:xfrm>
            <a:off x="723332" y="930615"/>
            <a:ext cx="10515600" cy="460035"/>
          </a:xfrm>
          <a:prstGeom prst="rect">
            <a:avLst/>
          </a:prstGeom>
        </p:spPr>
        <p:txBody>
          <a:bodyPr/>
          <a:lstStyle>
            <a:lvl1pPr>
              <a:defRPr sz="2400" b="1">
                <a:solidFill>
                  <a:srgbClr val="006060"/>
                </a:solidFill>
                <a:latin typeface="+mj-lt"/>
              </a:defRPr>
            </a:lvl1pPr>
          </a:lstStyle>
          <a:p>
            <a:r>
              <a:rPr lang="en-US" dirty="0"/>
              <a:t>Title goes here</a:t>
            </a:r>
            <a:endParaRPr lang="en-GB" dirty="0"/>
          </a:p>
        </p:txBody>
      </p:sp>
      <p:sp>
        <p:nvSpPr>
          <p:cNvPr id="5" name="Text Placeholder 23">
            <a:extLst>
              <a:ext uri="{FF2B5EF4-FFF2-40B4-BE49-F238E27FC236}">
                <a16:creationId xmlns:a16="http://schemas.microsoft.com/office/drawing/2014/main" id="{E518AA3F-49F6-ADB2-3264-C9FF4B0488D7}"/>
              </a:ext>
            </a:extLst>
          </p:cNvPr>
          <p:cNvSpPr>
            <a:spLocks noGrp="1"/>
          </p:cNvSpPr>
          <p:nvPr>
            <p:ph type="body" sz="quarter" idx="12" hasCustomPrompt="1"/>
          </p:nvPr>
        </p:nvSpPr>
        <p:spPr>
          <a:xfrm>
            <a:off x="723332" y="1571625"/>
            <a:ext cx="9801793" cy="4657725"/>
          </a:xfrm>
          <a:prstGeom prst="rect">
            <a:avLst/>
          </a:prstGeom>
        </p:spPr>
        <p:txBody>
          <a:bodyPr/>
          <a:lstStyle>
            <a:lvl1pPr marL="0" indent="0">
              <a:buNone/>
              <a:defRPr sz="1400" b="0"/>
            </a:lvl1pPr>
          </a:lstStyle>
          <a:p>
            <a:pPr lvl="0"/>
            <a:r>
              <a:rPr lang="en-GB" dirty="0"/>
              <a:t>Please put your body copy here…</a:t>
            </a:r>
          </a:p>
        </p:txBody>
      </p:sp>
    </p:spTree>
    <p:extLst>
      <p:ext uri="{BB962C8B-B14F-4D97-AF65-F5344CB8AC3E}">
        <p14:creationId xmlns:p14="http://schemas.microsoft.com/office/powerpoint/2010/main" val="2553374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5">
    <p:spTree>
      <p:nvGrpSpPr>
        <p:cNvPr id="1" name=""/>
        <p:cNvGrpSpPr/>
        <p:nvPr/>
      </p:nvGrpSpPr>
      <p:grpSpPr>
        <a:xfrm>
          <a:off x="0" y="0"/>
          <a:ext cx="0" cy="0"/>
          <a:chOff x="0" y="0"/>
          <a:chExt cx="0" cy="0"/>
        </a:xfrm>
      </p:grpSpPr>
      <p:pic>
        <p:nvPicPr>
          <p:cNvPr id="8" name="Picture 7" descr="A close-up of a white rectangle&#10;&#10;Description automatically generated">
            <a:extLst>
              <a:ext uri="{FF2B5EF4-FFF2-40B4-BE49-F238E27FC236}">
                <a16:creationId xmlns:a16="http://schemas.microsoft.com/office/drawing/2014/main" id="{19CB10D4-32BF-C775-6A82-2574921C7B13}"/>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3" name="Rectangle 2">
            <a:extLst>
              <a:ext uri="{FF2B5EF4-FFF2-40B4-BE49-F238E27FC236}">
                <a16:creationId xmlns:a16="http://schemas.microsoft.com/office/drawing/2014/main" id="{EAD3AD78-0112-528A-291E-F8509D66AA6D}"/>
              </a:ext>
            </a:extLst>
          </p:cNvPr>
          <p:cNvSpPr/>
          <p:nvPr userDrawn="1"/>
        </p:nvSpPr>
        <p:spPr>
          <a:xfrm>
            <a:off x="1194494" y="1063674"/>
            <a:ext cx="2744459" cy="483776"/>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3418701D-6976-0A76-2FA6-3E5DBE26AD3A}"/>
              </a:ext>
            </a:extLst>
          </p:cNvPr>
          <p:cNvSpPr/>
          <p:nvPr userDrawn="1"/>
        </p:nvSpPr>
        <p:spPr>
          <a:xfrm>
            <a:off x="4537835" y="1063674"/>
            <a:ext cx="2744459" cy="483776"/>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2792772A-1004-6DE8-D106-891D395EE3D2}"/>
              </a:ext>
            </a:extLst>
          </p:cNvPr>
          <p:cNvSpPr/>
          <p:nvPr userDrawn="1"/>
        </p:nvSpPr>
        <p:spPr>
          <a:xfrm>
            <a:off x="7881178" y="1063674"/>
            <a:ext cx="2744459" cy="483776"/>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7732431-F90E-F182-0C56-89DC19C7D116}"/>
              </a:ext>
            </a:extLst>
          </p:cNvPr>
          <p:cNvSpPr>
            <a:spLocks noGrp="1"/>
          </p:cNvSpPr>
          <p:nvPr>
            <p:ph type="title" hasCustomPrompt="1"/>
          </p:nvPr>
        </p:nvSpPr>
        <p:spPr>
          <a:xfrm>
            <a:off x="1234013" y="1103108"/>
            <a:ext cx="2694637" cy="404908"/>
          </a:xfrm>
          <a:prstGeom prst="rect">
            <a:avLst/>
          </a:prstGeom>
        </p:spPr>
        <p:txBody>
          <a:bodyPr/>
          <a:lstStyle>
            <a:lvl1pPr>
              <a:defRPr sz="2400" b="1">
                <a:solidFill>
                  <a:schemeClr val="bg1"/>
                </a:solidFill>
              </a:defRPr>
            </a:lvl1pPr>
          </a:lstStyle>
          <a:p>
            <a:r>
              <a:rPr lang="en-US" dirty="0"/>
              <a:t>Header Here</a:t>
            </a:r>
            <a:endParaRPr lang="en-GB" dirty="0"/>
          </a:p>
        </p:txBody>
      </p:sp>
      <p:cxnSp>
        <p:nvCxnSpPr>
          <p:cNvPr id="6" name="Straight Connector 5">
            <a:extLst>
              <a:ext uri="{FF2B5EF4-FFF2-40B4-BE49-F238E27FC236}">
                <a16:creationId xmlns:a16="http://schemas.microsoft.com/office/drawing/2014/main" id="{32221E84-281A-2498-5F10-FE3CE4DD548C}"/>
              </a:ext>
            </a:extLst>
          </p:cNvPr>
          <p:cNvCxnSpPr>
            <a:cxnSpLocks/>
          </p:cNvCxnSpPr>
          <p:nvPr userDrawn="1"/>
        </p:nvCxnSpPr>
        <p:spPr>
          <a:xfrm>
            <a:off x="7566074" y="1063674"/>
            <a:ext cx="0" cy="4563403"/>
          </a:xfrm>
          <a:prstGeom prst="line">
            <a:avLst/>
          </a:prstGeom>
          <a:ln w="28575">
            <a:solidFill>
              <a:srgbClr val="00606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F1D2E6E-D5FF-035D-D72F-2D74D73597B3}"/>
              </a:ext>
            </a:extLst>
          </p:cNvPr>
          <p:cNvCxnSpPr>
            <a:cxnSpLocks/>
          </p:cNvCxnSpPr>
          <p:nvPr userDrawn="1"/>
        </p:nvCxnSpPr>
        <p:spPr>
          <a:xfrm>
            <a:off x="4243754" y="1063674"/>
            <a:ext cx="0" cy="4563403"/>
          </a:xfrm>
          <a:prstGeom prst="line">
            <a:avLst/>
          </a:prstGeom>
          <a:ln w="28575">
            <a:solidFill>
              <a:srgbClr val="006060"/>
            </a:solidFill>
          </a:ln>
        </p:spPr>
        <p:style>
          <a:lnRef idx="2">
            <a:schemeClr val="accent1"/>
          </a:lnRef>
          <a:fillRef idx="0">
            <a:schemeClr val="accent1"/>
          </a:fillRef>
          <a:effectRef idx="1">
            <a:schemeClr val="accent1"/>
          </a:effectRef>
          <a:fontRef idx="minor">
            <a:schemeClr val="tx1"/>
          </a:fontRef>
        </p:style>
      </p:cxnSp>
      <p:sp>
        <p:nvSpPr>
          <p:cNvPr id="11" name="Text Placeholder 23">
            <a:extLst>
              <a:ext uri="{FF2B5EF4-FFF2-40B4-BE49-F238E27FC236}">
                <a16:creationId xmlns:a16="http://schemas.microsoft.com/office/drawing/2014/main" id="{68D26125-937B-E08E-F21D-CDD3AC55C438}"/>
              </a:ext>
            </a:extLst>
          </p:cNvPr>
          <p:cNvSpPr>
            <a:spLocks noGrp="1"/>
          </p:cNvSpPr>
          <p:nvPr>
            <p:ph type="body" sz="quarter" idx="13" hasCustomPrompt="1"/>
          </p:nvPr>
        </p:nvSpPr>
        <p:spPr>
          <a:xfrm>
            <a:off x="1194494" y="1746973"/>
            <a:ext cx="2755179" cy="3674772"/>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2" name="Text Placeholder 23">
            <a:extLst>
              <a:ext uri="{FF2B5EF4-FFF2-40B4-BE49-F238E27FC236}">
                <a16:creationId xmlns:a16="http://schemas.microsoft.com/office/drawing/2014/main" id="{460802B6-5D01-5ABA-70CC-627FBB3524D1}"/>
              </a:ext>
            </a:extLst>
          </p:cNvPr>
          <p:cNvSpPr>
            <a:spLocks noGrp="1"/>
          </p:cNvSpPr>
          <p:nvPr>
            <p:ph type="body" sz="quarter" idx="14" hasCustomPrompt="1"/>
          </p:nvPr>
        </p:nvSpPr>
        <p:spPr>
          <a:xfrm>
            <a:off x="4537835" y="1746973"/>
            <a:ext cx="2755179" cy="3674772"/>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3" name="Text Placeholder 23">
            <a:extLst>
              <a:ext uri="{FF2B5EF4-FFF2-40B4-BE49-F238E27FC236}">
                <a16:creationId xmlns:a16="http://schemas.microsoft.com/office/drawing/2014/main" id="{ABC4565A-A650-3B68-D89A-57F89F3E0314}"/>
              </a:ext>
            </a:extLst>
          </p:cNvPr>
          <p:cNvSpPr>
            <a:spLocks noGrp="1"/>
          </p:cNvSpPr>
          <p:nvPr>
            <p:ph type="body" sz="quarter" idx="15" hasCustomPrompt="1"/>
          </p:nvPr>
        </p:nvSpPr>
        <p:spPr>
          <a:xfrm>
            <a:off x="7881178" y="1746973"/>
            <a:ext cx="2755179" cy="3674772"/>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21" name="Text Placeholder 23">
            <a:extLst>
              <a:ext uri="{FF2B5EF4-FFF2-40B4-BE49-F238E27FC236}">
                <a16:creationId xmlns:a16="http://schemas.microsoft.com/office/drawing/2014/main" id="{BD5AE702-90CB-4F2D-BCEE-C7CE4523373D}"/>
              </a:ext>
            </a:extLst>
          </p:cNvPr>
          <p:cNvSpPr>
            <a:spLocks noGrp="1"/>
          </p:cNvSpPr>
          <p:nvPr>
            <p:ph type="body" sz="quarter" idx="16" hasCustomPrompt="1"/>
          </p:nvPr>
        </p:nvSpPr>
        <p:spPr>
          <a:xfrm>
            <a:off x="4577039" y="1090554"/>
            <a:ext cx="2666050" cy="417462"/>
          </a:xfrm>
          <a:prstGeom prst="rect">
            <a:avLst/>
          </a:prstGeom>
        </p:spPr>
        <p:txBody>
          <a:bodyPr/>
          <a:lstStyle>
            <a:lvl1pPr marL="0" indent="0">
              <a:buFont typeface="Arial" panose="020B0604020202020204" pitchFamily="34" charset="0"/>
              <a:buNone/>
              <a:defRPr sz="2800" b="1">
                <a:solidFill>
                  <a:schemeClr val="bg1"/>
                </a:solidFill>
                <a:latin typeface="+mj-lt"/>
              </a:defRPr>
            </a:lvl1pPr>
          </a:lstStyle>
          <a:p>
            <a:pPr lvl="0"/>
            <a:r>
              <a:rPr lang="en-US" dirty="0"/>
              <a:t>Header Here</a:t>
            </a:r>
            <a:endParaRPr lang="en-GB" dirty="0"/>
          </a:p>
        </p:txBody>
      </p:sp>
      <p:sp>
        <p:nvSpPr>
          <p:cNvPr id="22" name="Text Placeholder 23">
            <a:extLst>
              <a:ext uri="{FF2B5EF4-FFF2-40B4-BE49-F238E27FC236}">
                <a16:creationId xmlns:a16="http://schemas.microsoft.com/office/drawing/2014/main" id="{51D9AC9E-DBA4-0E24-E041-D978284883CC}"/>
              </a:ext>
            </a:extLst>
          </p:cNvPr>
          <p:cNvSpPr>
            <a:spLocks noGrp="1"/>
          </p:cNvSpPr>
          <p:nvPr>
            <p:ph type="body" sz="quarter" idx="17" hasCustomPrompt="1"/>
          </p:nvPr>
        </p:nvSpPr>
        <p:spPr>
          <a:xfrm>
            <a:off x="7920382" y="1090554"/>
            <a:ext cx="2666050" cy="417462"/>
          </a:xfrm>
          <a:prstGeom prst="rect">
            <a:avLst/>
          </a:prstGeom>
        </p:spPr>
        <p:txBody>
          <a:bodyPr/>
          <a:lstStyle>
            <a:lvl1pPr marL="0" indent="0">
              <a:buFont typeface="Arial" panose="020B0604020202020204" pitchFamily="34" charset="0"/>
              <a:buNone/>
              <a:defRPr sz="2800" b="1">
                <a:solidFill>
                  <a:schemeClr val="bg1"/>
                </a:solidFill>
                <a:latin typeface="+mj-lt"/>
              </a:defRPr>
            </a:lvl1pPr>
          </a:lstStyle>
          <a:p>
            <a:pPr lvl="0"/>
            <a:r>
              <a:rPr lang="en-US" dirty="0"/>
              <a:t>Header Here</a:t>
            </a:r>
            <a:endParaRPr lang="en-GB" dirty="0"/>
          </a:p>
        </p:txBody>
      </p:sp>
    </p:spTree>
    <p:extLst>
      <p:ext uri="{BB962C8B-B14F-4D97-AF65-F5344CB8AC3E}">
        <p14:creationId xmlns:p14="http://schemas.microsoft.com/office/powerpoint/2010/main" val="3988162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6">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56129244-870D-D90F-092F-808763AD680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Rectangle 3">
            <a:extLst>
              <a:ext uri="{FF2B5EF4-FFF2-40B4-BE49-F238E27FC236}">
                <a16:creationId xmlns:a16="http://schemas.microsoft.com/office/drawing/2014/main" id="{93622901-7788-2F86-CCA6-4FF8ECC9794D}"/>
              </a:ext>
            </a:extLst>
          </p:cNvPr>
          <p:cNvSpPr/>
          <p:nvPr userDrawn="1"/>
        </p:nvSpPr>
        <p:spPr>
          <a:xfrm>
            <a:off x="1194494" y="1063674"/>
            <a:ext cx="4199539" cy="483776"/>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19F8B082-7BF2-076E-8FF5-82EE896DC3D1}"/>
              </a:ext>
            </a:extLst>
          </p:cNvPr>
          <p:cNvSpPr>
            <a:spLocks noGrp="1"/>
          </p:cNvSpPr>
          <p:nvPr>
            <p:ph type="title" hasCustomPrompt="1"/>
          </p:nvPr>
        </p:nvSpPr>
        <p:spPr>
          <a:xfrm>
            <a:off x="1234013" y="1103108"/>
            <a:ext cx="4160020" cy="404908"/>
          </a:xfrm>
          <a:prstGeom prst="rect">
            <a:avLst/>
          </a:prstGeom>
        </p:spPr>
        <p:txBody>
          <a:bodyPr/>
          <a:lstStyle>
            <a:lvl1pPr>
              <a:defRPr sz="2400" b="1">
                <a:solidFill>
                  <a:schemeClr val="bg1"/>
                </a:solidFill>
              </a:defRPr>
            </a:lvl1pPr>
          </a:lstStyle>
          <a:p>
            <a:r>
              <a:rPr lang="en-US" dirty="0"/>
              <a:t>Header Here</a:t>
            </a:r>
            <a:endParaRPr lang="en-GB" dirty="0"/>
          </a:p>
        </p:txBody>
      </p:sp>
      <p:cxnSp>
        <p:nvCxnSpPr>
          <p:cNvPr id="9" name="Straight Connector 8">
            <a:extLst>
              <a:ext uri="{FF2B5EF4-FFF2-40B4-BE49-F238E27FC236}">
                <a16:creationId xmlns:a16="http://schemas.microsoft.com/office/drawing/2014/main" id="{FBCFB488-CCF1-F7B3-01F5-EF890EB365F3}"/>
              </a:ext>
            </a:extLst>
          </p:cNvPr>
          <p:cNvCxnSpPr>
            <a:cxnSpLocks/>
          </p:cNvCxnSpPr>
          <p:nvPr userDrawn="1"/>
        </p:nvCxnSpPr>
        <p:spPr>
          <a:xfrm>
            <a:off x="5832408" y="1063674"/>
            <a:ext cx="0" cy="4563403"/>
          </a:xfrm>
          <a:prstGeom prst="line">
            <a:avLst/>
          </a:prstGeom>
          <a:ln w="28575">
            <a:solidFill>
              <a:srgbClr val="006060"/>
            </a:solidFill>
          </a:ln>
        </p:spPr>
        <p:style>
          <a:lnRef idx="2">
            <a:schemeClr val="accent1"/>
          </a:lnRef>
          <a:fillRef idx="0">
            <a:schemeClr val="accent1"/>
          </a:fillRef>
          <a:effectRef idx="1">
            <a:schemeClr val="accent1"/>
          </a:effectRef>
          <a:fontRef idx="minor">
            <a:schemeClr val="tx1"/>
          </a:fontRef>
        </p:style>
      </p:cxnSp>
      <p:sp>
        <p:nvSpPr>
          <p:cNvPr id="10" name="Text Placeholder 23">
            <a:extLst>
              <a:ext uri="{FF2B5EF4-FFF2-40B4-BE49-F238E27FC236}">
                <a16:creationId xmlns:a16="http://schemas.microsoft.com/office/drawing/2014/main" id="{6DF63ABC-BF92-816B-81B2-BCCEED2063BC}"/>
              </a:ext>
            </a:extLst>
          </p:cNvPr>
          <p:cNvSpPr>
            <a:spLocks noGrp="1"/>
          </p:cNvSpPr>
          <p:nvPr>
            <p:ph type="body" sz="quarter" idx="13" hasCustomPrompt="1"/>
          </p:nvPr>
        </p:nvSpPr>
        <p:spPr>
          <a:xfrm>
            <a:off x="1194494" y="1746973"/>
            <a:ext cx="4199542" cy="3674772"/>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5" name="Rectangle 14">
            <a:extLst>
              <a:ext uri="{FF2B5EF4-FFF2-40B4-BE49-F238E27FC236}">
                <a16:creationId xmlns:a16="http://schemas.microsoft.com/office/drawing/2014/main" id="{868EBB26-C4E9-F2ED-301B-D1AC06C00344}"/>
              </a:ext>
            </a:extLst>
          </p:cNvPr>
          <p:cNvSpPr/>
          <p:nvPr userDrawn="1"/>
        </p:nvSpPr>
        <p:spPr>
          <a:xfrm>
            <a:off x="6359593" y="1077529"/>
            <a:ext cx="4199539" cy="483776"/>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 Placeholder 23">
            <a:extLst>
              <a:ext uri="{FF2B5EF4-FFF2-40B4-BE49-F238E27FC236}">
                <a16:creationId xmlns:a16="http://schemas.microsoft.com/office/drawing/2014/main" id="{D7A3926F-C90C-A2F1-6568-39C212C3DA6B}"/>
              </a:ext>
            </a:extLst>
          </p:cNvPr>
          <p:cNvSpPr>
            <a:spLocks noGrp="1"/>
          </p:cNvSpPr>
          <p:nvPr>
            <p:ph type="body" sz="quarter" idx="14" hasCustomPrompt="1"/>
          </p:nvPr>
        </p:nvSpPr>
        <p:spPr>
          <a:xfrm>
            <a:off x="6359593" y="1760828"/>
            <a:ext cx="4199542" cy="3674772"/>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20" name="Text Placeholder 23">
            <a:extLst>
              <a:ext uri="{FF2B5EF4-FFF2-40B4-BE49-F238E27FC236}">
                <a16:creationId xmlns:a16="http://schemas.microsoft.com/office/drawing/2014/main" id="{AA09DF27-39D4-6394-7A30-45864C9F9F80}"/>
              </a:ext>
            </a:extLst>
          </p:cNvPr>
          <p:cNvSpPr>
            <a:spLocks noGrp="1"/>
          </p:cNvSpPr>
          <p:nvPr>
            <p:ph type="body" sz="quarter" idx="16" hasCustomPrompt="1"/>
          </p:nvPr>
        </p:nvSpPr>
        <p:spPr>
          <a:xfrm>
            <a:off x="6410393" y="1090554"/>
            <a:ext cx="2666050" cy="417462"/>
          </a:xfrm>
          <a:prstGeom prst="rect">
            <a:avLst/>
          </a:prstGeom>
        </p:spPr>
        <p:txBody>
          <a:bodyPr/>
          <a:lstStyle>
            <a:lvl1pPr marL="0" indent="0">
              <a:buFont typeface="Arial" panose="020B0604020202020204" pitchFamily="34" charset="0"/>
              <a:buNone/>
              <a:defRPr sz="2800" b="1">
                <a:solidFill>
                  <a:schemeClr val="bg1"/>
                </a:solidFill>
                <a:latin typeface="+mj-lt"/>
              </a:defRPr>
            </a:lvl1pPr>
          </a:lstStyle>
          <a:p>
            <a:pPr lvl="0"/>
            <a:r>
              <a:rPr lang="en-US" dirty="0"/>
              <a:t>Header Here</a:t>
            </a:r>
            <a:endParaRPr lang="en-GB" dirty="0"/>
          </a:p>
        </p:txBody>
      </p:sp>
    </p:spTree>
    <p:extLst>
      <p:ext uri="{BB962C8B-B14F-4D97-AF65-F5344CB8AC3E}">
        <p14:creationId xmlns:p14="http://schemas.microsoft.com/office/powerpoint/2010/main" val="588683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Icon Layout 1">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F648A260-E8F6-E840-0CBD-FCAFE2FCD84E}"/>
              </a:ext>
            </a:extLst>
          </p:cNvPr>
          <p:cNvPicPr>
            <a:picLocks noGrp="1" noRo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itle 1">
            <a:extLst>
              <a:ext uri="{FF2B5EF4-FFF2-40B4-BE49-F238E27FC236}">
                <a16:creationId xmlns:a16="http://schemas.microsoft.com/office/drawing/2014/main" id="{1F3C64CC-D314-160E-866D-746804B7B624}"/>
              </a:ext>
            </a:extLst>
          </p:cNvPr>
          <p:cNvSpPr>
            <a:spLocks noGrp="1"/>
          </p:cNvSpPr>
          <p:nvPr>
            <p:ph type="title" hasCustomPrompt="1"/>
          </p:nvPr>
        </p:nvSpPr>
        <p:spPr>
          <a:xfrm>
            <a:off x="723332" y="726754"/>
            <a:ext cx="10515600" cy="714120"/>
          </a:xfrm>
          <a:prstGeom prst="rect">
            <a:avLst/>
          </a:prstGeom>
        </p:spPr>
        <p:txBody>
          <a:bodyPr/>
          <a:lstStyle>
            <a:lvl1pPr>
              <a:defRPr sz="3600" b="1">
                <a:solidFill>
                  <a:schemeClr val="tx2"/>
                </a:solidFill>
              </a:defRPr>
            </a:lvl1pPr>
          </a:lstStyle>
          <a:p>
            <a:r>
              <a:rPr lang="en-US" dirty="0"/>
              <a:t>Title goes here</a:t>
            </a:r>
            <a:endParaRPr lang="en-GB" dirty="0"/>
          </a:p>
        </p:txBody>
      </p:sp>
      <p:sp>
        <p:nvSpPr>
          <p:cNvPr id="7" name="Text Placeholder 23">
            <a:extLst>
              <a:ext uri="{FF2B5EF4-FFF2-40B4-BE49-F238E27FC236}">
                <a16:creationId xmlns:a16="http://schemas.microsoft.com/office/drawing/2014/main" id="{9E47ABAA-982D-F094-AC10-A3A817615E7B}"/>
              </a:ext>
            </a:extLst>
          </p:cNvPr>
          <p:cNvSpPr>
            <a:spLocks noGrp="1"/>
          </p:cNvSpPr>
          <p:nvPr>
            <p:ph type="body" sz="quarter" idx="12" hasCustomPrompt="1"/>
          </p:nvPr>
        </p:nvSpPr>
        <p:spPr>
          <a:xfrm>
            <a:off x="1453005" y="1820574"/>
            <a:ext cx="4070341" cy="379701"/>
          </a:xfrm>
          <a:prstGeom prst="rect">
            <a:avLst/>
          </a:prstGeom>
        </p:spPr>
        <p:txBody>
          <a:bodyPr/>
          <a:lstStyle>
            <a:lvl1pPr marL="0" indent="0">
              <a:buNone/>
              <a:defRPr sz="2400" b="1">
                <a:solidFill>
                  <a:schemeClr val="tx2"/>
                </a:solidFill>
                <a:latin typeface="+mj-lt"/>
              </a:defRPr>
            </a:lvl1pPr>
          </a:lstStyle>
          <a:p>
            <a:pPr lvl="0"/>
            <a:r>
              <a:rPr lang="en-GB" dirty="0"/>
              <a:t>Sub Header Goes Here</a:t>
            </a:r>
          </a:p>
        </p:txBody>
      </p:sp>
      <p:sp>
        <p:nvSpPr>
          <p:cNvPr id="9" name="Text Placeholder 23">
            <a:extLst>
              <a:ext uri="{FF2B5EF4-FFF2-40B4-BE49-F238E27FC236}">
                <a16:creationId xmlns:a16="http://schemas.microsoft.com/office/drawing/2014/main" id="{973795FD-CB45-3251-70AF-205406E6547C}"/>
              </a:ext>
            </a:extLst>
          </p:cNvPr>
          <p:cNvSpPr>
            <a:spLocks noGrp="1"/>
          </p:cNvSpPr>
          <p:nvPr>
            <p:ph type="body" sz="quarter" idx="13" hasCustomPrompt="1"/>
          </p:nvPr>
        </p:nvSpPr>
        <p:spPr>
          <a:xfrm>
            <a:off x="1453005" y="2328864"/>
            <a:ext cx="4070341"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2" name="Picture Placeholder 10">
            <a:extLst>
              <a:ext uri="{FF2B5EF4-FFF2-40B4-BE49-F238E27FC236}">
                <a16:creationId xmlns:a16="http://schemas.microsoft.com/office/drawing/2014/main" id="{B6298DAA-E969-180C-B667-478F5C6D0849}"/>
              </a:ext>
            </a:extLst>
          </p:cNvPr>
          <p:cNvSpPr>
            <a:spLocks noGrp="1"/>
          </p:cNvSpPr>
          <p:nvPr>
            <p:ph type="pic" sz="quarter" idx="11" hasCustomPrompt="1"/>
          </p:nvPr>
        </p:nvSpPr>
        <p:spPr>
          <a:xfrm>
            <a:off x="584784" y="2328864"/>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13" name="Text Placeholder 23">
            <a:extLst>
              <a:ext uri="{FF2B5EF4-FFF2-40B4-BE49-F238E27FC236}">
                <a16:creationId xmlns:a16="http://schemas.microsoft.com/office/drawing/2014/main" id="{1C263815-F628-F616-EBC8-D5B0791F2369}"/>
              </a:ext>
            </a:extLst>
          </p:cNvPr>
          <p:cNvSpPr>
            <a:spLocks noGrp="1"/>
          </p:cNvSpPr>
          <p:nvPr>
            <p:ph type="body" sz="quarter" idx="14" hasCustomPrompt="1"/>
          </p:nvPr>
        </p:nvSpPr>
        <p:spPr>
          <a:xfrm>
            <a:off x="1453005" y="3679394"/>
            <a:ext cx="4070341"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4" name="Picture Placeholder 10">
            <a:extLst>
              <a:ext uri="{FF2B5EF4-FFF2-40B4-BE49-F238E27FC236}">
                <a16:creationId xmlns:a16="http://schemas.microsoft.com/office/drawing/2014/main" id="{AA8A9AC3-74A6-10D4-AB94-5F995391BA1A}"/>
              </a:ext>
            </a:extLst>
          </p:cNvPr>
          <p:cNvSpPr>
            <a:spLocks noGrp="1"/>
          </p:cNvSpPr>
          <p:nvPr>
            <p:ph type="pic" sz="quarter" idx="15" hasCustomPrompt="1"/>
          </p:nvPr>
        </p:nvSpPr>
        <p:spPr>
          <a:xfrm>
            <a:off x="584784" y="3679394"/>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17" name="Text Placeholder 23">
            <a:extLst>
              <a:ext uri="{FF2B5EF4-FFF2-40B4-BE49-F238E27FC236}">
                <a16:creationId xmlns:a16="http://schemas.microsoft.com/office/drawing/2014/main" id="{BDDF5BC2-B257-2C9C-4EDB-DFE4D3AE792B}"/>
              </a:ext>
            </a:extLst>
          </p:cNvPr>
          <p:cNvSpPr>
            <a:spLocks noGrp="1"/>
          </p:cNvSpPr>
          <p:nvPr>
            <p:ph type="body" sz="quarter" idx="16" hasCustomPrompt="1"/>
          </p:nvPr>
        </p:nvSpPr>
        <p:spPr>
          <a:xfrm>
            <a:off x="1454374" y="5029490"/>
            <a:ext cx="4070341"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8" name="Picture Placeholder 10">
            <a:extLst>
              <a:ext uri="{FF2B5EF4-FFF2-40B4-BE49-F238E27FC236}">
                <a16:creationId xmlns:a16="http://schemas.microsoft.com/office/drawing/2014/main" id="{5127A769-56B6-A22B-9DA8-84E49FB760D5}"/>
              </a:ext>
            </a:extLst>
          </p:cNvPr>
          <p:cNvSpPr>
            <a:spLocks noGrp="1"/>
          </p:cNvSpPr>
          <p:nvPr>
            <p:ph type="pic" sz="quarter" idx="17" hasCustomPrompt="1"/>
          </p:nvPr>
        </p:nvSpPr>
        <p:spPr>
          <a:xfrm>
            <a:off x="586153" y="5029490"/>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19" name="Text Placeholder 23">
            <a:extLst>
              <a:ext uri="{FF2B5EF4-FFF2-40B4-BE49-F238E27FC236}">
                <a16:creationId xmlns:a16="http://schemas.microsoft.com/office/drawing/2014/main" id="{FC623149-9E39-2E77-E5DB-7CF0F6BA0EEA}"/>
              </a:ext>
            </a:extLst>
          </p:cNvPr>
          <p:cNvSpPr>
            <a:spLocks noGrp="1"/>
          </p:cNvSpPr>
          <p:nvPr>
            <p:ph type="body" sz="quarter" idx="18" hasCustomPrompt="1"/>
          </p:nvPr>
        </p:nvSpPr>
        <p:spPr>
          <a:xfrm>
            <a:off x="6597663" y="1820574"/>
            <a:ext cx="4070341" cy="379701"/>
          </a:xfrm>
          <a:prstGeom prst="rect">
            <a:avLst/>
          </a:prstGeom>
        </p:spPr>
        <p:txBody>
          <a:bodyPr/>
          <a:lstStyle>
            <a:lvl1pPr marL="0" indent="0">
              <a:buNone/>
              <a:defRPr sz="2400" b="1">
                <a:solidFill>
                  <a:schemeClr val="tx2"/>
                </a:solidFill>
                <a:latin typeface="+mj-lt"/>
              </a:defRPr>
            </a:lvl1pPr>
          </a:lstStyle>
          <a:p>
            <a:pPr lvl="0"/>
            <a:r>
              <a:rPr lang="en-GB" dirty="0"/>
              <a:t>Sub Header Goes Here</a:t>
            </a:r>
          </a:p>
        </p:txBody>
      </p:sp>
      <p:sp>
        <p:nvSpPr>
          <p:cNvPr id="20" name="Text Placeholder 23">
            <a:extLst>
              <a:ext uri="{FF2B5EF4-FFF2-40B4-BE49-F238E27FC236}">
                <a16:creationId xmlns:a16="http://schemas.microsoft.com/office/drawing/2014/main" id="{04250A29-C3D8-5BE8-98D4-701A255F0AF4}"/>
              </a:ext>
            </a:extLst>
          </p:cNvPr>
          <p:cNvSpPr>
            <a:spLocks noGrp="1"/>
          </p:cNvSpPr>
          <p:nvPr>
            <p:ph type="body" sz="quarter" idx="19" hasCustomPrompt="1"/>
          </p:nvPr>
        </p:nvSpPr>
        <p:spPr>
          <a:xfrm>
            <a:off x="6597663" y="2328864"/>
            <a:ext cx="4070341"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21" name="Picture Placeholder 10">
            <a:extLst>
              <a:ext uri="{FF2B5EF4-FFF2-40B4-BE49-F238E27FC236}">
                <a16:creationId xmlns:a16="http://schemas.microsoft.com/office/drawing/2014/main" id="{724CB3A1-AC3B-E12F-4AF4-49E27F86FCBE}"/>
              </a:ext>
            </a:extLst>
          </p:cNvPr>
          <p:cNvSpPr>
            <a:spLocks noGrp="1"/>
          </p:cNvSpPr>
          <p:nvPr>
            <p:ph type="pic" sz="quarter" idx="20" hasCustomPrompt="1"/>
          </p:nvPr>
        </p:nvSpPr>
        <p:spPr>
          <a:xfrm>
            <a:off x="5729442" y="2328864"/>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22" name="Text Placeholder 23">
            <a:extLst>
              <a:ext uri="{FF2B5EF4-FFF2-40B4-BE49-F238E27FC236}">
                <a16:creationId xmlns:a16="http://schemas.microsoft.com/office/drawing/2014/main" id="{ECEC8415-F2A6-6C5F-3104-40E2BFDB0FCD}"/>
              </a:ext>
            </a:extLst>
          </p:cNvPr>
          <p:cNvSpPr>
            <a:spLocks noGrp="1"/>
          </p:cNvSpPr>
          <p:nvPr>
            <p:ph type="body" sz="quarter" idx="21" hasCustomPrompt="1"/>
          </p:nvPr>
        </p:nvSpPr>
        <p:spPr>
          <a:xfrm>
            <a:off x="6597663" y="3679394"/>
            <a:ext cx="4070341"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23" name="Picture Placeholder 10">
            <a:extLst>
              <a:ext uri="{FF2B5EF4-FFF2-40B4-BE49-F238E27FC236}">
                <a16:creationId xmlns:a16="http://schemas.microsoft.com/office/drawing/2014/main" id="{CB528CED-C7E2-3B4E-9D18-527CE228BA91}"/>
              </a:ext>
            </a:extLst>
          </p:cNvPr>
          <p:cNvSpPr>
            <a:spLocks noGrp="1"/>
          </p:cNvSpPr>
          <p:nvPr>
            <p:ph type="pic" sz="quarter" idx="22" hasCustomPrompt="1"/>
          </p:nvPr>
        </p:nvSpPr>
        <p:spPr>
          <a:xfrm>
            <a:off x="5729442" y="3679394"/>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24" name="Text Placeholder 23">
            <a:extLst>
              <a:ext uri="{FF2B5EF4-FFF2-40B4-BE49-F238E27FC236}">
                <a16:creationId xmlns:a16="http://schemas.microsoft.com/office/drawing/2014/main" id="{8B6EC5C8-E75E-6429-A585-889607627ECD}"/>
              </a:ext>
            </a:extLst>
          </p:cNvPr>
          <p:cNvSpPr>
            <a:spLocks noGrp="1"/>
          </p:cNvSpPr>
          <p:nvPr>
            <p:ph type="body" sz="quarter" idx="23" hasCustomPrompt="1"/>
          </p:nvPr>
        </p:nvSpPr>
        <p:spPr>
          <a:xfrm>
            <a:off x="6599032" y="5029490"/>
            <a:ext cx="4070341"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25" name="Picture Placeholder 10">
            <a:extLst>
              <a:ext uri="{FF2B5EF4-FFF2-40B4-BE49-F238E27FC236}">
                <a16:creationId xmlns:a16="http://schemas.microsoft.com/office/drawing/2014/main" id="{C66FC6C4-18E2-AE1B-DC54-C69494067F17}"/>
              </a:ext>
            </a:extLst>
          </p:cNvPr>
          <p:cNvSpPr>
            <a:spLocks noGrp="1"/>
          </p:cNvSpPr>
          <p:nvPr>
            <p:ph type="pic" sz="quarter" idx="24" hasCustomPrompt="1"/>
          </p:nvPr>
        </p:nvSpPr>
        <p:spPr>
          <a:xfrm>
            <a:off x="5730811" y="5029490"/>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Tree>
    <p:extLst>
      <p:ext uri="{BB962C8B-B14F-4D97-AF65-F5344CB8AC3E}">
        <p14:creationId xmlns:p14="http://schemas.microsoft.com/office/powerpoint/2010/main" val="3193363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Icon Layout 2">
    <p:spTree>
      <p:nvGrpSpPr>
        <p:cNvPr id="1" name=""/>
        <p:cNvGrpSpPr/>
        <p:nvPr/>
      </p:nvGrpSpPr>
      <p:grpSpPr>
        <a:xfrm>
          <a:off x="0" y="0"/>
          <a:ext cx="0" cy="0"/>
          <a:chOff x="0" y="0"/>
          <a:chExt cx="0" cy="0"/>
        </a:xfrm>
      </p:grpSpPr>
      <p:pic>
        <p:nvPicPr>
          <p:cNvPr id="2" name="Picture 1" descr="A close-up of a white rectangle&#10;&#10;Description automatically generated">
            <a:extLst>
              <a:ext uri="{FF2B5EF4-FFF2-40B4-BE49-F238E27FC236}">
                <a16:creationId xmlns:a16="http://schemas.microsoft.com/office/drawing/2014/main" id="{35377307-858F-F857-9248-D4B674E3CE4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6" name="Title 1">
            <a:extLst>
              <a:ext uri="{FF2B5EF4-FFF2-40B4-BE49-F238E27FC236}">
                <a16:creationId xmlns:a16="http://schemas.microsoft.com/office/drawing/2014/main" id="{1F3C64CC-D314-160E-866D-746804B7B624}"/>
              </a:ext>
            </a:extLst>
          </p:cNvPr>
          <p:cNvSpPr>
            <a:spLocks noGrp="1"/>
          </p:cNvSpPr>
          <p:nvPr>
            <p:ph type="title" hasCustomPrompt="1"/>
          </p:nvPr>
        </p:nvSpPr>
        <p:spPr>
          <a:xfrm>
            <a:off x="723332" y="726754"/>
            <a:ext cx="10515600" cy="714120"/>
          </a:xfrm>
          <a:prstGeom prst="rect">
            <a:avLst/>
          </a:prstGeom>
        </p:spPr>
        <p:txBody>
          <a:bodyPr/>
          <a:lstStyle>
            <a:lvl1pPr>
              <a:defRPr sz="3600" b="1">
                <a:solidFill>
                  <a:schemeClr val="tx2"/>
                </a:solidFill>
              </a:defRPr>
            </a:lvl1pPr>
          </a:lstStyle>
          <a:p>
            <a:r>
              <a:rPr lang="en-US" dirty="0"/>
              <a:t>Title goes here</a:t>
            </a:r>
            <a:endParaRPr lang="en-GB" dirty="0"/>
          </a:p>
        </p:txBody>
      </p:sp>
      <p:sp>
        <p:nvSpPr>
          <p:cNvPr id="7" name="Text Placeholder 23">
            <a:extLst>
              <a:ext uri="{FF2B5EF4-FFF2-40B4-BE49-F238E27FC236}">
                <a16:creationId xmlns:a16="http://schemas.microsoft.com/office/drawing/2014/main" id="{9E47ABAA-982D-F094-AC10-A3A817615E7B}"/>
              </a:ext>
            </a:extLst>
          </p:cNvPr>
          <p:cNvSpPr>
            <a:spLocks noGrp="1"/>
          </p:cNvSpPr>
          <p:nvPr>
            <p:ph type="body" sz="quarter" idx="12" hasCustomPrompt="1"/>
          </p:nvPr>
        </p:nvSpPr>
        <p:spPr>
          <a:xfrm>
            <a:off x="1453005" y="1820574"/>
            <a:ext cx="4070341" cy="379701"/>
          </a:xfrm>
          <a:prstGeom prst="rect">
            <a:avLst/>
          </a:prstGeom>
        </p:spPr>
        <p:txBody>
          <a:bodyPr/>
          <a:lstStyle>
            <a:lvl1pPr marL="0" indent="0">
              <a:buNone/>
              <a:defRPr sz="2400" b="1">
                <a:solidFill>
                  <a:schemeClr val="tx2"/>
                </a:solidFill>
              </a:defRPr>
            </a:lvl1pPr>
          </a:lstStyle>
          <a:p>
            <a:pPr lvl="0"/>
            <a:r>
              <a:rPr lang="en-GB" dirty="0"/>
              <a:t>Sub Header Goes Here</a:t>
            </a:r>
          </a:p>
        </p:txBody>
      </p:sp>
      <p:sp>
        <p:nvSpPr>
          <p:cNvPr id="9" name="Text Placeholder 23">
            <a:extLst>
              <a:ext uri="{FF2B5EF4-FFF2-40B4-BE49-F238E27FC236}">
                <a16:creationId xmlns:a16="http://schemas.microsoft.com/office/drawing/2014/main" id="{973795FD-CB45-3251-70AF-205406E6547C}"/>
              </a:ext>
            </a:extLst>
          </p:cNvPr>
          <p:cNvSpPr>
            <a:spLocks noGrp="1"/>
          </p:cNvSpPr>
          <p:nvPr>
            <p:ph type="body" sz="quarter" idx="13" hasCustomPrompt="1"/>
          </p:nvPr>
        </p:nvSpPr>
        <p:spPr>
          <a:xfrm>
            <a:off x="1453005" y="2328864"/>
            <a:ext cx="8947140"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2" name="Picture Placeholder 10">
            <a:extLst>
              <a:ext uri="{FF2B5EF4-FFF2-40B4-BE49-F238E27FC236}">
                <a16:creationId xmlns:a16="http://schemas.microsoft.com/office/drawing/2014/main" id="{B6298DAA-E969-180C-B667-478F5C6D0849}"/>
              </a:ext>
            </a:extLst>
          </p:cNvPr>
          <p:cNvSpPr>
            <a:spLocks noGrp="1"/>
          </p:cNvSpPr>
          <p:nvPr>
            <p:ph type="pic" sz="quarter" idx="11" hasCustomPrompt="1"/>
          </p:nvPr>
        </p:nvSpPr>
        <p:spPr>
          <a:xfrm>
            <a:off x="584784" y="2328864"/>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13" name="Text Placeholder 23">
            <a:extLst>
              <a:ext uri="{FF2B5EF4-FFF2-40B4-BE49-F238E27FC236}">
                <a16:creationId xmlns:a16="http://schemas.microsoft.com/office/drawing/2014/main" id="{1C263815-F628-F616-EBC8-D5B0791F2369}"/>
              </a:ext>
            </a:extLst>
          </p:cNvPr>
          <p:cNvSpPr>
            <a:spLocks noGrp="1"/>
          </p:cNvSpPr>
          <p:nvPr>
            <p:ph type="body" sz="quarter" idx="14" hasCustomPrompt="1"/>
          </p:nvPr>
        </p:nvSpPr>
        <p:spPr>
          <a:xfrm>
            <a:off x="1453005" y="3679394"/>
            <a:ext cx="8947140"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4" name="Picture Placeholder 10">
            <a:extLst>
              <a:ext uri="{FF2B5EF4-FFF2-40B4-BE49-F238E27FC236}">
                <a16:creationId xmlns:a16="http://schemas.microsoft.com/office/drawing/2014/main" id="{AA8A9AC3-74A6-10D4-AB94-5F995391BA1A}"/>
              </a:ext>
            </a:extLst>
          </p:cNvPr>
          <p:cNvSpPr>
            <a:spLocks noGrp="1"/>
          </p:cNvSpPr>
          <p:nvPr>
            <p:ph type="pic" sz="quarter" idx="15" hasCustomPrompt="1"/>
          </p:nvPr>
        </p:nvSpPr>
        <p:spPr>
          <a:xfrm>
            <a:off x="584784" y="3679394"/>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
        <p:nvSpPr>
          <p:cNvPr id="17" name="Text Placeholder 23">
            <a:extLst>
              <a:ext uri="{FF2B5EF4-FFF2-40B4-BE49-F238E27FC236}">
                <a16:creationId xmlns:a16="http://schemas.microsoft.com/office/drawing/2014/main" id="{BDDF5BC2-B257-2C9C-4EDB-DFE4D3AE792B}"/>
              </a:ext>
            </a:extLst>
          </p:cNvPr>
          <p:cNvSpPr>
            <a:spLocks noGrp="1"/>
          </p:cNvSpPr>
          <p:nvPr>
            <p:ph type="body" sz="quarter" idx="16" hasCustomPrompt="1"/>
          </p:nvPr>
        </p:nvSpPr>
        <p:spPr>
          <a:xfrm>
            <a:off x="1454374" y="5029490"/>
            <a:ext cx="8947140" cy="1100136"/>
          </a:xfrm>
          <a:prstGeom prst="rect">
            <a:avLst/>
          </a:prstGeom>
        </p:spPr>
        <p:txBody>
          <a:bodyPr/>
          <a:lstStyle>
            <a:lvl1pPr marL="285750" indent="-285750">
              <a:buFont typeface="Arial" panose="020B0604020202020204" pitchFamily="34" charset="0"/>
              <a:buChar char="•"/>
              <a:defRPr sz="1400" b="0"/>
            </a:lvl1pPr>
          </a:lstStyle>
          <a:p>
            <a:pPr lvl="0"/>
            <a:r>
              <a:rPr lang="en-GB" dirty="0"/>
              <a:t>Please put your body copy here…</a:t>
            </a:r>
          </a:p>
        </p:txBody>
      </p:sp>
      <p:sp>
        <p:nvSpPr>
          <p:cNvPr id="18" name="Picture Placeholder 10">
            <a:extLst>
              <a:ext uri="{FF2B5EF4-FFF2-40B4-BE49-F238E27FC236}">
                <a16:creationId xmlns:a16="http://schemas.microsoft.com/office/drawing/2014/main" id="{5127A769-56B6-A22B-9DA8-84E49FB760D5}"/>
              </a:ext>
            </a:extLst>
          </p:cNvPr>
          <p:cNvSpPr>
            <a:spLocks noGrp="1"/>
          </p:cNvSpPr>
          <p:nvPr>
            <p:ph type="pic" sz="quarter" idx="17" hasCustomPrompt="1"/>
          </p:nvPr>
        </p:nvSpPr>
        <p:spPr>
          <a:xfrm>
            <a:off x="586153" y="5029490"/>
            <a:ext cx="662125" cy="621722"/>
          </a:xfrm>
          <a:prstGeom prst="rect">
            <a:avLst/>
          </a:prstGeom>
          <a:noFill/>
          <a:ln>
            <a:noFill/>
          </a:ln>
        </p:spPr>
        <p:txBody>
          <a:bodyPr/>
          <a:lstStyle>
            <a:lvl1pPr marL="0" indent="0">
              <a:buNone/>
              <a:defRPr sz="1200" b="1" u="sng">
                <a:solidFill>
                  <a:srgbClr val="FF0000"/>
                </a:solidFill>
              </a:defRPr>
            </a:lvl1pPr>
          </a:lstStyle>
          <a:p>
            <a:r>
              <a:rPr lang="en-GB" dirty="0"/>
              <a:t>Insert Icon Here</a:t>
            </a:r>
          </a:p>
        </p:txBody>
      </p:sp>
    </p:spTree>
    <p:extLst>
      <p:ext uri="{BB962C8B-B14F-4D97-AF65-F5344CB8AC3E}">
        <p14:creationId xmlns:p14="http://schemas.microsoft.com/office/powerpoint/2010/main" val="2488844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mp; Image Layout 1">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1A975669-4D9D-A4BF-7500-055C99447CD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18">
            <a:extLst>
              <a:ext uri="{FF2B5EF4-FFF2-40B4-BE49-F238E27FC236}">
                <a16:creationId xmlns:a16="http://schemas.microsoft.com/office/drawing/2014/main" id="{72BFA335-0913-AD3C-EAFC-B62451160773}"/>
              </a:ext>
            </a:extLst>
          </p:cNvPr>
          <p:cNvSpPr>
            <a:spLocks noGrp="1"/>
          </p:cNvSpPr>
          <p:nvPr>
            <p:ph type="title" hasCustomPrompt="1"/>
          </p:nvPr>
        </p:nvSpPr>
        <p:spPr>
          <a:xfrm>
            <a:off x="990195" y="1127204"/>
            <a:ext cx="2781300" cy="422195"/>
          </a:xfrm>
          <a:prstGeom prst="rect">
            <a:avLst/>
          </a:prstGeom>
        </p:spPr>
        <p:txBody>
          <a:bodyPr/>
          <a:lstStyle>
            <a:lvl1pPr>
              <a:defRPr sz="2400" b="1">
                <a:solidFill>
                  <a:srgbClr val="006060"/>
                </a:solidFill>
                <a:latin typeface="+mj-lt"/>
              </a:defRPr>
            </a:lvl1pPr>
          </a:lstStyle>
          <a:p>
            <a:r>
              <a:rPr lang="en-US" dirty="0"/>
              <a:t>Title goes here</a:t>
            </a:r>
            <a:endParaRPr lang="en-GB" dirty="0"/>
          </a:p>
        </p:txBody>
      </p:sp>
      <p:sp>
        <p:nvSpPr>
          <p:cNvPr id="5" name="Picture Placeholder 10">
            <a:extLst>
              <a:ext uri="{FF2B5EF4-FFF2-40B4-BE49-F238E27FC236}">
                <a16:creationId xmlns:a16="http://schemas.microsoft.com/office/drawing/2014/main" id="{628248E3-C527-7A9B-237C-057ED86B6F20}"/>
              </a:ext>
            </a:extLst>
          </p:cNvPr>
          <p:cNvSpPr>
            <a:spLocks noGrp="1"/>
          </p:cNvSpPr>
          <p:nvPr>
            <p:ph type="pic" sz="quarter" idx="11" hasCustomPrompt="1"/>
          </p:nvPr>
        </p:nvSpPr>
        <p:spPr>
          <a:xfrm>
            <a:off x="4025900" y="1127124"/>
            <a:ext cx="6858000" cy="4549775"/>
          </a:xfrm>
          <a:prstGeom prst="rect">
            <a:avLst/>
          </a:prstGeom>
        </p:spPr>
        <p:txBody>
          <a:bodyPr/>
          <a:lstStyle>
            <a:lvl1pPr marL="0" indent="0">
              <a:buNone/>
              <a:defRPr b="1" u="sng">
                <a:solidFill>
                  <a:srgbClr val="FF0000"/>
                </a:solidFill>
              </a:defRPr>
            </a:lvl1pPr>
          </a:lstStyle>
          <a:p>
            <a:r>
              <a:rPr lang="en-GB" dirty="0"/>
              <a:t>Insert image here</a:t>
            </a:r>
          </a:p>
        </p:txBody>
      </p:sp>
      <p:sp>
        <p:nvSpPr>
          <p:cNvPr id="6" name="Text Placeholder 23">
            <a:extLst>
              <a:ext uri="{FF2B5EF4-FFF2-40B4-BE49-F238E27FC236}">
                <a16:creationId xmlns:a16="http://schemas.microsoft.com/office/drawing/2014/main" id="{0A0F5587-C727-A395-C86F-6C40D5A24876}"/>
              </a:ext>
            </a:extLst>
          </p:cNvPr>
          <p:cNvSpPr>
            <a:spLocks noGrp="1"/>
          </p:cNvSpPr>
          <p:nvPr>
            <p:ph type="body" sz="quarter" idx="12" hasCustomPrompt="1"/>
          </p:nvPr>
        </p:nvSpPr>
        <p:spPr>
          <a:xfrm>
            <a:off x="990195" y="1695450"/>
            <a:ext cx="2781705" cy="3981449"/>
          </a:xfrm>
          <a:prstGeom prst="rect">
            <a:avLst/>
          </a:prstGeom>
        </p:spPr>
        <p:txBody>
          <a:bodyPr/>
          <a:lstStyle>
            <a:lvl1pPr marL="0" indent="0">
              <a:buNone/>
              <a:defRPr sz="1400" b="0"/>
            </a:lvl1pPr>
          </a:lstStyle>
          <a:p>
            <a:pPr lvl="0"/>
            <a:r>
              <a:rPr lang="en-GB" dirty="0"/>
              <a:t>Please put your body copy here…</a:t>
            </a:r>
          </a:p>
        </p:txBody>
      </p:sp>
    </p:spTree>
    <p:extLst>
      <p:ext uri="{BB962C8B-B14F-4D97-AF65-F5344CB8AC3E}">
        <p14:creationId xmlns:p14="http://schemas.microsoft.com/office/powerpoint/2010/main" val="2741753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Image Layout 2">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4AA33CBD-C0BA-F6D9-73B5-FA7B3734C58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ext Placeholder 23">
            <a:extLst>
              <a:ext uri="{FF2B5EF4-FFF2-40B4-BE49-F238E27FC236}">
                <a16:creationId xmlns:a16="http://schemas.microsoft.com/office/drawing/2014/main" id="{3944DA00-6203-F2BF-AF57-5F266A71EC50}"/>
              </a:ext>
            </a:extLst>
          </p:cNvPr>
          <p:cNvSpPr>
            <a:spLocks noGrp="1"/>
          </p:cNvSpPr>
          <p:nvPr>
            <p:ph type="body" sz="quarter" idx="12" hasCustomPrompt="1"/>
          </p:nvPr>
        </p:nvSpPr>
        <p:spPr>
          <a:xfrm>
            <a:off x="5438695" y="1457325"/>
            <a:ext cx="5026065" cy="1036739"/>
          </a:xfrm>
          <a:prstGeom prst="rect">
            <a:avLst/>
          </a:prstGeom>
        </p:spPr>
        <p:txBody>
          <a:bodyPr/>
          <a:lstStyle>
            <a:lvl1pPr marL="0" indent="0">
              <a:buNone/>
              <a:defRPr sz="1400" b="0"/>
            </a:lvl1pPr>
          </a:lstStyle>
          <a:p>
            <a:pPr lvl="0"/>
            <a:r>
              <a:rPr lang="en-GB" dirty="0"/>
              <a:t>Please put your body copy here…</a:t>
            </a:r>
          </a:p>
        </p:txBody>
      </p:sp>
      <p:sp>
        <p:nvSpPr>
          <p:cNvPr id="5" name="Rectangle 4">
            <a:extLst>
              <a:ext uri="{FF2B5EF4-FFF2-40B4-BE49-F238E27FC236}">
                <a16:creationId xmlns:a16="http://schemas.microsoft.com/office/drawing/2014/main" id="{B8451A6C-C738-A3C3-EDA2-1E836B6ABE5E}"/>
              </a:ext>
            </a:extLst>
          </p:cNvPr>
          <p:cNvSpPr/>
          <p:nvPr userDrawn="1"/>
        </p:nvSpPr>
        <p:spPr>
          <a:xfrm>
            <a:off x="822541" y="935032"/>
            <a:ext cx="4109312" cy="5099117"/>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10">
            <a:extLst>
              <a:ext uri="{FF2B5EF4-FFF2-40B4-BE49-F238E27FC236}">
                <a16:creationId xmlns:a16="http://schemas.microsoft.com/office/drawing/2014/main" id="{98460C73-D1DB-F160-852E-DF2F7F77AC99}"/>
              </a:ext>
            </a:extLst>
          </p:cNvPr>
          <p:cNvSpPr>
            <a:spLocks noGrp="1"/>
          </p:cNvSpPr>
          <p:nvPr>
            <p:ph type="pic" sz="quarter" idx="11" hasCustomPrompt="1"/>
          </p:nvPr>
        </p:nvSpPr>
        <p:spPr>
          <a:xfrm>
            <a:off x="1488628" y="2398237"/>
            <a:ext cx="2770411" cy="3116738"/>
          </a:xfrm>
          <a:prstGeom prst="rect">
            <a:avLst/>
          </a:prstGeom>
          <a:ln w="38100">
            <a:solidFill>
              <a:schemeClr val="bg1"/>
            </a:solidFill>
          </a:ln>
        </p:spPr>
        <p:txBody>
          <a:bodyPr/>
          <a:lstStyle>
            <a:lvl1pPr marL="0" indent="0">
              <a:buNone/>
              <a:defRPr b="1" i="0" u="sng">
                <a:solidFill>
                  <a:srgbClr val="FF0000"/>
                </a:solidFill>
              </a:defRPr>
            </a:lvl1pPr>
          </a:lstStyle>
          <a:p>
            <a:r>
              <a:rPr lang="en-GB" dirty="0"/>
              <a:t>Insert image here</a:t>
            </a:r>
          </a:p>
        </p:txBody>
      </p:sp>
      <p:sp>
        <p:nvSpPr>
          <p:cNvPr id="7" name="Text Placeholder 23">
            <a:extLst>
              <a:ext uri="{FF2B5EF4-FFF2-40B4-BE49-F238E27FC236}">
                <a16:creationId xmlns:a16="http://schemas.microsoft.com/office/drawing/2014/main" id="{439D2886-5B92-D5DA-E565-B404FEC90A91}"/>
              </a:ext>
            </a:extLst>
          </p:cNvPr>
          <p:cNvSpPr>
            <a:spLocks noGrp="1"/>
          </p:cNvSpPr>
          <p:nvPr>
            <p:ph type="body" sz="quarter" idx="13" hasCustomPrompt="1"/>
          </p:nvPr>
        </p:nvSpPr>
        <p:spPr>
          <a:xfrm>
            <a:off x="5438695" y="3227368"/>
            <a:ext cx="5026065" cy="1036739"/>
          </a:xfrm>
          <a:prstGeom prst="rect">
            <a:avLst/>
          </a:prstGeom>
        </p:spPr>
        <p:txBody>
          <a:bodyPr/>
          <a:lstStyle>
            <a:lvl1pPr marL="0" indent="0">
              <a:buNone/>
              <a:defRPr sz="1400" b="0"/>
            </a:lvl1pPr>
          </a:lstStyle>
          <a:p>
            <a:pPr lvl="0"/>
            <a:r>
              <a:rPr lang="en-GB" dirty="0"/>
              <a:t>Please put your body copy here…</a:t>
            </a:r>
          </a:p>
        </p:txBody>
      </p:sp>
      <p:sp>
        <p:nvSpPr>
          <p:cNvPr id="8" name="Text Placeholder 23">
            <a:extLst>
              <a:ext uri="{FF2B5EF4-FFF2-40B4-BE49-F238E27FC236}">
                <a16:creationId xmlns:a16="http://schemas.microsoft.com/office/drawing/2014/main" id="{85563201-80CD-758F-EAC1-8D5B70BADC83}"/>
              </a:ext>
            </a:extLst>
          </p:cNvPr>
          <p:cNvSpPr>
            <a:spLocks noGrp="1"/>
          </p:cNvSpPr>
          <p:nvPr>
            <p:ph type="body" sz="quarter" idx="14" hasCustomPrompt="1"/>
          </p:nvPr>
        </p:nvSpPr>
        <p:spPr>
          <a:xfrm>
            <a:off x="5448220" y="4997411"/>
            <a:ext cx="5026065" cy="1036739"/>
          </a:xfrm>
          <a:prstGeom prst="rect">
            <a:avLst/>
          </a:prstGeom>
        </p:spPr>
        <p:txBody>
          <a:bodyPr/>
          <a:lstStyle>
            <a:lvl1pPr marL="0" indent="0">
              <a:buNone/>
              <a:defRPr sz="1400" b="0"/>
            </a:lvl1pPr>
          </a:lstStyle>
          <a:p>
            <a:pPr lvl="0"/>
            <a:r>
              <a:rPr lang="en-GB" dirty="0"/>
              <a:t>Please put your body copy here…</a:t>
            </a:r>
          </a:p>
        </p:txBody>
      </p:sp>
      <p:sp>
        <p:nvSpPr>
          <p:cNvPr id="9" name="Text Placeholder 37">
            <a:extLst>
              <a:ext uri="{FF2B5EF4-FFF2-40B4-BE49-F238E27FC236}">
                <a16:creationId xmlns:a16="http://schemas.microsoft.com/office/drawing/2014/main" id="{F9DFC86C-735A-4898-BC37-AA71B0D2267F}"/>
              </a:ext>
            </a:extLst>
          </p:cNvPr>
          <p:cNvSpPr>
            <a:spLocks noGrp="1"/>
          </p:cNvSpPr>
          <p:nvPr>
            <p:ph type="body" sz="quarter" idx="15" hasCustomPrompt="1"/>
          </p:nvPr>
        </p:nvSpPr>
        <p:spPr>
          <a:xfrm>
            <a:off x="5438695" y="946229"/>
            <a:ext cx="3506928" cy="422195"/>
          </a:xfrm>
          <a:prstGeom prst="rect">
            <a:avLst/>
          </a:prstGeom>
        </p:spPr>
        <p:txBody>
          <a:bodyPr/>
          <a:lstStyle>
            <a:lvl1pPr marL="0" indent="0">
              <a:buNone/>
              <a:defRPr sz="2400" b="1">
                <a:solidFill>
                  <a:srgbClr val="006060"/>
                </a:solidFill>
                <a:latin typeface="+mj-lt"/>
              </a:defRPr>
            </a:lvl1pPr>
          </a:lstStyle>
          <a:p>
            <a:pPr lvl="0"/>
            <a:r>
              <a:rPr lang="en-US" dirty="0"/>
              <a:t>Sub Header Here</a:t>
            </a:r>
          </a:p>
        </p:txBody>
      </p:sp>
      <p:sp>
        <p:nvSpPr>
          <p:cNvPr id="10" name="Text Placeholder 37">
            <a:extLst>
              <a:ext uri="{FF2B5EF4-FFF2-40B4-BE49-F238E27FC236}">
                <a16:creationId xmlns:a16="http://schemas.microsoft.com/office/drawing/2014/main" id="{9CC4183F-7522-5FA8-0B9B-EB6789ECD0F1}"/>
              </a:ext>
            </a:extLst>
          </p:cNvPr>
          <p:cNvSpPr>
            <a:spLocks noGrp="1"/>
          </p:cNvSpPr>
          <p:nvPr>
            <p:ph type="body" sz="quarter" idx="16" hasCustomPrompt="1"/>
          </p:nvPr>
        </p:nvSpPr>
        <p:spPr>
          <a:xfrm>
            <a:off x="5438695" y="2716272"/>
            <a:ext cx="3506928" cy="422195"/>
          </a:xfrm>
          <a:prstGeom prst="rect">
            <a:avLst/>
          </a:prstGeom>
        </p:spPr>
        <p:txBody>
          <a:bodyPr/>
          <a:lstStyle>
            <a:lvl1pPr marL="0" indent="0">
              <a:buNone/>
              <a:defRPr sz="2400" b="1">
                <a:solidFill>
                  <a:srgbClr val="006060"/>
                </a:solidFill>
                <a:latin typeface="+mj-lt"/>
              </a:defRPr>
            </a:lvl1pPr>
          </a:lstStyle>
          <a:p>
            <a:pPr lvl="0"/>
            <a:r>
              <a:rPr lang="en-US" dirty="0"/>
              <a:t>Sub Header Here</a:t>
            </a:r>
          </a:p>
        </p:txBody>
      </p:sp>
      <p:sp>
        <p:nvSpPr>
          <p:cNvPr id="11" name="Text Placeholder 37">
            <a:extLst>
              <a:ext uri="{FF2B5EF4-FFF2-40B4-BE49-F238E27FC236}">
                <a16:creationId xmlns:a16="http://schemas.microsoft.com/office/drawing/2014/main" id="{E21129C4-56BA-169F-9AEA-65DDC8383D2D}"/>
              </a:ext>
            </a:extLst>
          </p:cNvPr>
          <p:cNvSpPr>
            <a:spLocks noGrp="1"/>
          </p:cNvSpPr>
          <p:nvPr>
            <p:ph type="body" sz="quarter" idx="17" hasCustomPrompt="1"/>
          </p:nvPr>
        </p:nvSpPr>
        <p:spPr>
          <a:xfrm>
            <a:off x="5438695" y="4499016"/>
            <a:ext cx="3506928" cy="422195"/>
          </a:xfrm>
          <a:prstGeom prst="rect">
            <a:avLst/>
          </a:prstGeom>
        </p:spPr>
        <p:txBody>
          <a:bodyPr/>
          <a:lstStyle>
            <a:lvl1pPr marL="0" indent="0">
              <a:buNone/>
              <a:defRPr sz="2400" b="1">
                <a:solidFill>
                  <a:srgbClr val="006060"/>
                </a:solidFill>
                <a:latin typeface="+mj-lt"/>
              </a:defRPr>
            </a:lvl1pPr>
          </a:lstStyle>
          <a:p>
            <a:pPr lvl="0"/>
            <a:r>
              <a:rPr lang="en-US" dirty="0"/>
              <a:t>Sub Header Here</a:t>
            </a:r>
          </a:p>
        </p:txBody>
      </p:sp>
      <p:sp>
        <p:nvSpPr>
          <p:cNvPr id="14" name="Title 12">
            <a:extLst>
              <a:ext uri="{FF2B5EF4-FFF2-40B4-BE49-F238E27FC236}">
                <a16:creationId xmlns:a16="http://schemas.microsoft.com/office/drawing/2014/main" id="{75B4FDD0-6456-93F4-B1FF-5EF1B8B11697}"/>
              </a:ext>
            </a:extLst>
          </p:cNvPr>
          <p:cNvSpPr>
            <a:spLocks noGrp="1"/>
          </p:cNvSpPr>
          <p:nvPr>
            <p:ph type="title" hasCustomPrompt="1"/>
          </p:nvPr>
        </p:nvSpPr>
        <p:spPr>
          <a:xfrm>
            <a:off x="1488627" y="1422195"/>
            <a:ext cx="2770411" cy="740847"/>
          </a:xfrm>
          <a:prstGeom prst="rect">
            <a:avLst/>
          </a:prstGeom>
        </p:spPr>
        <p:txBody>
          <a:bodyPr/>
          <a:lstStyle>
            <a:lvl1pPr>
              <a:defRPr sz="2400" b="1">
                <a:solidFill>
                  <a:srgbClr val="ABE338"/>
                </a:solidFill>
              </a:defRPr>
            </a:lvl1pPr>
          </a:lstStyle>
          <a:p>
            <a:r>
              <a:rPr lang="en-US" dirty="0"/>
              <a:t>Header goes inside here</a:t>
            </a:r>
            <a:endParaRPr lang="en-GB" dirty="0"/>
          </a:p>
        </p:txBody>
      </p:sp>
    </p:spTree>
    <p:extLst>
      <p:ext uri="{BB962C8B-B14F-4D97-AF65-F5344CB8AC3E}">
        <p14:creationId xmlns:p14="http://schemas.microsoft.com/office/powerpoint/2010/main" val="424364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mp; Table Layout 1">
    <p:spTree>
      <p:nvGrpSpPr>
        <p:cNvPr id="1" name=""/>
        <p:cNvGrpSpPr/>
        <p:nvPr/>
      </p:nvGrpSpPr>
      <p:grpSpPr>
        <a:xfrm>
          <a:off x="0" y="0"/>
          <a:ext cx="0" cy="0"/>
          <a:chOff x="0" y="0"/>
          <a:chExt cx="0" cy="0"/>
        </a:xfrm>
      </p:grpSpPr>
      <p:pic>
        <p:nvPicPr>
          <p:cNvPr id="4" name="Picture 3" descr="A close-up of a white rectangle&#10;&#10;Description automatically generated">
            <a:extLst>
              <a:ext uri="{FF2B5EF4-FFF2-40B4-BE49-F238E27FC236}">
                <a16:creationId xmlns:a16="http://schemas.microsoft.com/office/drawing/2014/main" id="{5495C90E-20BE-393B-E0AE-DD52AC907D7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7" name="Text Placeholder 23">
            <a:extLst>
              <a:ext uri="{FF2B5EF4-FFF2-40B4-BE49-F238E27FC236}">
                <a16:creationId xmlns:a16="http://schemas.microsoft.com/office/drawing/2014/main" id="{00F6FE13-A997-6561-B4DA-575B80410C4A}"/>
              </a:ext>
            </a:extLst>
          </p:cNvPr>
          <p:cNvSpPr>
            <a:spLocks noGrp="1"/>
          </p:cNvSpPr>
          <p:nvPr>
            <p:ph type="body" sz="quarter" idx="12" hasCustomPrompt="1"/>
          </p:nvPr>
        </p:nvSpPr>
        <p:spPr>
          <a:xfrm>
            <a:off x="723333" y="1467482"/>
            <a:ext cx="4923656" cy="4009393"/>
          </a:xfrm>
          <a:prstGeom prst="rect">
            <a:avLst/>
          </a:prstGeom>
        </p:spPr>
        <p:txBody>
          <a:bodyPr/>
          <a:lstStyle>
            <a:lvl1pPr marL="0" indent="0">
              <a:buNone/>
              <a:defRPr sz="1400" b="0"/>
            </a:lvl1pPr>
          </a:lstStyle>
          <a:p>
            <a:pPr lvl="0"/>
            <a:r>
              <a:rPr lang="en-GB" dirty="0"/>
              <a:t>Please put your body copy here…</a:t>
            </a:r>
          </a:p>
        </p:txBody>
      </p:sp>
      <p:sp>
        <p:nvSpPr>
          <p:cNvPr id="9" name="Table Placeholder 8">
            <a:extLst>
              <a:ext uri="{FF2B5EF4-FFF2-40B4-BE49-F238E27FC236}">
                <a16:creationId xmlns:a16="http://schemas.microsoft.com/office/drawing/2014/main" id="{FC15BDD1-A717-C9AA-0954-8631A99690BA}"/>
              </a:ext>
            </a:extLst>
          </p:cNvPr>
          <p:cNvSpPr>
            <a:spLocks noGrp="1"/>
          </p:cNvSpPr>
          <p:nvPr>
            <p:ph type="tbl" sz="quarter" idx="13" hasCustomPrompt="1"/>
          </p:nvPr>
        </p:nvSpPr>
        <p:spPr>
          <a:xfrm>
            <a:off x="5892800" y="727075"/>
            <a:ext cx="5024438" cy="4749800"/>
          </a:xfrm>
          <a:prstGeom prst="rect">
            <a:avLst/>
          </a:prstGeom>
        </p:spPr>
        <p:txBody>
          <a:bodyPr/>
          <a:lstStyle>
            <a:lvl1pPr marL="0" indent="0">
              <a:buNone/>
              <a:defRPr b="1" u="sng">
                <a:solidFill>
                  <a:srgbClr val="FF0000"/>
                </a:solidFill>
              </a:defRPr>
            </a:lvl1pPr>
          </a:lstStyle>
          <a:p>
            <a:r>
              <a:rPr lang="en-GB" dirty="0"/>
              <a:t>Insert Table Here</a:t>
            </a:r>
          </a:p>
        </p:txBody>
      </p:sp>
      <p:sp>
        <p:nvSpPr>
          <p:cNvPr id="5" name="Title 1">
            <a:extLst>
              <a:ext uri="{FF2B5EF4-FFF2-40B4-BE49-F238E27FC236}">
                <a16:creationId xmlns:a16="http://schemas.microsoft.com/office/drawing/2014/main" id="{FEC54CEB-FED3-6173-9C14-9CE6CC26FE7C}"/>
              </a:ext>
            </a:extLst>
          </p:cNvPr>
          <p:cNvSpPr>
            <a:spLocks noGrp="1"/>
          </p:cNvSpPr>
          <p:nvPr>
            <p:ph type="title" hasCustomPrompt="1"/>
          </p:nvPr>
        </p:nvSpPr>
        <p:spPr>
          <a:xfrm>
            <a:off x="723332" y="726754"/>
            <a:ext cx="4923656" cy="604693"/>
          </a:xfrm>
          <a:prstGeom prst="rect">
            <a:avLst/>
          </a:prstGeom>
        </p:spPr>
        <p:txBody>
          <a:bodyPr/>
          <a:lstStyle>
            <a:lvl1pPr>
              <a:defRPr sz="3600" b="1">
                <a:solidFill>
                  <a:schemeClr val="tx2"/>
                </a:solidFill>
              </a:defRPr>
            </a:lvl1pPr>
          </a:lstStyle>
          <a:p>
            <a:r>
              <a:rPr lang="en-US" dirty="0"/>
              <a:t>Title goes here</a:t>
            </a:r>
            <a:endParaRPr lang="en-GB" dirty="0"/>
          </a:p>
        </p:txBody>
      </p:sp>
    </p:spTree>
    <p:extLst>
      <p:ext uri="{BB962C8B-B14F-4D97-AF65-F5344CB8AC3E}">
        <p14:creationId xmlns:p14="http://schemas.microsoft.com/office/powerpoint/2010/main" val="2594692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mp; Chart Layout 1">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0A2941B6-D370-C1C0-8F5B-7765E40C0FE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5" name="Text Placeholder 23">
            <a:extLst>
              <a:ext uri="{FF2B5EF4-FFF2-40B4-BE49-F238E27FC236}">
                <a16:creationId xmlns:a16="http://schemas.microsoft.com/office/drawing/2014/main" id="{EEF1F756-9B1F-15AB-4054-8BC75445194A}"/>
              </a:ext>
            </a:extLst>
          </p:cNvPr>
          <p:cNvSpPr>
            <a:spLocks noGrp="1"/>
          </p:cNvSpPr>
          <p:nvPr>
            <p:ph type="body" sz="quarter" idx="12" hasCustomPrompt="1"/>
          </p:nvPr>
        </p:nvSpPr>
        <p:spPr>
          <a:xfrm>
            <a:off x="723333" y="1467482"/>
            <a:ext cx="4923656" cy="4009393"/>
          </a:xfrm>
          <a:prstGeom prst="rect">
            <a:avLst/>
          </a:prstGeom>
        </p:spPr>
        <p:txBody>
          <a:bodyPr/>
          <a:lstStyle>
            <a:lvl1pPr marL="0" indent="0">
              <a:buNone/>
              <a:defRPr sz="1400" b="0"/>
            </a:lvl1pPr>
          </a:lstStyle>
          <a:p>
            <a:pPr lvl="0"/>
            <a:r>
              <a:rPr lang="en-GB" dirty="0"/>
              <a:t>Please put your body copy here…</a:t>
            </a:r>
          </a:p>
        </p:txBody>
      </p:sp>
      <p:sp>
        <p:nvSpPr>
          <p:cNvPr id="8" name="Chart Placeholder 7">
            <a:extLst>
              <a:ext uri="{FF2B5EF4-FFF2-40B4-BE49-F238E27FC236}">
                <a16:creationId xmlns:a16="http://schemas.microsoft.com/office/drawing/2014/main" id="{2C4F3899-3B31-84C6-D0A0-AA0FD20B663D}"/>
              </a:ext>
            </a:extLst>
          </p:cNvPr>
          <p:cNvSpPr>
            <a:spLocks noGrp="1"/>
          </p:cNvSpPr>
          <p:nvPr>
            <p:ph type="chart" sz="quarter" idx="13" hasCustomPrompt="1"/>
          </p:nvPr>
        </p:nvSpPr>
        <p:spPr>
          <a:xfrm>
            <a:off x="5911130" y="727075"/>
            <a:ext cx="4924425" cy="4749800"/>
          </a:xfrm>
          <a:prstGeom prst="rect">
            <a:avLst/>
          </a:prstGeom>
        </p:spPr>
        <p:txBody>
          <a:bodyPr/>
          <a:lstStyle>
            <a:lvl1pPr marL="0" indent="0">
              <a:buNone/>
              <a:defRPr b="1" u="sng">
                <a:solidFill>
                  <a:srgbClr val="FF0000"/>
                </a:solidFill>
              </a:defRPr>
            </a:lvl1pPr>
          </a:lstStyle>
          <a:p>
            <a:r>
              <a:rPr lang="en-GB" dirty="0"/>
              <a:t>Insert Chart Here</a:t>
            </a:r>
          </a:p>
        </p:txBody>
      </p:sp>
      <p:sp>
        <p:nvSpPr>
          <p:cNvPr id="9" name="Title 1">
            <a:extLst>
              <a:ext uri="{FF2B5EF4-FFF2-40B4-BE49-F238E27FC236}">
                <a16:creationId xmlns:a16="http://schemas.microsoft.com/office/drawing/2014/main" id="{BA125659-F97E-6F7D-37FA-FD78F8FA4394}"/>
              </a:ext>
            </a:extLst>
          </p:cNvPr>
          <p:cNvSpPr>
            <a:spLocks noGrp="1"/>
          </p:cNvSpPr>
          <p:nvPr>
            <p:ph type="title" hasCustomPrompt="1"/>
          </p:nvPr>
        </p:nvSpPr>
        <p:spPr>
          <a:xfrm>
            <a:off x="723332" y="726754"/>
            <a:ext cx="4923656" cy="604693"/>
          </a:xfrm>
          <a:prstGeom prst="rect">
            <a:avLst/>
          </a:prstGeom>
        </p:spPr>
        <p:txBody>
          <a:bodyPr/>
          <a:lstStyle>
            <a:lvl1pPr>
              <a:defRPr sz="3600" b="1">
                <a:solidFill>
                  <a:schemeClr val="tx2"/>
                </a:solidFill>
              </a:defRPr>
            </a:lvl1pPr>
          </a:lstStyle>
          <a:p>
            <a:r>
              <a:rPr lang="en-US" dirty="0"/>
              <a:t>Title goes here</a:t>
            </a:r>
            <a:endParaRPr lang="en-GB" dirty="0"/>
          </a:p>
        </p:txBody>
      </p:sp>
    </p:spTree>
    <p:extLst>
      <p:ext uri="{BB962C8B-B14F-4D97-AF65-F5344CB8AC3E}">
        <p14:creationId xmlns:p14="http://schemas.microsoft.com/office/powerpoint/2010/main" val="4204051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reak Page 2">
    <p:spTree>
      <p:nvGrpSpPr>
        <p:cNvPr id="1" name=""/>
        <p:cNvGrpSpPr/>
        <p:nvPr/>
      </p:nvGrpSpPr>
      <p:grpSpPr>
        <a:xfrm>
          <a:off x="0" y="0"/>
          <a:ext cx="0" cy="0"/>
          <a:chOff x="0" y="0"/>
          <a:chExt cx="0" cy="0"/>
        </a:xfrm>
      </p:grpSpPr>
      <p:pic>
        <p:nvPicPr>
          <p:cNvPr id="3" name="Picture 2" descr="A green and blue rectangles">
            <a:extLst>
              <a:ext uri="{FF2B5EF4-FFF2-40B4-BE49-F238E27FC236}">
                <a16:creationId xmlns:a16="http://schemas.microsoft.com/office/drawing/2014/main" id="{5BC95FDE-6E73-3A27-4E64-722605670AB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5" name="Text Placeholder 10">
            <a:extLst>
              <a:ext uri="{FF2B5EF4-FFF2-40B4-BE49-F238E27FC236}">
                <a16:creationId xmlns:a16="http://schemas.microsoft.com/office/drawing/2014/main" id="{E2915910-D8E8-AE22-FCD0-877BAAA6DD02}"/>
              </a:ext>
            </a:extLst>
          </p:cNvPr>
          <p:cNvSpPr>
            <a:spLocks noGrp="1"/>
          </p:cNvSpPr>
          <p:nvPr>
            <p:ph type="body" sz="quarter" idx="10" hasCustomPrompt="1"/>
          </p:nvPr>
        </p:nvSpPr>
        <p:spPr>
          <a:xfrm>
            <a:off x="4504755" y="3886701"/>
            <a:ext cx="5115493" cy="927100"/>
          </a:xfrm>
          <a:prstGeom prst="rect">
            <a:avLst/>
          </a:prstGeom>
        </p:spPr>
        <p:txBody>
          <a:bodyPr/>
          <a:lstStyle>
            <a:lvl1pPr marL="0" indent="0">
              <a:buNone/>
              <a:defRPr b="1">
                <a:solidFill>
                  <a:schemeClr val="bg1"/>
                </a:solidFill>
              </a:defRPr>
            </a:lvl1pPr>
          </a:lstStyle>
          <a:p>
            <a:pPr lvl="0"/>
            <a:r>
              <a:rPr lang="en-GB" dirty="0"/>
              <a:t>Sub header here</a:t>
            </a:r>
          </a:p>
        </p:txBody>
      </p:sp>
      <p:sp>
        <p:nvSpPr>
          <p:cNvPr id="2" name="Title 18">
            <a:extLst>
              <a:ext uri="{FF2B5EF4-FFF2-40B4-BE49-F238E27FC236}">
                <a16:creationId xmlns:a16="http://schemas.microsoft.com/office/drawing/2014/main" id="{6098B51F-3847-2838-B185-2585F573BBCD}"/>
              </a:ext>
            </a:extLst>
          </p:cNvPr>
          <p:cNvSpPr>
            <a:spLocks noGrp="1"/>
          </p:cNvSpPr>
          <p:nvPr>
            <p:ph type="title" hasCustomPrompt="1"/>
          </p:nvPr>
        </p:nvSpPr>
        <p:spPr>
          <a:xfrm>
            <a:off x="587215" y="1951995"/>
            <a:ext cx="5115493" cy="715006"/>
          </a:xfrm>
          <a:prstGeom prst="rect">
            <a:avLst/>
          </a:prstGeom>
        </p:spPr>
        <p:txBody>
          <a:bodyPr/>
          <a:lstStyle>
            <a:lvl1pPr>
              <a:defRPr sz="4800" b="1">
                <a:solidFill>
                  <a:srgbClr val="006060"/>
                </a:solidFill>
                <a:latin typeface="+mj-lt"/>
              </a:defRPr>
            </a:lvl1pPr>
          </a:lstStyle>
          <a:p>
            <a:r>
              <a:rPr lang="en-US" dirty="0"/>
              <a:t>New section title</a:t>
            </a:r>
            <a:endParaRPr lang="en-GB" dirty="0"/>
          </a:p>
        </p:txBody>
      </p:sp>
    </p:spTree>
    <p:extLst>
      <p:ext uri="{BB962C8B-B14F-4D97-AF65-F5344CB8AC3E}">
        <p14:creationId xmlns:p14="http://schemas.microsoft.com/office/powerpoint/2010/main" val="306181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pic>
        <p:nvPicPr>
          <p:cNvPr id="3" name="Picture 2" descr="A close-up of a green and white background&#10;&#10;Description automatically generated">
            <a:extLst>
              <a:ext uri="{FF2B5EF4-FFF2-40B4-BE49-F238E27FC236}">
                <a16:creationId xmlns:a16="http://schemas.microsoft.com/office/drawing/2014/main" id="{EC85377A-810A-E470-A9BD-FEBA2B79AB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Picture Placeholder 2">
            <a:extLst>
              <a:ext uri="{FF2B5EF4-FFF2-40B4-BE49-F238E27FC236}">
                <a16:creationId xmlns:a16="http://schemas.microsoft.com/office/drawing/2014/main" id="{2298F067-E842-26B2-FDFD-5A714099BA81}"/>
              </a:ext>
            </a:extLst>
          </p:cNvPr>
          <p:cNvSpPr>
            <a:spLocks noGrp="1"/>
          </p:cNvSpPr>
          <p:nvPr>
            <p:ph type="pic" sz="quarter" idx="10" hasCustomPrompt="1"/>
          </p:nvPr>
        </p:nvSpPr>
        <p:spPr>
          <a:xfrm>
            <a:off x="5547445" y="242890"/>
            <a:ext cx="6369919" cy="6372914"/>
          </a:xfrm>
          <a:custGeom>
            <a:avLst/>
            <a:gdLst>
              <a:gd name="connsiteX0" fmla="*/ 0 w 11661775"/>
              <a:gd name="connsiteY0" fmla="*/ 0 h 6383337"/>
              <a:gd name="connsiteX1" fmla="*/ 11661775 w 11661775"/>
              <a:gd name="connsiteY1" fmla="*/ 0 h 6383337"/>
              <a:gd name="connsiteX2" fmla="*/ 11661775 w 11661775"/>
              <a:gd name="connsiteY2" fmla="*/ 6383337 h 6383337"/>
              <a:gd name="connsiteX3" fmla="*/ 0 w 11661775"/>
              <a:gd name="connsiteY3" fmla="*/ 6383337 h 6383337"/>
              <a:gd name="connsiteX4" fmla="*/ 0 w 11661775"/>
              <a:gd name="connsiteY4" fmla="*/ 0 h 6383337"/>
              <a:gd name="connsiteX0" fmla="*/ 9514935 w 11661775"/>
              <a:gd name="connsiteY0" fmla="*/ 0 h 6383337"/>
              <a:gd name="connsiteX1" fmla="*/ 11661775 w 11661775"/>
              <a:gd name="connsiteY1" fmla="*/ 0 h 6383337"/>
              <a:gd name="connsiteX2" fmla="*/ 11661775 w 11661775"/>
              <a:gd name="connsiteY2" fmla="*/ 6383337 h 6383337"/>
              <a:gd name="connsiteX3" fmla="*/ 0 w 11661775"/>
              <a:gd name="connsiteY3" fmla="*/ 6383337 h 6383337"/>
              <a:gd name="connsiteX4" fmla="*/ 9514935 w 11661775"/>
              <a:gd name="connsiteY4" fmla="*/ 0 h 6383337"/>
              <a:gd name="connsiteX0" fmla="*/ 4192436 w 6339276"/>
              <a:gd name="connsiteY0" fmla="*/ 0 h 6383337"/>
              <a:gd name="connsiteX1" fmla="*/ 6339276 w 6339276"/>
              <a:gd name="connsiteY1" fmla="*/ 0 h 6383337"/>
              <a:gd name="connsiteX2" fmla="*/ 6339276 w 6339276"/>
              <a:gd name="connsiteY2" fmla="*/ 6383337 h 6383337"/>
              <a:gd name="connsiteX3" fmla="*/ 0 w 6339276"/>
              <a:gd name="connsiteY3" fmla="*/ 6340205 h 6383337"/>
              <a:gd name="connsiteX4" fmla="*/ 4192436 w 6339276"/>
              <a:gd name="connsiteY4" fmla="*/ 0 h 6383337"/>
              <a:gd name="connsiteX0" fmla="*/ 4166557 w 6339276"/>
              <a:gd name="connsiteY0" fmla="*/ 0 h 6383337"/>
              <a:gd name="connsiteX1" fmla="*/ 6339276 w 6339276"/>
              <a:gd name="connsiteY1" fmla="*/ 0 h 6383337"/>
              <a:gd name="connsiteX2" fmla="*/ 6339276 w 6339276"/>
              <a:gd name="connsiteY2" fmla="*/ 6383337 h 6383337"/>
              <a:gd name="connsiteX3" fmla="*/ 0 w 6339276"/>
              <a:gd name="connsiteY3" fmla="*/ 6340205 h 6383337"/>
              <a:gd name="connsiteX4" fmla="*/ 4166557 w 6339276"/>
              <a:gd name="connsiteY4" fmla="*/ 0 h 6383337"/>
              <a:gd name="connsiteX0" fmla="*/ 4192437 w 6365156"/>
              <a:gd name="connsiteY0" fmla="*/ 0 h 6391964"/>
              <a:gd name="connsiteX1" fmla="*/ 6365156 w 6365156"/>
              <a:gd name="connsiteY1" fmla="*/ 0 h 6391964"/>
              <a:gd name="connsiteX2" fmla="*/ 6365156 w 6365156"/>
              <a:gd name="connsiteY2" fmla="*/ 6383337 h 6391964"/>
              <a:gd name="connsiteX3" fmla="*/ 0 w 6365156"/>
              <a:gd name="connsiteY3" fmla="*/ 6391964 h 6391964"/>
              <a:gd name="connsiteX4" fmla="*/ 4192437 w 6365156"/>
              <a:gd name="connsiteY4" fmla="*/ 0 h 6391964"/>
              <a:gd name="connsiteX0" fmla="*/ 4187675 w 6365156"/>
              <a:gd name="connsiteY0" fmla="*/ 19050 h 6391964"/>
              <a:gd name="connsiteX1" fmla="*/ 6365156 w 6365156"/>
              <a:gd name="connsiteY1" fmla="*/ 0 h 6391964"/>
              <a:gd name="connsiteX2" fmla="*/ 6365156 w 6365156"/>
              <a:gd name="connsiteY2" fmla="*/ 6383337 h 6391964"/>
              <a:gd name="connsiteX3" fmla="*/ 0 w 6365156"/>
              <a:gd name="connsiteY3" fmla="*/ 6391964 h 6391964"/>
              <a:gd name="connsiteX4" fmla="*/ 4187675 w 6365156"/>
              <a:gd name="connsiteY4" fmla="*/ 19050 h 6391964"/>
              <a:gd name="connsiteX0" fmla="*/ 4187675 w 6369919"/>
              <a:gd name="connsiteY0" fmla="*/ 9525 h 6382439"/>
              <a:gd name="connsiteX1" fmla="*/ 6369919 w 6369919"/>
              <a:gd name="connsiteY1" fmla="*/ 0 h 6382439"/>
              <a:gd name="connsiteX2" fmla="*/ 6365156 w 6369919"/>
              <a:gd name="connsiteY2" fmla="*/ 6373812 h 6382439"/>
              <a:gd name="connsiteX3" fmla="*/ 0 w 6369919"/>
              <a:gd name="connsiteY3" fmla="*/ 6382439 h 6382439"/>
              <a:gd name="connsiteX4" fmla="*/ 4187675 w 6369919"/>
              <a:gd name="connsiteY4" fmla="*/ 9525 h 6382439"/>
              <a:gd name="connsiteX0" fmla="*/ 4187675 w 6369919"/>
              <a:gd name="connsiteY0" fmla="*/ 0 h 6372914"/>
              <a:gd name="connsiteX1" fmla="*/ 6369919 w 6369919"/>
              <a:gd name="connsiteY1" fmla="*/ 9525 h 6372914"/>
              <a:gd name="connsiteX2" fmla="*/ 6365156 w 6369919"/>
              <a:gd name="connsiteY2" fmla="*/ 6364287 h 6372914"/>
              <a:gd name="connsiteX3" fmla="*/ 0 w 6369919"/>
              <a:gd name="connsiteY3" fmla="*/ 6372914 h 6372914"/>
              <a:gd name="connsiteX4" fmla="*/ 4187675 w 6369919"/>
              <a:gd name="connsiteY4" fmla="*/ 0 h 6372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9919" h="6372914">
                <a:moveTo>
                  <a:pt x="4187675" y="0"/>
                </a:moveTo>
                <a:lnTo>
                  <a:pt x="6369919" y="9525"/>
                </a:lnTo>
                <a:cubicBezTo>
                  <a:pt x="6368331" y="2134129"/>
                  <a:pt x="6366744" y="4239683"/>
                  <a:pt x="6365156" y="6364287"/>
                </a:cubicBezTo>
                <a:lnTo>
                  <a:pt x="0" y="6372914"/>
                </a:lnTo>
                <a:lnTo>
                  <a:pt x="4187675" y="0"/>
                </a:lnTo>
                <a:close/>
              </a:path>
            </a:pathLst>
          </a:custGeom>
        </p:spPr>
        <p:txBody>
          <a:bodyPr/>
          <a:lstStyle>
            <a:lvl1pPr marL="0" indent="0">
              <a:buNone/>
              <a:defRPr b="1" u="none">
                <a:solidFill>
                  <a:srgbClr val="FF0000"/>
                </a:solidFill>
              </a:defRPr>
            </a:lvl1pPr>
          </a:lstStyle>
          <a:p>
            <a:r>
              <a:rPr lang="en-GB" dirty="0"/>
              <a:t>				</a:t>
            </a:r>
          </a:p>
          <a:p>
            <a:endParaRPr lang="en-GB" dirty="0"/>
          </a:p>
          <a:p>
            <a:endParaRPr lang="en-GB" dirty="0"/>
          </a:p>
          <a:p>
            <a:endParaRPr lang="en-GB" dirty="0"/>
          </a:p>
          <a:p>
            <a:endParaRPr lang="en-GB" dirty="0"/>
          </a:p>
          <a:p>
            <a:endParaRPr lang="en-GB" dirty="0"/>
          </a:p>
          <a:p>
            <a:r>
              <a:rPr lang="en-GB" dirty="0"/>
              <a:t>		Insert picture</a:t>
            </a:r>
            <a:br>
              <a:rPr lang="en-GB" dirty="0"/>
            </a:br>
            <a:r>
              <a:rPr lang="en-GB" dirty="0"/>
              <a:t>			here</a:t>
            </a:r>
          </a:p>
        </p:txBody>
      </p:sp>
      <p:pic>
        <p:nvPicPr>
          <p:cNvPr id="7" name="Picture 6" descr="A black and white logo with a tree&#10;&#10;Description automatically generated">
            <a:extLst>
              <a:ext uri="{FF2B5EF4-FFF2-40B4-BE49-F238E27FC236}">
                <a16:creationId xmlns:a16="http://schemas.microsoft.com/office/drawing/2014/main" id="{E4459E94-37E3-EABB-8377-722B34CE2D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093" y="5682181"/>
            <a:ext cx="1213182" cy="623828"/>
          </a:xfrm>
          <a:prstGeom prst="rect">
            <a:avLst/>
          </a:prstGeom>
        </p:spPr>
      </p:pic>
      <p:sp>
        <p:nvSpPr>
          <p:cNvPr id="8" name="Text Placeholder 11">
            <a:extLst>
              <a:ext uri="{FF2B5EF4-FFF2-40B4-BE49-F238E27FC236}">
                <a16:creationId xmlns:a16="http://schemas.microsoft.com/office/drawing/2014/main" id="{686703E7-7BC6-4E83-A69F-BD03528C5BB2}"/>
              </a:ext>
            </a:extLst>
          </p:cNvPr>
          <p:cNvSpPr>
            <a:spLocks noGrp="1"/>
          </p:cNvSpPr>
          <p:nvPr>
            <p:ph type="body" sz="quarter" idx="11" hasCustomPrompt="1"/>
          </p:nvPr>
        </p:nvSpPr>
        <p:spPr>
          <a:xfrm>
            <a:off x="655093" y="3750891"/>
            <a:ext cx="5133975" cy="932500"/>
          </a:xfrm>
          <a:prstGeom prst="rect">
            <a:avLst/>
          </a:prstGeom>
        </p:spPr>
        <p:txBody>
          <a:bodyPr/>
          <a:lstStyle>
            <a:lvl1pPr marL="0" indent="0">
              <a:buNone/>
              <a:defRPr sz="3200" b="1">
                <a:solidFill>
                  <a:schemeClr val="bg1"/>
                </a:solidFill>
              </a:defRPr>
            </a:lvl1pPr>
            <a:lvl2pPr>
              <a:defRPr>
                <a:solidFill>
                  <a:srgbClr val="ABE338"/>
                </a:solidFill>
              </a:defRPr>
            </a:lvl2pPr>
          </a:lstStyle>
          <a:p>
            <a:pPr lvl="0"/>
            <a:r>
              <a:rPr lang="en-US" dirty="0"/>
              <a:t>Sub header here</a:t>
            </a:r>
          </a:p>
        </p:txBody>
      </p:sp>
      <p:sp>
        <p:nvSpPr>
          <p:cNvPr id="9" name="Title 8">
            <a:extLst>
              <a:ext uri="{FF2B5EF4-FFF2-40B4-BE49-F238E27FC236}">
                <a16:creationId xmlns:a16="http://schemas.microsoft.com/office/drawing/2014/main" id="{A92ABC63-1EAC-8F0E-533A-90029F070504}"/>
              </a:ext>
            </a:extLst>
          </p:cNvPr>
          <p:cNvSpPr>
            <a:spLocks noGrp="1"/>
          </p:cNvSpPr>
          <p:nvPr>
            <p:ph type="title" hasCustomPrompt="1"/>
          </p:nvPr>
        </p:nvSpPr>
        <p:spPr>
          <a:xfrm>
            <a:off x="655093" y="2980540"/>
            <a:ext cx="5320834" cy="702939"/>
          </a:xfrm>
          <a:prstGeom prst="rect">
            <a:avLst/>
          </a:prstGeom>
        </p:spPr>
        <p:txBody>
          <a:bodyPr/>
          <a:lstStyle>
            <a:lvl1pPr>
              <a:defRPr sz="4800" b="1">
                <a:solidFill>
                  <a:srgbClr val="ABE338"/>
                </a:solidFill>
              </a:defRPr>
            </a:lvl1pPr>
          </a:lstStyle>
          <a:p>
            <a:r>
              <a:rPr lang="en-US" dirty="0"/>
              <a:t>Presentation title</a:t>
            </a:r>
          </a:p>
        </p:txBody>
      </p:sp>
    </p:spTree>
    <p:extLst>
      <p:ext uri="{BB962C8B-B14F-4D97-AF65-F5344CB8AC3E}">
        <p14:creationId xmlns:p14="http://schemas.microsoft.com/office/powerpoint/2010/main" val="4226538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BE0F-102C-4484-8B08-63830AF77639}"/>
              </a:ext>
            </a:extLst>
          </p:cNvPr>
          <p:cNvSpPr>
            <a:spLocks noGrp="1"/>
          </p:cNvSpPr>
          <p:nvPr>
            <p:ph type="title"/>
          </p:nvPr>
        </p:nvSpPr>
        <p:spPr>
          <a:xfrm>
            <a:off x="623392" y="550533"/>
            <a:ext cx="10944192" cy="1151267"/>
          </a:xfrm>
          <a:prstGeom prst="rect">
            <a:avLst/>
          </a:prstGeom>
        </p:spPr>
        <p:txBody>
          <a:bodyPr lIns="0" tIns="0" rIns="0" bIns="0"/>
          <a:lstStyle>
            <a:lvl1pPr algn="l">
              <a:defRPr sz="3200">
                <a:latin typeface="+mj-lt"/>
                <a:cs typeface="Arial" panose="020B0604020202020204" pitchFamily="34" charset="0"/>
              </a:defRPr>
            </a:lvl1pPr>
          </a:lstStyle>
          <a:p>
            <a:r>
              <a:rPr lang="en-US" dirty="0"/>
              <a:t>Click to edit Master title style</a:t>
            </a:r>
            <a:endParaRPr lang="en-GB" dirty="0"/>
          </a:p>
        </p:txBody>
      </p:sp>
      <p:sp>
        <p:nvSpPr>
          <p:cNvPr id="3" name="Text Placeholder 3">
            <a:extLst>
              <a:ext uri="{FF2B5EF4-FFF2-40B4-BE49-F238E27FC236}">
                <a16:creationId xmlns:a16="http://schemas.microsoft.com/office/drawing/2014/main" id="{A30FB3E2-05E0-4448-B18A-911843E3780A}"/>
              </a:ext>
            </a:extLst>
          </p:cNvPr>
          <p:cNvSpPr>
            <a:spLocks noGrp="1"/>
          </p:cNvSpPr>
          <p:nvPr>
            <p:ph type="body" sz="quarter" idx="10"/>
          </p:nvPr>
        </p:nvSpPr>
        <p:spPr>
          <a:xfrm>
            <a:off x="639286" y="1913466"/>
            <a:ext cx="10943167" cy="4025953"/>
          </a:xfrm>
          <a:prstGeom prst="rect">
            <a:avLst/>
          </a:prstGeom>
        </p:spPr>
        <p:txBody>
          <a:bodyPr lIns="0" tIns="0" rIns="0" bIns="0"/>
          <a:lstStyle>
            <a:lvl1pPr marL="237061" indent="-237061">
              <a:spcBef>
                <a:spcPts val="0"/>
              </a:spcBef>
              <a:spcAft>
                <a:spcPts val="800"/>
              </a:spcAft>
              <a:defRPr sz="1867">
                <a:latin typeface="+mn-lt"/>
                <a:cs typeface="Arial" panose="020B0604020202020204" pitchFamily="34" charset="0"/>
              </a:defRPr>
            </a:lvl1pPr>
            <a:lvl2pPr marL="476239" indent="-239178">
              <a:spcBef>
                <a:spcPts val="0"/>
              </a:spcBef>
              <a:spcAft>
                <a:spcPts val="800"/>
              </a:spcAft>
              <a:defRPr sz="1600">
                <a:latin typeface="+mn-lt"/>
                <a:cs typeface="Arial" panose="020B0604020202020204" pitchFamily="34" charset="0"/>
              </a:defRPr>
            </a:lvl2pPr>
            <a:lvl3pPr marL="713300" indent="-237061">
              <a:spcBef>
                <a:spcPts val="0"/>
              </a:spcBef>
              <a:spcAft>
                <a:spcPts val="800"/>
              </a:spcAft>
              <a:defRPr sz="1467">
                <a:latin typeface="+mn-lt"/>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4529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F50D-1B14-7F34-34B9-E069C588556C}"/>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98846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BFB3-A19C-1D18-CD87-F602F41247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00F302-7367-71DA-5E95-2ABF530D50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BB1196-C551-6995-5A65-4D00473AD20B}"/>
              </a:ext>
            </a:extLst>
          </p:cNvPr>
          <p:cNvSpPr>
            <a:spLocks noGrp="1"/>
          </p:cNvSpPr>
          <p:nvPr>
            <p:ph type="dt" sz="half" idx="10"/>
          </p:nvPr>
        </p:nvSpPr>
        <p:spPr>
          <a:xfrm>
            <a:off x="838200" y="6356350"/>
            <a:ext cx="2743200" cy="365125"/>
          </a:xfrm>
          <a:prstGeom prst="rect">
            <a:avLst/>
          </a:prstGeom>
        </p:spPr>
        <p:txBody>
          <a:bodyPr/>
          <a:lstStyle/>
          <a:p>
            <a:fld id="{9C4D32AE-383C-4E66-AB5C-F543770B0060}" type="datetimeFigureOut">
              <a:rPr lang="en-GB" smtClean="0"/>
              <a:t>06/06/2025</a:t>
            </a:fld>
            <a:endParaRPr lang="en-GB" dirty="0"/>
          </a:p>
        </p:txBody>
      </p:sp>
      <p:sp>
        <p:nvSpPr>
          <p:cNvPr id="5" name="Footer Placeholder 4">
            <a:extLst>
              <a:ext uri="{FF2B5EF4-FFF2-40B4-BE49-F238E27FC236}">
                <a16:creationId xmlns:a16="http://schemas.microsoft.com/office/drawing/2014/main" id="{DEFAC2A4-F32D-304D-9005-A4C6B3F841DA}"/>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DEC368CE-4BB7-C332-30F1-00FD2EDF72C5}"/>
              </a:ext>
            </a:extLst>
          </p:cNvPr>
          <p:cNvSpPr>
            <a:spLocks noGrp="1"/>
          </p:cNvSpPr>
          <p:nvPr>
            <p:ph type="sldNum" sz="quarter" idx="12"/>
          </p:nvPr>
        </p:nvSpPr>
        <p:spPr>
          <a:xfrm>
            <a:off x="8610600" y="6356350"/>
            <a:ext cx="2743200" cy="365125"/>
          </a:xfrm>
          <a:prstGeom prst="rect">
            <a:avLst/>
          </a:prstGeom>
        </p:spPr>
        <p:txBody>
          <a:bodyPr/>
          <a:lstStyle/>
          <a:p>
            <a:fld id="{14434360-66D7-40E7-913F-50DEAA707A4B}" type="slidenum">
              <a:rPr lang="en-GB" smtClean="0"/>
              <a:t>‹#›</a:t>
            </a:fld>
            <a:endParaRPr lang="en-GB" dirty="0"/>
          </a:p>
        </p:txBody>
      </p:sp>
    </p:spTree>
    <p:extLst>
      <p:ext uri="{BB962C8B-B14F-4D97-AF65-F5344CB8AC3E}">
        <p14:creationId xmlns:p14="http://schemas.microsoft.com/office/powerpoint/2010/main" val="979489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07994"/>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1"/>
            <a:ext cx="2844800" cy="366183"/>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fld id="{573892B8-C342-4C91-ADB4-CE9D11759217}" type="datetimeFigureOut">
              <a:rPr lang="en-GB"/>
              <a:pPr>
                <a:defRPr/>
              </a:pPr>
              <a:t>06/06/2025</a:t>
            </a:fld>
            <a:endParaRPr lang="en-GB" dirty="0"/>
          </a:p>
        </p:txBody>
      </p:sp>
      <p:sp>
        <p:nvSpPr>
          <p:cNvPr id="3" name="Footer Placeholder 4"/>
          <p:cNvSpPr>
            <a:spLocks noGrp="1"/>
          </p:cNvSpPr>
          <p:nvPr>
            <p:ph type="ftr" sz="quarter" idx="11"/>
          </p:nvPr>
        </p:nvSpPr>
        <p:spPr>
          <a:xfrm>
            <a:off x="4165600" y="6356351"/>
            <a:ext cx="3860800" cy="366183"/>
          </a:xfrm>
          <a:prstGeom prst="rect">
            <a:avLst/>
          </a:prstGeom>
        </p:spPr>
        <p:txBody>
          <a:bodyPr/>
          <a:lstStyle>
            <a:lvl1pPr eaLnBrk="1" fontAlgn="auto" hangingPunct="1">
              <a:spcBef>
                <a:spcPts val="0"/>
              </a:spcBef>
              <a:spcAft>
                <a:spcPts val="0"/>
              </a:spcAft>
              <a:defRPr>
                <a:solidFill>
                  <a:prstClr val="black">
                    <a:tint val="75000"/>
                  </a:prstClr>
                </a:solidFill>
                <a:latin typeface="+mn-lt"/>
                <a:cs typeface="+mn-cs"/>
              </a:defRPr>
            </a:lvl1pPr>
          </a:lstStyle>
          <a:p>
            <a:pPr>
              <a:defRPr/>
            </a:pPr>
            <a:endParaRPr lang="en-GB" dirty="0"/>
          </a:p>
        </p:txBody>
      </p:sp>
      <p:sp>
        <p:nvSpPr>
          <p:cNvPr id="4" name="Slide Number Placeholder 5"/>
          <p:cNvSpPr>
            <a:spLocks noGrp="1"/>
          </p:cNvSpPr>
          <p:nvPr>
            <p:ph type="sldNum" sz="quarter" idx="12"/>
          </p:nvPr>
        </p:nvSpPr>
        <p:spPr>
          <a:xfrm>
            <a:off x="8737600" y="6356351"/>
            <a:ext cx="2844800" cy="366183"/>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Calibri" pitchFamily="34" charset="0"/>
                <a:cs typeface="Arial" pitchFamily="34" charset="0"/>
              </a:defRPr>
            </a:lvl1pPr>
          </a:lstStyle>
          <a:p>
            <a:pPr>
              <a:defRPr/>
            </a:pPr>
            <a:fld id="{639FD2E7-588D-43A1-89F3-DF63D8D9782A}" type="slidenum">
              <a:rPr lang="en-GB" altLang="en-US"/>
              <a:pPr>
                <a:defRPr/>
              </a:pPr>
              <a:t>‹#›</a:t>
            </a:fld>
            <a:endParaRPr lang="en-GB" altLang="en-US" dirty="0"/>
          </a:p>
        </p:txBody>
      </p:sp>
    </p:spTree>
    <p:extLst>
      <p:ext uri="{BB962C8B-B14F-4D97-AF65-F5344CB8AC3E}">
        <p14:creationId xmlns:p14="http://schemas.microsoft.com/office/powerpoint/2010/main" val="4128455164"/>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B09B31-83AD-F399-6F6B-22F26402E01B}"/>
              </a:ext>
            </a:extLst>
          </p:cNvPr>
          <p:cNvSpPr>
            <a:spLocks/>
          </p:cNvSpPr>
          <p:nvPr userDrawn="1"/>
        </p:nvSpPr>
        <p:spPr>
          <a:xfrm>
            <a:off x="0" y="0"/>
            <a:ext cx="12192000" cy="6858000"/>
          </a:xfrm>
          <a:prstGeom prst="rect">
            <a:avLst/>
          </a:prstGeom>
          <a:solidFill>
            <a:srgbClr val="006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7635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2">
    <p:spTree>
      <p:nvGrpSpPr>
        <p:cNvPr id="1" name=""/>
        <p:cNvGrpSpPr/>
        <p:nvPr/>
      </p:nvGrpSpPr>
      <p:grpSpPr>
        <a:xfrm>
          <a:off x="0" y="0"/>
          <a:ext cx="0" cy="0"/>
          <a:chOff x="0" y="0"/>
          <a:chExt cx="0" cy="0"/>
        </a:xfrm>
      </p:grpSpPr>
      <p:pic>
        <p:nvPicPr>
          <p:cNvPr id="3" name="Picture 2" descr="A black and white logo with a tree&#10;&#10;Description automatically generated">
            <a:extLst>
              <a:ext uri="{FF2B5EF4-FFF2-40B4-BE49-F238E27FC236}">
                <a16:creationId xmlns:a16="http://schemas.microsoft.com/office/drawing/2014/main" id="{4C84F7BC-232B-A2E4-9214-B0A81D93A7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4124" y="187702"/>
            <a:ext cx="1213182" cy="623828"/>
          </a:xfrm>
          <a:prstGeom prst="rect">
            <a:avLst/>
          </a:prstGeom>
        </p:spPr>
      </p:pic>
      <p:pic>
        <p:nvPicPr>
          <p:cNvPr id="4" name="Picture 3" descr="A green and blue background&#10;&#10;Description automatically generated">
            <a:extLst>
              <a:ext uri="{FF2B5EF4-FFF2-40B4-BE49-F238E27FC236}">
                <a16:creationId xmlns:a16="http://schemas.microsoft.com/office/drawing/2014/main" id="{A14807D9-6460-B133-886B-9CF2BD4C4A20}"/>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pic>
        <p:nvPicPr>
          <p:cNvPr id="7" name="Picture 6" descr="A black and white logo with a tree&#10;&#10;Description automatically generated">
            <a:extLst>
              <a:ext uri="{FF2B5EF4-FFF2-40B4-BE49-F238E27FC236}">
                <a16:creationId xmlns:a16="http://schemas.microsoft.com/office/drawing/2014/main" id="{B78BBBD2-0F61-31B3-7245-7241070149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0954" y="375404"/>
            <a:ext cx="1213182" cy="623828"/>
          </a:xfrm>
          <a:prstGeom prst="rect">
            <a:avLst/>
          </a:prstGeom>
        </p:spPr>
      </p:pic>
      <p:sp>
        <p:nvSpPr>
          <p:cNvPr id="2" name="Text Placeholder 11">
            <a:extLst>
              <a:ext uri="{FF2B5EF4-FFF2-40B4-BE49-F238E27FC236}">
                <a16:creationId xmlns:a16="http://schemas.microsoft.com/office/drawing/2014/main" id="{B84DDBC7-7CD5-B343-40B4-CBB94F20EBB5}"/>
              </a:ext>
            </a:extLst>
          </p:cNvPr>
          <p:cNvSpPr>
            <a:spLocks noGrp="1"/>
          </p:cNvSpPr>
          <p:nvPr>
            <p:ph type="body" sz="quarter" idx="11" hasCustomPrompt="1"/>
          </p:nvPr>
        </p:nvSpPr>
        <p:spPr>
          <a:xfrm>
            <a:off x="655093" y="3750891"/>
            <a:ext cx="5133975" cy="932500"/>
          </a:xfrm>
          <a:prstGeom prst="rect">
            <a:avLst/>
          </a:prstGeom>
        </p:spPr>
        <p:txBody>
          <a:bodyPr/>
          <a:lstStyle>
            <a:lvl1pPr marL="0" indent="0">
              <a:buNone/>
              <a:defRPr sz="3200" b="1">
                <a:solidFill>
                  <a:schemeClr val="bg1"/>
                </a:solidFill>
              </a:defRPr>
            </a:lvl1pPr>
            <a:lvl2pPr>
              <a:defRPr>
                <a:solidFill>
                  <a:srgbClr val="ABE338"/>
                </a:solidFill>
              </a:defRPr>
            </a:lvl2pPr>
          </a:lstStyle>
          <a:p>
            <a:pPr lvl="0"/>
            <a:r>
              <a:rPr lang="en-US" dirty="0"/>
              <a:t>Sub header here</a:t>
            </a:r>
          </a:p>
        </p:txBody>
      </p:sp>
      <p:sp>
        <p:nvSpPr>
          <p:cNvPr id="6" name="Title 8">
            <a:extLst>
              <a:ext uri="{FF2B5EF4-FFF2-40B4-BE49-F238E27FC236}">
                <a16:creationId xmlns:a16="http://schemas.microsoft.com/office/drawing/2014/main" id="{33023BA3-02D0-C02C-609C-4750EA1AD127}"/>
              </a:ext>
            </a:extLst>
          </p:cNvPr>
          <p:cNvSpPr>
            <a:spLocks noGrp="1"/>
          </p:cNvSpPr>
          <p:nvPr>
            <p:ph type="title" hasCustomPrompt="1"/>
          </p:nvPr>
        </p:nvSpPr>
        <p:spPr>
          <a:xfrm>
            <a:off x="655093" y="2980540"/>
            <a:ext cx="5320834" cy="702939"/>
          </a:xfrm>
          <a:prstGeom prst="rect">
            <a:avLst/>
          </a:prstGeom>
        </p:spPr>
        <p:txBody>
          <a:bodyPr/>
          <a:lstStyle>
            <a:lvl1pPr>
              <a:defRPr sz="4800" b="1">
                <a:solidFill>
                  <a:srgbClr val="ABE338"/>
                </a:solidFill>
              </a:defRPr>
            </a:lvl1pPr>
          </a:lstStyle>
          <a:p>
            <a:r>
              <a:rPr lang="en-US" dirty="0"/>
              <a:t>Presentation title</a:t>
            </a:r>
          </a:p>
        </p:txBody>
      </p:sp>
    </p:spTree>
    <p:extLst>
      <p:ext uri="{BB962C8B-B14F-4D97-AF65-F5344CB8AC3E}">
        <p14:creationId xmlns:p14="http://schemas.microsoft.com/office/powerpoint/2010/main" val="164767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age 1">
    <p:spTree>
      <p:nvGrpSpPr>
        <p:cNvPr id="1" name=""/>
        <p:cNvGrpSpPr/>
        <p:nvPr/>
      </p:nvGrpSpPr>
      <p:grpSpPr>
        <a:xfrm>
          <a:off x="0" y="0"/>
          <a:ext cx="0" cy="0"/>
          <a:chOff x="0" y="0"/>
          <a:chExt cx="0" cy="0"/>
        </a:xfrm>
      </p:grpSpPr>
      <p:pic>
        <p:nvPicPr>
          <p:cNvPr id="3" name="Picture 2" descr="A green and blue background&#10;&#10;Description automatically generated">
            <a:extLst>
              <a:ext uri="{FF2B5EF4-FFF2-40B4-BE49-F238E27FC236}">
                <a16:creationId xmlns:a16="http://schemas.microsoft.com/office/drawing/2014/main" id="{54283AD3-85E8-9A9D-CD90-7B4414F6696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Title 18">
            <a:extLst>
              <a:ext uri="{FF2B5EF4-FFF2-40B4-BE49-F238E27FC236}">
                <a16:creationId xmlns:a16="http://schemas.microsoft.com/office/drawing/2014/main" id="{4910EAF6-E529-3F9C-25D9-12A0C02D696E}"/>
              </a:ext>
            </a:extLst>
          </p:cNvPr>
          <p:cNvSpPr>
            <a:spLocks noGrp="1"/>
          </p:cNvSpPr>
          <p:nvPr>
            <p:ph type="title" hasCustomPrompt="1"/>
          </p:nvPr>
        </p:nvSpPr>
        <p:spPr>
          <a:xfrm>
            <a:off x="723331" y="1904869"/>
            <a:ext cx="5115493" cy="889131"/>
          </a:xfrm>
          <a:prstGeom prst="rect">
            <a:avLst/>
          </a:prstGeom>
        </p:spPr>
        <p:txBody>
          <a:bodyPr/>
          <a:lstStyle>
            <a:lvl1pPr>
              <a:defRPr sz="4800" b="1">
                <a:solidFill>
                  <a:srgbClr val="ABE338"/>
                </a:solidFill>
                <a:latin typeface="+mj-lt"/>
              </a:defRPr>
            </a:lvl1pPr>
          </a:lstStyle>
          <a:p>
            <a:r>
              <a:rPr lang="en-US" dirty="0"/>
              <a:t>New section title</a:t>
            </a:r>
            <a:endParaRPr lang="en-GB" dirty="0"/>
          </a:p>
        </p:txBody>
      </p:sp>
      <p:sp>
        <p:nvSpPr>
          <p:cNvPr id="6" name="Text Placeholder 10">
            <a:extLst>
              <a:ext uri="{FF2B5EF4-FFF2-40B4-BE49-F238E27FC236}">
                <a16:creationId xmlns:a16="http://schemas.microsoft.com/office/drawing/2014/main" id="{2E4054FA-F575-6CCA-362A-F3EE8BA5886F}"/>
              </a:ext>
            </a:extLst>
          </p:cNvPr>
          <p:cNvSpPr>
            <a:spLocks noGrp="1"/>
          </p:cNvSpPr>
          <p:nvPr>
            <p:ph type="body" sz="quarter" idx="10" hasCustomPrompt="1"/>
          </p:nvPr>
        </p:nvSpPr>
        <p:spPr>
          <a:xfrm>
            <a:off x="723330" y="2794000"/>
            <a:ext cx="5115493" cy="927100"/>
          </a:xfrm>
          <a:prstGeom prst="rect">
            <a:avLst/>
          </a:prstGeom>
        </p:spPr>
        <p:txBody>
          <a:bodyPr/>
          <a:lstStyle>
            <a:lvl1pPr marL="0" indent="0">
              <a:buNone/>
              <a:defRPr b="1">
                <a:solidFill>
                  <a:schemeClr val="bg1"/>
                </a:solidFill>
              </a:defRPr>
            </a:lvl1pPr>
          </a:lstStyle>
          <a:p>
            <a:pPr lvl="0"/>
            <a:r>
              <a:rPr lang="en-GB" dirty="0"/>
              <a:t>Sub header here</a:t>
            </a:r>
          </a:p>
        </p:txBody>
      </p:sp>
    </p:spTree>
    <p:extLst>
      <p:ext uri="{BB962C8B-B14F-4D97-AF65-F5344CB8AC3E}">
        <p14:creationId xmlns:p14="http://schemas.microsoft.com/office/powerpoint/2010/main" val="75418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 Page with Icon 1">
    <p:spTree>
      <p:nvGrpSpPr>
        <p:cNvPr id="1" name=""/>
        <p:cNvGrpSpPr/>
        <p:nvPr/>
      </p:nvGrpSpPr>
      <p:grpSpPr>
        <a:xfrm>
          <a:off x="0" y="0"/>
          <a:ext cx="0" cy="0"/>
          <a:chOff x="0" y="0"/>
          <a:chExt cx="0" cy="0"/>
        </a:xfrm>
      </p:grpSpPr>
      <p:pic>
        <p:nvPicPr>
          <p:cNvPr id="3" name="Picture 2" descr="A green and blue background&#10;&#10;Description automatically generated">
            <a:extLst>
              <a:ext uri="{FF2B5EF4-FFF2-40B4-BE49-F238E27FC236}">
                <a16:creationId xmlns:a16="http://schemas.microsoft.com/office/drawing/2014/main" id="{54283AD3-85E8-9A9D-CD90-7B4414F6696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2" name="Picture Placeholder 10">
            <a:extLst>
              <a:ext uri="{FF2B5EF4-FFF2-40B4-BE49-F238E27FC236}">
                <a16:creationId xmlns:a16="http://schemas.microsoft.com/office/drawing/2014/main" id="{5854EF80-34A3-40C4-3BB2-7D84BF06C118}"/>
              </a:ext>
            </a:extLst>
          </p:cNvPr>
          <p:cNvSpPr>
            <a:spLocks noGrp="1"/>
          </p:cNvSpPr>
          <p:nvPr>
            <p:ph type="pic" sz="quarter" idx="11" hasCustomPrompt="1"/>
          </p:nvPr>
        </p:nvSpPr>
        <p:spPr>
          <a:xfrm>
            <a:off x="723330" y="636746"/>
            <a:ext cx="2213834" cy="2078746"/>
          </a:xfrm>
          <a:prstGeom prst="rect">
            <a:avLst/>
          </a:prstGeom>
          <a:noFill/>
          <a:ln>
            <a:noFill/>
          </a:ln>
        </p:spPr>
        <p:txBody>
          <a:bodyPr/>
          <a:lstStyle>
            <a:lvl1pPr marL="0" indent="0">
              <a:buNone/>
              <a:defRPr b="1" u="sng">
                <a:solidFill>
                  <a:srgbClr val="FF0000"/>
                </a:solidFill>
              </a:defRPr>
            </a:lvl1pPr>
          </a:lstStyle>
          <a:p>
            <a:r>
              <a:rPr lang="en-GB" dirty="0"/>
              <a:t>Insert Icon Here</a:t>
            </a:r>
          </a:p>
        </p:txBody>
      </p:sp>
      <p:sp>
        <p:nvSpPr>
          <p:cNvPr id="6" name="Title 18">
            <a:extLst>
              <a:ext uri="{FF2B5EF4-FFF2-40B4-BE49-F238E27FC236}">
                <a16:creationId xmlns:a16="http://schemas.microsoft.com/office/drawing/2014/main" id="{29134C19-6610-47C2-8E66-3499D1F004E1}"/>
              </a:ext>
            </a:extLst>
          </p:cNvPr>
          <p:cNvSpPr>
            <a:spLocks noGrp="1"/>
          </p:cNvSpPr>
          <p:nvPr>
            <p:ph type="title" hasCustomPrompt="1"/>
          </p:nvPr>
        </p:nvSpPr>
        <p:spPr>
          <a:xfrm>
            <a:off x="723331" y="2789828"/>
            <a:ext cx="5115493" cy="889131"/>
          </a:xfrm>
          <a:prstGeom prst="rect">
            <a:avLst/>
          </a:prstGeom>
        </p:spPr>
        <p:txBody>
          <a:bodyPr/>
          <a:lstStyle>
            <a:lvl1pPr>
              <a:defRPr sz="4800" b="1">
                <a:solidFill>
                  <a:srgbClr val="ABE338"/>
                </a:solidFill>
                <a:latin typeface="+mj-lt"/>
              </a:defRPr>
            </a:lvl1pPr>
          </a:lstStyle>
          <a:p>
            <a:r>
              <a:rPr lang="en-US" dirty="0"/>
              <a:t>New section title</a:t>
            </a:r>
            <a:endParaRPr lang="en-GB" dirty="0"/>
          </a:p>
        </p:txBody>
      </p:sp>
      <p:sp>
        <p:nvSpPr>
          <p:cNvPr id="7" name="Text Placeholder 10">
            <a:extLst>
              <a:ext uri="{FF2B5EF4-FFF2-40B4-BE49-F238E27FC236}">
                <a16:creationId xmlns:a16="http://schemas.microsoft.com/office/drawing/2014/main" id="{8E76F19C-B256-FC6C-4636-61B6D41D3D4E}"/>
              </a:ext>
            </a:extLst>
          </p:cNvPr>
          <p:cNvSpPr>
            <a:spLocks noGrp="1"/>
          </p:cNvSpPr>
          <p:nvPr>
            <p:ph type="body" sz="quarter" idx="10" hasCustomPrompt="1"/>
          </p:nvPr>
        </p:nvSpPr>
        <p:spPr>
          <a:xfrm>
            <a:off x="723330" y="3678959"/>
            <a:ext cx="5115493" cy="927100"/>
          </a:xfrm>
          <a:prstGeom prst="rect">
            <a:avLst/>
          </a:prstGeom>
        </p:spPr>
        <p:txBody>
          <a:bodyPr/>
          <a:lstStyle>
            <a:lvl1pPr marL="0" indent="0">
              <a:buNone/>
              <a:defRPr b="1">
                <a:solidFill>
                  <a:schemeClr val="bg1"/>
                </a:solidFill>
              </a:defRPr>
            </a:lvl1pPr>
          </a:lstStyle>
          <a:p>
            <a:pPr lvl="0"/>
            <a:r>
              <a:rPr lang="en-GB" dirty="0"/>
              <a:t>Sub header here</a:t>
            </a:r>
          </a:p>
        </p:txBody>
      </p:sp>
    </p:spTree>
    <p:extLst>
      <p:ext uri="{BB962C8B-B14F-4D97-AF65-F5344CB8AC3E}">
        <p14:creationId xmlns:p14="http://schemas.microsoft.com/office/powerpoint/2010/main" val="187534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Page 2">
    <p:spTree>
      <p:nvGrpSpPr>
        <p:cNvPr id="1" name=""/>
        <p:cNvGrpSpPr/>
        <p:nvPr/>
      </p:nvGrpSpPr>
      <p:grpSpPr>
        <a:xfrm>
          <a:off x="0" y="0"/>
          <a:ext cx="0" cy="0"/>
          <a:chOff x="0" y="0"/>
          <a:chExt cx="0" cy="0"/>
        </a:xfrm>
      </p:grpSpPr>
      <p:pic>
        <p:nvPicPr>
          <p:cNvPr id="3" name="Picture 2" descr="A green and blue rectangles">
            <a:extLst>
              <a:ext uri="{FF2B5EF4-FFF2-40B4-BE49-F238E27FC236}">
                <a16:creationId xmlns:a16="http://schemas.microsoft.com/office/drawing/2014/main" id="{5BC95FDE-6E73-3A27-4E64-722605670AB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5" name="Text Placeholder 10">
            <a:extLst>
              <a:ext uri="{FF2B5EF4-FFF2-40B4-BE49-F238E27FC236}">
                <a16:creationId xmlns:a16="http://schemas.microsoft.com/office/drawing/2014/main" id="{E2915910-D8E8-AE22-FCD0-877BAAA6DD02}"/>
              </a:ext>
            </a:extLst>
          </p:cNvPr>
          <p:cNvSpPr>
            <a:spLocks noGrp="1"/>
          </p:cNvSpPr>
          <p:nvPr>
            <p:ph type="body" sz="quarter" idx="10" hasCustomPrompt="1"/>
          </p:nvPr>
        </p:nvSpPr>
        <p:spPr>
          <a:xfrm>
            <a:off x="4504755" y="3886701"/>
            <a:ext cx="5115493" cy="927100"/>
          </a:xfrm>
          <a:prstGeom prst="rect">
            <a:avLst/>
          </a:prstGeom>
        </p:spPr>
        <p:txBody>
          <a:bodyPr/>
          <a:lstStyle>
            <a:lvl1pPr marL="0" indent="0">
              <a:buNone/>
              <a:defRPr b="1">
                <a:solidFill>
                  <a:schemeClr val="bg1"/>
                </a:solidFill>
              </a:defRPr>
            </a:lvl1pPr>
          </a:lstStyle>
          <a:p>
            <a:pPr lvl="0"/>
            <a:r>
              <a:rPr lang="en-GB" dirty="0"/>
              <a:t>Sub header here</a:t>
            </a:r>
          </a:p>
        </p:txBody>
      </p:sp>
      <p:sp>
        <p:nvSpPr>
          <p:cNvPr id="2" name="Title 18">
            <a:extLst>
              <a:ext uri="{FF2B5EF4-FFF2-40B4-BE49-F238E27FC236}">
                <a16:creationId xmlns:a16="http://schemas.microsoft.com/office/drawing/2014/main" id="{6098B51F-3847-2838-B185-2585F573BBCD}"/>
              </a:ext>
            </a:extLst>
          </p:cNvPr>
          <p:cNvSpPr>
            <a:spLocks noGrp="1"/>
          </p:cNvSpPr>
          <p:nvPr>
            <p:ph type="title" hasCustomPrompt="1"/>
          </p:nvPr>
        </p:nvSpPr>
        <p:spPr>
          <a:xfrm>
            <a:off x="587215" y="1951995"/>
            <a:ext cx="5115493" cy="715006"/>
          </a:xfrm>
          <a:prstGeom prst="rect">
            <a:avLst/>
          </a:prstGeom>
        </p:spPr>
        <p:txBody>
          <a:bodyPr/>
          <a:lstStyle>
            <a:lvl1pPr>
              <a:defRPr sz="4800" b="1">
                <a:solidFill>
                  <a:srgbClr val="006060"/>
                </a:solidFill>
                <a:latin typeface="+mj-lt"/>
              </a:defRPr>
            </a:lvl1pPr>
          </a:lstStyle>
          <a:p>
            <a:r>
              <a:rPr lang="en-US" dirty="0"/>
              <a:t>New section title</a:t>
            </a:r>
            <a:endParaRPr lang="en-GB" dirty="0"/>
          </a:p>
        </p:txBody>
      </p:sp>
    </p:spTree>
    <p:extLst>
      <p:ext uri="{BB962C8B-B14F-4D97-AF65-F5344CB8AC3E}">
        <p14:creationId xmlns:p14="http://schemas.microsoft.com/office/powerpoint/2010/main" val="298821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8188E8-60F6-9E19-FE69-B2838D71F919}"/>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18">
            <a:extLst>
              <a:ext uri="{FF2B5EF4-FFF2-40B4-BE49-F238E27FC236}">
                <a16:creationId xmlns:a16="http://schemas.microsoft.com/office/drawing/2014/main" id="{FADC4E75-E800-7988-E9FC-FFE9E1AF8492}"/>
              </a:ext>
            </a:extLst>
          </p:cNvPr>
          <p:cNvSpPr>
            <a:spLocks noGrp="1"/>
          </p:cNvSpPr>
          <p:nvPr>
            <p:ph type="title" hasCustomPrompt="1"/>
          </p:nvPr>
        </p:nvSpPr>
        <p:spPr>
          <a:xfrm>
            <a:off x="723332" y="714244"/>
            <a:ext cx="10515600" cy="623828"/>
          </a:xfrm>
          <a:prstGeom prst="rect">
            <a:avLst/>
          </a:prstGeom>
        </p:spPr>
        <p:txBody>
          <a:bodyPr/>
          <a:lstStyle>
            <a:lvl1pPr>
              <a:defRPr sz="3600" b="1">
                <a:solidFill>
                  <a:srgbClr val="006060"/>
                </a:solidFill>
                <a:latin typeface="+mj-lt"/>
              </a:defRPr>
            </a:lvl1pPr>
          </a:lstStyle>
          <a:p>
            <a:r>
              <a:rPr lang="en-US" dirty="0"/>
              <a:t>Title goes here</a:t>
            </a:r>
            <a:endParaRPr lang="en-GB" dirty="0"/>
          </a:p>
        </p:txBody>
      </p:sp>
      <p:sp>
        <p:nvSpPr>
          <p:cNvPr id="5" name="Text Placeholder 23">
            <a:extLst>
              <a:ext uri="{FF2B5EF4-FFF2-40B4-BE49-F238E27FC236}">
                <a16:creationId xmlns:a16="http://schemas.microsoft.com/office/drawing/2014/main" id="{163A9949-1F52-FC86-8100-C9BE0CA7620E}"/>
              </a:ext>
            </a:extLst>
          </p:cNvPr>
          <p:cNvSpPr>
            <a:spLocks noGrp="1"/>
          </p:cNvSpPr>
          <p:nvPr>
            <p:ph type="body" sz="quarter" idx="12" hasCustomPrompt="1"/>
          </p:nvPr>
        </p:nvSpPr>
        <p:spPr>
          <a:xfrm>
            <a:off x="723332" y="1571625"/>
            <a:ext cx="10515600" cy="3981449"/>
          </a:xfrm>
          <a:prstGeom prst="rect">
            <a:avLst/>
          </a:prstGeom>
        </p:spPr>
        <p:txBody>
          <a:bodyPr/>
          <a:lstStyle>
            <a:lvl1pPr marL="0" indent="0">
              <a:buNone/>
              <a:defRPr sz="1400" b="0"/>
            </a:lvl1pPr>
          </a:lstStyle>
          <a:p>
            <a:pPr lvl="0"/>
            <a:r>
              <a:rPr lang="en-GB" dirty="0"/>
              <a:t>Please put your body copy here…</a:t>
            </a:r>
          </a:p>
        </p:txBody>
      </p:sp>
    </p:spTree>
    <p:extLst>
      <p:ext uri="{BB962C8B-B14F-4D97-AF65-F5344CB8AC3E}">
        <p14:creationId xmlns:p14="http://schemas.microsoft.com/office/powerpoint/2010/main" val="3854947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pic>
        <p:nvPicPr>
          <p:cNvPr id="3" name="Picture 2" descr="A black and white logo with a tree&#10;&#10;Description automatically generated">
            <a:extLst>
              <a:ext uri="{FF2B5EF4-FFF2-40B4-BE49-F238E27FC236}">
                <a16:creationId xmlns:a16="http://schemas.microsoft.com/office/drawing/2014/main" id="{F393A183-DB07-BCC2-FC92-80E7DC0018EB}"/>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0824124" y="187702"/>
            <a:ext cx="1213182" cy="623828"/>
          </a:xfrm>
          <a:prstGeom prst="rect">
            <a:avLst/>
          </a:prstGeom>
        </p:spPr>
      </p:pic>
      <p:pic>
        <p:nvPicPr>
          <p:cNvPr id="4" name="Picture 3" descr="A close-up of a white rectangle&#10;&#10;Description automatically generated">
            <a:extLst>
              <a:ext uri="{FF2B5EF4-FFF2-40B4-BE49-F238E27FC236}">
                <a16:creationId xmlns:a16="http://schemas.microsoft.com/office/drawing/2014/main" id="{20431E1A-2B26-96F4-D614-793C313DCC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5" name="Title 18">
            <a:extLst>
              <a:ext uri="{FF2B5EF4-FFF2-40B4-BE49-F238E27FC236}">
                <a16:creationId xmlns:a16="http://schemas.microsoft.com/office/drawing/2014/main" id="{B5F7F602-21D9-C3D7-7BCE-8F752B030465}"/>
              </a:ext>
            </a:extLst>
          </p:cNvPr>
          <p:cNvSpPr>
            <a:spLocks noGrp="1"/>
          </p:cNvSpPr>
          <p:nvPr>
            <p:ph type="title" hasCustomPrompt="1"/>
          </p:nvPr>
        </p:nvSpPr>
        <p:spPr>
          <a:xfrm>
            <a:off x="723332" y="714244"/>
            <a:ext cx="10515600" cy="623828"/>
          </a:xfrm>
          <a:prstGeom prst="rect">
            <a:avLst/>
          </a:prstGeom>
        </p:spPr>
        <p:txBody>
          <a:bodyPr/>
          <a:lstStyle>
            <a:lvl1pPr>
              <a:defRPr sz="3600" b="1">
                <a:solidFill>
                  <a:srgbClr val="006060"/>
                </a:solidFill>
                <a:latin typeface="+mj-lt"/>
              </a:defRPr>
            </a:lvl1pPr>
          </a:lstStyle>
          <a:p>
            <a:r>
              <a:rPr lang="en-US" dirty="0"/>
              <a:t>Title goes here</a:t>
            </a:r>
            <a:endParaRPr lang="en-GB" dirty="0"/>
          </a:p>
        </p:txBody>
      </p:sp>
      <p:sp>
        <p:nvSpPr>
          <p:cNvPr id="6" name="Text Placeholder 23">
            <a:extLst>
              <a:ext uri="{FF2B5EF4-FFF2-40B4-BE49-F238E27FC236}">
                <a16:creationId xmlns:a16="http://schemas.microsoft.com/office/drawing/2014/main" id="{6906863D-98ED-BEEE-78A3-6601D6FF5659}"/>
              </a:ext>
            </a:extLst>
          </p:cNvPr>
          <p:cNvSpPr>
            <a:spLocks noGrp="1"/>
          </p:cNvSpPr>
          <p:nvPr>
            <p:ph type="body" sz="quarter" idx="12" hasCustomPrompt="1"/>
          </p:nvPr>
        </p:nvSpPr>
        <p:spPr>
          <a:xfrm>
            <a:off x="723332" y="1571625"/>
            <a:ext cx="9801793" cy="4657725"/>
          </a:xfrm>
          <a:prstGeom prst="rect">
            <a:avLst/>
          </a:prstGeom>
        </p:spPr>
        <p:txBody>
          <a:bodyPr/>
          <a:lstStyle>
            <a:lvl1pPr marL="0" indent="0">
              <a:buNone/>
              <a:defRPr sz="1400" b="0"/>
            </a:lvl1pPr>
          </a:lstStyle>
          <a:p>
            <a:pPr lvl="0"/>
            <a:r>
              <a:rPr lang="en-GB" dirty="0"/>
              <a:t>Please put your body copy here…</a:t>
            </a:r>
          </a:p>
        </p:txBody>
      </p:sp>
    </p:spTree>
    <p:extLst>
      <p:ext uri="{BB962C8B-B14F-4D97-AF65-F5344CB8AC3E}">
        <p14:creationId xmlns:p14="http://schemas.microsoft.com/office/powerpoint/2010/main" val="263765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ayout 3">
    <p:spTree>
      <p:nvGrpSpPr>
        <p:cNvPr id="1" name=""/>
        <p:cNvGrpSpPr/>
        <p:nvPr/>
      </p:nvGrpSpPr>
      <p:grpSpPr>
        <a:xfrm>
          <a:off x="0" y="0"/>
          <a:ext cx="0" cy="0"/>
          <a:chOff x="0" y="0"/>
          <a:chExt cx="0" cy="0"/>
        </a:xfrm>
      </p:grpSpPr>
      <p:pic>
        <p:nvPicPr>
          <p:cNvPr id="3" name="Picture 2" descr="A close-up of a white rectangle&#10;&#10;Description automatically generated">
            <a:extLst>
              <a:ext uri="{FF2B5EF4-FFF2-40B4-BE49-F238E27FC236}">
                <a16:creationId xmlns:a16="http://schemas.microsoft.com/office/drawing/2014/main" id="{C73B092A-E161-5CD4-EDE8-9E81A98B6B0A}"/>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
        <p:nvSpPr>
          <p:cNvPr id="4" name="Title 18">
            <a:extLst>
              <a:ext uri="{FF2B5EF4-FFF2-40B4-BE49-F238E27FC236}">
                <a16:creationId xmlns:a16="http://schemas.microsoft.com/office/drawing/2014/main" id="{7A664FA6-99AC-A488-F086-A19D5CFE950D}"/>
              </a:ext>
            </a:extLst>
          </p:cNvPr>
          <p:cNvSpPr>
            <a:spLocks noGrp="1"/>
          </p:cNvSpPr>
          <p:nvPr>
            <p:ph type="title" hasCustomPrompt="1"/>
          </p:nvPr>
        </p:nvSpPr>
        <p:spPr>
          <a:xfrm>
            <a:off x="723332" y="714244"/>
            <a:ext cx="10515600" cy="623828"/>
          </a:xfrm>
          <a:prstGeom prst="rect">
            <a:avLst/>
          </a:prstGeom>
        </p:spPr>
        <p:txBody>
          <a:bodyPr/>
          <a:lstStyle>
            <a:lvl1pPr>
              <a:defRPr sz="3600" b="1">
                <a:solidFill>
                  <a:srgbClr val="006060"/>
                </a:solidFill>
                <a:latin typeface="+mj-lt"/>
              </a:defRPr>
            </a:lvl1pPr>
          </a:lstStyle>
          <a:p>
            <a:r>
              <a:rPr lang="en-US" dirty="0"/>
              <a:t>Title goes here</a:t>
            </a:r>
            <a:endParaRPr lang="en-GB" dirty="0"/>
          </a:p>
        </p:txBody>
      </p:sp>
      <p:sp>
        <p:nvSpPr>
          <p:cNvPr id="5" name="Text Placeholder 23">
            <a:extLst>
              <a:ext uri="{FF2B5EF4-FFF2-40B4-BE49-F238E27FC236}">
                <a16:creationId xmlns:a16="http://schemas.microsoft.com/office/drawing/2014/main" id="{03F72433-B9D1-4E38-E5A1-B062506C5D6D}"/>
              </a:ext>
            </a:extLst>
          </p:cNvPr>
          <p:cNvSpPr>
            <a:spLocks noGrp="1"/>
          </p:cNvSpPr>
          <p:nvPr>
            <p:ph type="body" sz="quarter" idx="12" hasCustomPrompt="1"/>
          </p:nvPr>
        </p:nvSpPr>
        <p:spPr>
          <a:xfrm>
            <a:off x="723332" y="1571625"/>
            <a:ext cx="9801793" cy="4657725"/>
          </a:xfrm>
          <a:prstGeom prst="rect">
            <a:avLst/>
          </a:prstGeom>
        </p:spPr>
        <p:txBody>
          <a:bodyPr/>
          <a:lstStyle>
            <a:lvl1pPr marL="0" indent="0">
              <a:buNone/>
              <a:defRPr sz="1400" b="0"/>
            </a:lvl1pPr>
          </a:lstStyle>
          <a:p>
            <a:pPr lvl="0"/>
            <a:r>
              <a:rPr lang="en-GB" dirty="0"/>
              <a:t>Please put your body copy here…</a:t>
            </a:r>
          </a:p>
        </p:txBody>
      </p:sp>
    </p:spTree>
    <p:extLst>
      <p:ext uri="{BB962C8B-B14F-4D97-AF65-F5344CB8AC3E}">
        <p14:creationId xmlns:p14="http://schemas.microsoft.com/office/powerpoint/2010/main" val="29393230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theme" Target="../theme/theme4.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9096067"/>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730559"/>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713109"/>
      </p:ext>
    </p:extLst>
  </p:cSld>
  <p:clrMap bg1="lt1" tx1="dk1" bg2="lt2" tx2="dk2" accent1="accent1" accent2="accent2" accent3="accent3" accent4="accent4" accent5="accent5" accent6="accent6" hlink="hlink" folHlink="folHlink"/>
  <p:sldLayoutIdLst>
    <p:sldLayoutId id="2147483658" r:id="rId1"/>
    <p:sldLayoutId id="2147483661"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34832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64" r:id="rId5"/>
    <p:sldLayoutId id="2147483667" r:id="rId6"/>
    <p:sldLayoutId id="2147483662" r:id="rId7"/>
    <p:sldLayoutId id="2147483663" r:id="rId8"/>
    <p:sldLayoutId id="2147483656" r:id="rId9"/>
    <p:sldLayoutId id="2147483657" r:id="rId10"/>
    <p:sldLayoutId id="2147483665" r:id="rId11"/>
    <p:sldLayoutId id="2147483666" r:id="rId12"/>
    <p:sldLayoutId id="2147483672" r:id="rId13"/>
    <p:sldLayoutId id="2147483678" r:id="rId14"/>
    <p:sldLayoutId id="2147483679" r:id="rId15"/>
    <p:sldLayoutId id="2147483680" r:id="rId16"/>
    <p:sldLayoutId id="2147483681" r:id="rId17"/>
    <p:sldLayoutId id="214748368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6767861"/>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notesSlide" Target="../notesSlides/notesSlide12.xml"/><Relationship Id="rId16"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diagramColors" Target="../diagrams/colors3.xml"/><Relationship Id="rId11" Type="http://schemas.openxmlformats.org/officeDocument/2006/relationships/image" Target="../media/image27.svg"/><Relationship Id="rId5" Type="http://schemas.openxmlformats.org/officeDocument/2006/relationships/diagramQuickStyle" Target="../diagrams/quickStyle3.xml"/><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diagramLayout" Target="../diagrams/layout3.xml"/><Relationship Id="rId9" Type="http://schemas.openxmlformats.org/officeDocument/2006/relationships/image" Target="../media/image25.svg"/><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10.xml"/><Relationship Id="rId5" Type="http://schemas.openxmlformats.org/officeDocument/2006/relationships/image" Target="../media/image46.png"/><Relationship Id="rId4" Type="http://schemas.openxmlformats.org/officeDocument/2006/relationships/hyperlink" Target="https://www.oaa-anaes.ac.uk/ui/content/content.aspx?ID=36" TargetMode="Externa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hyperlink" Target="mailto:lpservices@slc.co.uk" TargetMode="External"/><Relationship Id="rId7" Type="http://schemas.openxmlformats.org/officeDocument/2006/relationships/hyperlink" Target="https://www.gov.uk/government/publications/advanced-learner-loans-funding-and-performance-management-rules/advanced-learner-loans-funding-and-performance-management-rules-2025-to-2026" TargetMode="External"/><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hyperlink" Target="https://www.practitioners.slc.co.uk/supporting-materials/" TargetMode="External"/><Relationship Id="rId5" Type="http://schemas.openxmlformats.org/officeDocument/2006/relationships/hyperlink" Target="https://www.heinfo.slc.co.uk/lle/lle-resources/" TargetMode="External"/><Relationship Id="rId4" Type="http://schemas.openxmlformats.org/officeDocument/2006/relationships/hyperlink" Target="mailto:SSIN_Queries@slc.co.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9">
            <a:extLst>
              <a:ext uri="{FF2B5EF4-FFF2-40B4-BE49-F238E27FC236}">
                <a16:creationId xmlns:a16="http://schemas.microsoft.com/office/drawing/2014/main" id="{202BA54A-9CF8-9EB8-3DEE-3CCCB3F5CB9D}"/>
              </a:ext>
            </a:extLst>
          </p:cNvPr>
          <p:cNvSpPr>
            <a:spLocks noGrp="1"/>
          </p:cNvSpPr>
          <p:nvPr>
            <p:ph type="body" sz="quarter" idx="11"/>
          </p:nvPr>
        </p:nvSpPr>
        <p:spPr>
          <a:prstGeom prst="rect">
            <a:avLst/>
          </a:prstGeom>
        </p:spPr>
        <p:txBody>
          <a:bodyPr/>
          <a:lstStyle/>
          <a:p>
            <a:r>
              <a:rPr lang="en-GB" sz="2800" dirty="0">
                <a:latin typeface="Helvetica" panose="020B0604020202020204" pitchFamily="34" charset="0"/>
              </a:rPr>
              <a:t>FE Account Managers </a:t>
            </a:r>
          </a:p>
          <a:p>
            <a:r>
              <a:rPr lang="en-GB" sz="2800" dirty="0">
                <a:latin typeface="Helvetica" panose="020B0604020202020204" pitchFamily="34" charset="0"/>
              </a:rPr>
              <a:t>Partner Services</a:t>
            </a:r>
          </a:p>
          <a:p>
            <a:endParaRPr lang="en-GB" sz="2800" dirty="0">
              <a:latin typeface="Helvetica" panose="020B0604020202020204" pitchFamily="34" charset="0"/>
            </a:endParaRPr>
          </a:p>
          <a:p>
            <a:r>
              <a:rPr lang="en-GB" sz="2800" dirty="0">
                <a:latin typeface="Helvetica" panose="020B0604020202020204" pitchFamily="34" charset="0"/>
              </a:rPr>
              <a:t>May 2025</a:t>
            </a:r>
          </a:p>
        </p:txBody>
      </p:sp>
      <p:sp>
        <p:nvSpPr>
          <p:cNvPr id="12" name="Title 23">
            <a:extLst>
              <a:ext uri="{FF2B5EF4-FFF2-40B4-BE49-F238E27FC236}">
                <a16:creationId xmlns:a16="http://schemas.microsoft.com/office/drawing/2014/main" id="{B2FF3828-2E1F-4089-8298-4E1BD5B85623}"/>
              </a:ext>
            </a:extLst>
          </p:cNvPr>
          <p:cNvSpPr>
            <a:spLocks noGrp="1"/>
          </p:cNvSpPr>
          <p:nvPr>
            <p:ph type="title"/>
          </p:nvPr>
        </p:nvSpPr>
        <p:spPr>
          <a:xfrm>
            <a:off x="655092" y="2980540"/>
            <a:ext cx="10907643" cy="702939"/>
          </a:xfrm>
          <a:prstGeom prst="rect">
            <a:avLst/>
          </a:prstGeom>
        </p:spPr>
        <p:txBody>
          <a:bodyPr/>
          <a:lstStyle/>
          <a:p>
            <a:r>
              <a:rPr lang="en-GB" dirty="0">
                <a:latin typeface="Helvetica" pitchFamily="34" charset="0"/>
              </a:rPr>
              <a:t>Learning Provider Training Event</a:t>
            </a:r>
            <a:endParaRPr lang="en-GB" dirty="0"/>
          </a:p>
        </p:txBody>
      </p:sp>
    </p:spTree>
    <p:extLst>
      <p:ext uri="{BB962C8B-B14F-4D97-AF65-F5344CB8AC3E}">
        <p14:creationId xmlns:p14="http://schemas.microsoft.com/office/powerpoint/2010/main" val="4046244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7FF444-739F-FA92-6CF8-5C2554A33804}"/>
              </a:ext>
            </a:extLst>
          </p:cNvPr>
          <p:cNvPicPr>
            <a:picLocks noChangeAspect="1"/>
          </p:cNvPicPr>
          <p:nvPr/>
        </p:nvPicPr>
        <p:blipFill rotWithShape="1">
          <a:blip r:embed="rId2"/>
          <a:srcRect l="16697" t="14128" r="40982" b="28253"/>
          <a:stretch/>
        </p:blipFill>
        <p:spPr>
          <a:xfrm>
            <a:off x="601412" y="691806"/>
            <a:ext cx="4372924" cy="3206177"/>
          </a:xfrm>
          <a:prstGeom prst="rect">
            <a:avLst/>
          </a:prstGeom>
          <a:ln>
            <a:solidFill>
              <a:schemeClr val="tx1"/>
            </a:solidFill>
          </a:ln>
        </p:spPr>
      </p:pic>
      <p:pic>
        <p:nvPicPr>
          <p:cNvPr id="5" name="Picture 4">
            <a:extLst>
              <a:ext uri="{FF2B5EF4-FFF2-40B4-BE49-F238E27FC236}">
                <a16:creationId xmlns:a16="http://schemas.microsoft.com/office/drawing/2014/main" id="{F743EB39-5A1F-F037-BFD3-911283DB9FFA}"/>
              </a:ext>
              <a:ext uri="{C183D7F6-B498-43B3-948B-1728B52AA6E4}">
                <adec:decorative xmlns:adec="http://schemas.microsoft.com/office/drawing/2017/decorative" val="1"/>
              </a:ext>
            </a:extLst>
          </p:cNvPr>
          <p:cNvPicPr>
            <a:picLocks noChangeAspect="1"/>
          </p:cNvPicPr>
          <p:nvPr/>
        </p:nvPicPr>
        <p:blipFill rotWithShape="1">
          <a:blip r:embed="rId3"/>
          <a:srcRect l="16900" t="10489" r="20400" b="29422"/>
          <a:stretch/>
        </p:blipFill>
        <p:spPr>
          <a:xfrm>
            <a:off x="2271489" y="3069509"/>
            <a:ext cx="4372924" cy="3206177"/>
          </a:xfrm>
          <a:prstGeom prst="rect">
            <a:avLst/>
          </a:prstGeom>
          <a:ln>
            <a:solidFill>
              <a:schemeClr val="tx1"/>
            </a:solidFill>
          </a:ln>
        </p:spPr>
      </p:pic>
      <p:pic>
        <p:nvPicPr>
          <p:cNvPr id="6" name="Picture 5">
            <a:extLst>
              <a:ext uri="{FF2B5EF4-FFF2-40B4-BE49-F238E27FC236}">
                <a16:creationId xmlns:a16="http://schemas.microsoft.com/office/drawing/2014/main" id="{84224371-D879-68FA-CA54-A59AC03D579D}"/>
              </a:ext>
              <a:ext uri="{C183D7F6-B498-43B3-948B-1728B52AA6E4}">
                <adec:decorative xmlns:adec="http://schemas.microsoft.com/office/drawing/2017/decorative" val="1"/>
              </a:ext>
            </a:extLst>
          </p:cNvPr>
          <p:cNvPicPr>
            <a:picLocks noChangeAspect="1"/>
          </p:cNvPicPr>
          <p:nvPr/>
        </p:nvPicPr>
        <p:blipFill rotWithShape="1">
          <a:blip r:embed="rId4"/>
          <a:srcRect t="33292"/>
          <a:stretch/>
        </p:blipFill>
        <p:spPr>
          <a:xfrm>
            <a:off x="6819106" y="1167557"/>
            <a:ext cx="4372924" cy="2855804"/>
          </a:xfrm>
          <a:prstGeom prst="rect">
            <a:avLst/>
          </a:prstGeom>
          <a:ln>
            <a:solidFill>
              <a:schemeClr val="tx1"/>
            </a:solidFill>
          </a:ln>
        </p:spPr>
      </p:pic>
    </p:spTree>
    <p:extLst>
      <p:ext uri="{BB962C8B-B14F-4D97-AF65-F5344CB8AC3E}">
        <p14:creationId xmlns:p14="http://schemas.microsoft.com/office/powerpoint/2010/main" val="768508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64DC-F90A-EA46-4422-42290CE0550D}"/>
              </a:ext>
            </a:extLst>
          </p:cNvPr>
          <p:cNvSpPr>
            <a:spLocks noGrp="1"/>
          </p:cNvSpPr>
          <p:nvPr>
            <p:ph type="title"/>
          </p:nvPr>
        </p:nvSpPr>
        <p:spPr/>
        <p:txBody>
          <a:bodyPr/>
          <a:lstStyle/>
          <a:p>
            <a:r>
              <a:rPr lang="en-GB" sz="3600" dirty="0">
                <a:latin typeface="Helvetica" panose="020B0604020202020204"/>
                <a:cs typeface="Helvetica" panose="020B0604020202020204"/>
              </a:rPr>
              <a:t>Third Parties </a:t>
            </a:r>
          </a:p>
        </p:txBody>
      </p:sp>
      <p:graphicFrame>
        <p:nvGraphicFramePr>
          <p:cNvPr id="4" name="Diagram 3" descr="Term Dates determine long courses – 30 weeks and 3 days  –  Teaching Weeks need to be accurate &#10;Fresher’s Weeks not counted as weeks of teaching, unless students attend lectures&#10;Holiday periods should always be accounted for, not included within term, but adjust term length &#10;Exam Periods can be included in teaching weeks, but awaiting results can’t&#10;Support – students on long courses entitled to more maintenance support&#10;&#10;">
            <a:extLst>
              <a:ext uri="{FF2B5EF4-FFF2-40B4-BE49-F238E27FC236}">
                <a16:creationId xmlns:a16="http://schemas.microsoft.com/office/drawing/2014/main" id="{2D4280F5-EE82-9184-0712-8DB4E278F631}"/>
              </a:ext>
            </a:extLst>
          </p:cNvPr>
          <p:cNvGraphicFramePr/>
          <p:nvPr>
            <p:extLst>
              <p:ext uri="{D42A27DB-BD31-4B8C-83A1-F6EECF244321}">
                <p14:modId xmlns:p14="http://schemas.microsoft.com/office/powerpoint/2010/main" val="3839635081"/>
              </p:ext>
            </p:extLst>
          </p:nvPr>
        </p:nvGraphicFramePr>
        <p:xfrm>
          <a:off x="845574" y="1278194"/>
          <a:ext cx="10068232" cy="4211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7562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F6D214C-6C84-7019-3473-23EB29FF4111}"/>
              </a:ext>
            </a:extLst>
          </p:cNvPr>
          <p:cNvSpPr>
            <a:spLocks noGrp="1"/>
          </p:cNvSpPr>
          <p:nvPr>
            <p:ph type="title"/>
          </p:nvPr>
        </p:nvSpPr>
        <p:spPr/>
        <p:txBody>
          <a:bodyPr/>
          <a:lstStyle/>
          <a:p>
            <a:r>
              <a:rPr lang="en-GB" sz="3200" dirty="0">
                <a:latin typeface="Helvetica" panose="020B0604020202020204" pitchFamily="34" charset="0"/>
                <a:cs typeface="Helvetica" panose="020B0604020202020204" pitchFamily="34" charset="0"/>
              </a:rPr>
              <a:t>Auto Cancellations</a:t>
            </a:r>
          </a:p>
        </p:txBody>
      </p:sp>
      <p:graphicFrame>
        <p:nvGraphicFramePr>
          <p:cNvPr id="14" name="Table 13">
            <a:extLst>
              <a:ext uri="{FF2B5EF4-FFF2-40B4-BE49-F238E27FC236}">
                <a16:creationId xmlns:a16="http://schemas.microsoft.com/office/drawing/2014/main" id="{5BE287E5-9628-CB2D-0EB9-2562EA8AE0B5}"/>
              </a:ext>
            </a:extLst>
          </p:cNvPr>
          <p:cNvGraphicFramePr>
            <a:graphicFrameLocks noGrp="1"/>
          </p:cNvGraphicFramePr>
          <p:nvPr>
            <p:extLst>
              <p:ext uri="{D42A27DB-BD31-4B8C-83A1-F6EECF244321}">
                <p14:modId xmlns:p14="http://schemas.microsoft.com/office/powerpoint/2010/main" val="773226096"/>
              </p:ext>
            </p:extLst>
          </p:nvPr>
        </p:nvGraphicFramePr>
        <p:xfrm>
          <a:off x="723332" y="2109554"/>
          <a:ext cx="10225084" cy="1828800"/>
        </p:xfrm>
        <a:graphic>
          <a:graphicData uri="http://schemas.openxmlformats.org/drawingml/2006/table">
            <a:tbl>
              <a:tblPr firstRow="1" bandRow="1">
                <a:tableStyleId>{5C22544A-7EE6-4342-B048-85BDC9FD1C3A}</a:tableStyleId>
              </a:tblPr>
              <a:tblGrid>
                <a:gridCol w="2354897">
                  <a:extLst>
                    <a:ext uri="{9D8B030D-6E8A-4147-A177-3AD203B41FA5}">
                      <a16:colId xmlns:a16="http://schemas.microsoft.com/office/drawing/2014/main" val="2682615997"/>
                    </a:ext>
                  </a:extLst>
                </a:gridCol>
                <a:gridCol w="5334251">
                  <a:extLst>
                    <a:ext uri="{9D8B030D-6E8A-4147-A177-3AD203B41FA5}">
                      <a16:colId xmlns:a16="http://schemas.microsoft.com/office/drawing/2014/main" val="739198291"/>
                    </a:ext>
                  </a:extLst>
                </a:gridCol>
                <a:gridCol w="2535936">
                  <a:extLst>
                    <a:ext uri="{9D8B030D-6E8A-4147-A177-3AD203B41FA5}">
                      <a16:colId xmlns:a16="http://schemas.microsoft.com/office/drawing/2014/main" val="4173486855"/>
                    </a:ext>
                  </a:extLst>
                </a:gridCol>
              </a:tblGrid>
              <a:tr h="370840">
                <a:tc>
                  <a:txBody>
                    <a:bodyPr/>
                    <a:lstStyle/>
                    <a:p>
                      <a:pPr algn="ctr"/>
                      <a:r>
                        <a:rPr lang="en-GB" sz="2400" dirty="0">
                          <a:latin typeface="Helvetica" panose="020B0604020202020204" pitchFamily="34" charset="0"/>
                          <a:cs typeface="Helvetica" panose="020B0604020202020204" pitchFamily="34" charset="0"/>
                        </a:rPr>
                        <a:t>Owner</a:t>
                      </a:r>
                    </a:p>
                  </a:txBody>
                  <a:tcPr/>
                </a:tc>
                <a:tc>
                  <a:txBody>
                    <a:bodyPr/>
                    <a:lstStyle/>
                    <a:p>
                      <a:pPr algn="ctr"/>
                      <a:r>
                        <a:rPr lang="en-GB" sz="2400" dirty="0">
                          <a:latin typeface="Helvetica" panose="020B0604020202020204" pitchFamily="34" charset="0"/>
                          <a:cs typeface="Helvetica" panose="020B0604020202020204" pitchFamily="34" charset="0"/>
                        </a:rPr>
                        <a:t>Action</a:t>
                      </a:r>
                    </a:p>
                  </a:txBody>
                  <a:tcPr/>
                </a:tc>
                <a:tc>
                  <a:txBody>
                    <a:bodyPr/>
                    <a:lstStyle/>
                    <a:p>
                      <a:pPr algn="ctr"/>
                      <a:r>
                        <a:rPr lang="en-GB" sz="2400" dirty="0">
                          <a:latin typeface="Helvetica" panose="020B0604020202020204" pitchFamily="34" charset="0"/>
                          <a:cs typeface="Helvetica" panose="020B0604020202020204" pitchFamily="34" charset="0"/>
                        </a:rPr>
                        <a:t>Timeframe</a:t>
                      </a:r>
                    </a:p>
                  </a:txBody>
                  <a:tcPr/>
                </a:tc>
                <a:extLst>
                  <a:ext uri="{0D108BD9-81ED-4DB2-BD59-A6C34878D82A}">
                    <a16:rowId xmlns:a16="http://schemas.microsoft.com/office/drawing/2014/main" val="3523868928"/>
                  </a:ext>
                </a:extLst>
              </a:tr>
              <a:tr h="370840">
                <a:tc>
                  <a:txBody>
                    <a:bodyPr/>
                    <a:lstStyle/>
                    <a:p>
                      <a:pPr algn="ctr"/>
                      <a:r>
                        <a:rPr lang="en-GB" sz="2400" dirty="0">
                          <a:latin typeface="Helvetica" panose="020B0604020202020204" pitchFamily="34" charset="0"/>
                          <a:cs typeface="Helvetica" panose="020B0604020202020204" pitchFamily="34" charset="0"/>
                        </a:rPr>
                        <a:t>Learner</a:t>
                      </a:r>
                    </a:p>
                  </a:txBody>
                  <a:tcPr/>
                </a:tc>
                <a:tc>
                  <a:txBody>
                    <a:bodyPr/>
                    <a:lstStyle/>
                    <a:p>
                      <a:pPr algn="ctr">
                        <a:lnSpc>
                          <a:spcPct val="100000"/>
                        </a:lnSpc>
                        <a:spcAft>
                          <a:spcPts val="600"/>
                        </a:spcAft>
                      </a:pPr>
                      <a:r>
                        <a:rPr lang="en-GB" sz="2400" dirty="0">
                          <a:solidFill>
                            <a:schemeClr val="tx1"/>
                          </a:solidFill>
                          <a:latin typeface="Helvetica" panose="020B0604020202020204" pitchFamily="34" charset="0"/>
                          <a:cs typeface="Helvetica" panose="020B0604020202020204" pitchFamily="34" charset="0"/>
                        </a:rPr>
                        <a:t>Auto-cancelled In Data Entry</a:t>
                      </a:r>
                      <a:endParaRPr lang="en-GB" sz="2400" dirty="0">
                        <a:solidFill>
                          <a:schemeClr val="tx1"/>
                        </a:solidFill>
                        <a:latin typeface="Helvetica" panose="020B0604020202020204" pitchFamily="34" charset="0"/>
                        <a:ea typeface="Calibri"/>
                        <a:cs typeface="Helvetica" panose="020B0604020202020204" pitchFamily="34" charset="0"/>
                      </a:endParaRPr>
                    </a:p>
                  </a:txBody>
                  <a:tcPr marL="92451" marR="92451" marT="34669" marB="34669" anchor="ctr"/>
                </a:tc>
                <a:tc>
                  <a:txBody>
                    <a:bodyPr/>
                    <a:lstStyle/>
                    <a:p>
                      <a:pPr algn="ctr">
                        <a:lnSpc>
                          <a:spcPct val="100000"/>
                        </a:lnSpc>
                        <a:spcAft>
                          <a:spcPts val="600"/>
                        </a:spcAft>
                      </a:pPr>
                      <a:r>
                        <a:rPr lang="en-GB" sz="2400" dirty="0">
                          <a:solidFill>
                            <a:schemeClr val="tx1"/>
                          </a:solidFill>
                          <a:latin typeface="Helvetica" panose="020B0604020202020204" pitchFamily="34" charset="0"/>
                          <a:cs typeface="Helvetica" panose="020B0604020202020204" pitchFamily="34" charset="0"/>
                        </a:rPr>
                        <a:t>30 days</a:t>
                      </a:r>
                      <a:endParaRPr lang="en-GB" sz="2400" dirty="0">
                        <a:solidFill>
                          <a:schemeClr val="tx1"/>
                        </a:solidFill>
                        <a:latin typeface="Helvetica" panose="020B0604020202020204" pitchFamily="34" charset="0"/>
                        <a:ea typeface="Calibri"/>
                        <a:cs typeface="Helvetica" panose="020B0604020202020204" pitchFamily="34" charset="0"/>
                      </a:endParaRPr>
                    </a:p>
                  </a:txBody>
                  <a:tcPr marL="92451" marR="92451" marT="34669" marB="34669" anchor="ctr"/>
                </a:tc>
                <a:extLst>
                  <a:ext uri="{0D108BD9-81ED-4DB2-BD59-A6C34878D82A}">
                    <a16:rowId xmlns:a16="http://schemas.microsoft.com/office/drawing/2014/main" val="3213032523"/>
                  </a:ext>
                </a:extLst>
              </a:tr>
              <a:tr h="370840">
                <a:tc>
                  <a:txBody>
                    <a:bodyPr/>
                    <a:lstStyle/>
                    <a:p>
                      <a:pPr algn="ctr"/>
                      <a:r>
                        <a:rPr lang="en-GB" sz="2400" dirty="0">
                          <a:latin typeface="Helvetica" panose="020B0604020202020204" pitchFamily="34" charset="0"/>
                          <a:cs typeface="Helvetica" panose="020B0604020202020204" pitchFamily="34" charset="0"/>
                        </a:rPr>
                        <a:t>Learner</a:t>
                      </a:r>
                    </a:p>
                  </a:txBody>
                  <a:tcPr/>
                </a:tc>
                <a:tc>
                  <a:txBody>
                    <a:bodyPr/>
                    <a:lstStyle/>
                    <a:p>
                      <a:pPr algn="ctr">
                        <a:lnSpc>
                          <a:spcPct val="100000"/>
                        </a:lnSpc>
                        <a:spcAft>
                          <a:spcPts val="600"/>
                        </a:spcAft>
                      </a:pPr>
                      <a:r>
                        <a:rPr lang="en-GB" sz="2400" dirty="0">
                          <a:solidFill>
                            <a:schemeClr val="tx1"/>
                          </a:solidFill>
                          <a:latin typeface="Helvetica" panose="020B0604020202020204" pitchFamily="34" charset="0"/>
                          <a:ea typeface="Calibri"/>
                          <a:cs typeface="Helvetica" panose="020B0604020202020204" pitchFamily="34" charset="0"/>
                        </a:rPr>
                        <a:t>Auto-cancelled Missing Evidence</a:t>
                      </a:r>
                    </a:p>
                  </a:txBody>
                  <a:tcPr marL="92451" marR="92451" marT="34669" marB="34669" anchor="ctr"/>
                </a:tc>
                <a:tc>
                  <a:txBody>
                    <a:bodyPr/>
                    <a:lstStyle/>
                    <a:p>
                      <a:pPr algn="ctr">
                        <a:lnSpc>
                          <a:spcPct val="100000"/>
                        </a:lnSpc>
                        <a:spcAft>
                          <a:spcPts val="600"/>
                        </a:spcAft>
                      </a:pPr>
                      <a:r>
                        <a:rPr lang="en-GB" sz="2400" dirty="0">
                          <a:solidFill>
                            <a:schemeClr val="tx1"/>
                          </a:solidFill>
                          <a:latin typeface="Helvetica" panose="020B0604020202020204" pitchFamily="34" charset="0"/>
                          <a:cs typeface="Helvetica" panose="020B0604020202020204" pitchFamily="34" charset="0"/>
                        </a:rPr>
                        <a:t>45 days</a:t>
                      </a:r>
                      <a:endParaRPr lang="en-GB" sz="2400" dirty="0">
                        <a:solidFill>
                          <a:schemeClr val="tx1"/>
                        </a:solidFill>
                        <a:latin typeface="Helvetica" panose="020B0604020202020204" pitchFamily="34" charset="0"/>
                        <a:ea typeface="Calibri"/>
                        <a:cs typeface="Helvetica" panose="020B0604020202020204" pitchFamily="34" charset="0"/>
                      </a:endParaRPr>
                    </a:p>
                  </a:txBody>
                  <a:tcPr marL="92451" marR="92451" marT="34669" marB="34669" anchor="ctr"/>
                </a:tc>
                <a:extLst>
                  <a:ext uri="{0D108BD9-81ED-4DB2-BD59-A6C34878D82A}">
                    <a16:rowId xmlns:a16="http://schemas.microsoft.com/office/drawing/2014/main" val="2266177639"/>
                  </a:ext>
                </a:extLst>
              </a:tr>
              <a:tr h="370840">
                <a:tc>
                  <a:txBody>
                    <a:bodyPr/>
                    <a:lstStyle/>
                    <a:p>
                      <a:pPr algn="ctr"/>
                      <a:r>
                        <a:rPr lang="en-GB" sz="2400" dirty="0">
                          <a:latin typeface="Helvetica" panose="020B0604020202020204" pitchFamily="34" charset="0"/>
                          <a:cs typeface="Helvetica" panose="020B0604020202020204" pitchFamily="34" charset="0"/>
                        </a:rPr>
                        <a:t>Learner</a:t>
                      </a:r>
                    </a:p>
                  </a:txBody>
                  <a:tcPr/>
                </a:tc>
                <a:tc>
                  <a:txBody>
                    <a:bodyPr/>
                    <a:lstStyle/>
                    <a:p>
                      <a:pPr algn="ctr">
                        <a:lnSpc>
                          <a:spcPct val="100000"/>
                        </a:lnSpc>
                        <a:spcAft>
                          <a:spcPts val="600"/>
                        </a:spcAft>
                      </a:pPr>
                      <a:r>
                        <a:rPr lang="en-GB" sz="2400" dirty="0">
                          <a:solidFill>
                            <a:schemeClr val="tx1"/>
                          </a:solidFill>
                          <a:latin typeface="Helvetica" panose="020B0604020202020204" pitchFamily="34" charset="0"/>
                          <a:ea typeface="Calibri"/>
                          <a:cs typeface="Helvetica" panose="020B0604020202020204" pitchFamily="34" charset="0"/>
                        </a:rPr>
                        <a:t>Auto-cancelled Eligibility Incomplete</a:t>
                      </a:r>
                    </a:p>
                  </a:txBody>
                  <a:tcPr marL="92451" marR="92451" marT="34669" marB="34669" anchor="ctr"/>
                </a:tc>
                <a:tc>
                  <a:txBody>
                    <a:bodyPr/>
                    <a:lstStyle/>
                    <a:p>
                      <a:pPr algn="ctr">
                        <a:lnSpc>
                          <a:spcPct val="100000"/>
                        </a:lnSpc>
                        <a:spcAft>
                          <a:spcPts val="600"/>
                        </a:spcAft>
                      </a:pPr>
                      <a:r>
                        <a:rPr lang="en-GB" sz="2400" dirty="0">
                          <a:solidFill>
                            <a:schemeClr val="tx1"/>
                          </a:solidFill>
                          <a:latin typeface="Helvetica" panose="020B0604020202020204" pitchFamily="34" charset="0"/>
                          <a:cs typeface="Helvetica" panose="020B0604020202020204" pitchFamily="34" charset="0"/>
                        </a:rPr>
                        <a:t>45 days</a:t>
                      </a:r>
                      <a:endParaRPr lang="en-GB" sz="2400" dirty="0">
                        <a:solidFill>
                          <a:schemeClr val="tx1"/>
                        </a:solidFill>
                        <a:latin typeface="Helvetica" panose="020B0604020202020204" pitchFamily="34" charset="0"/>
                        <a:ea typeface="Calibri"/>
                        <a:cs typeface="Helvetica" panose="020B0604020202020204" pitchFamily="34" charset="0"/>
                      </a:endParaRPr>
                    </a:p>
                  </a:txBody>
                  <a:tcPr marL="92451" marR="92451" marT="34669" marB="34669" anchor="ctr"/>
                </a:tc>
                <a:extLst>
                  <a:ext uri="{0D108BD9-81ED-4DB2-BD59-A6C34878D82A}">
                    <a16:rowId xmlns:a16="http://schemas.microsoft.com/office/drawing/2014/main" val="3450490160"/>
                  </a:ext>
                </a:extLst>
              </a:tr>
            </a:tbl>
          </a:graphicData>
        </a:graphic>
      </p:graphicFrame>
      <p:pic>
        <p:nvPicPr>
          <p:cNvPr id="1028" name="Picture 4" descr="Insight - Free communications icons">
            <a:extLst>
              <a:ext uri="{FF2B5EF4-FFF2-40B4-BE49-F238E27FC236}">
                <a16:creationId xmlns:a16="http://schemas.microsoft.com/office/drawing/2014/main" id="{A462BC0E-B7AB-6235-BAF0-7541615068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32" y="4828032"/>
            <a:ext cx="1391603" cy="139160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5">
            <a:extLst>
              <a:ext uri="{FF2B5EF4-FFF2-40B4-BE49-F238E27FC236}">
                <a16:creationId xmlns:a16="http://schemas.microsoft.com/office/drawing/2014/main" id="{556BB5A5-D1F5-B051-F746-8409168F6A02}"/>
              </a:ext>
            </a:extLst>
          </p:cNvPr>
          <p:cNvSpPr>
            <a:spLocks noGrp="1"/>
          </p:cNvSpPr>
          <p:nvPr>
            <p:ph type="body" sz="quarter" idx="12"/>
          </p:nvPr>
        </p:nvSpPr>
        <p:spPr>
          <a:xfrm>
            <a:off x="2278875" y="4890646"/>
            <a:ext cx="8960057" cy="1036739"/>
          </a:xfrm>
        </p:spPr>
        <p:txBody>
          <a:bodyPr/>
          <a:lstStyle/>
          <a:p>
            <a:pPr marL="285750" indent="-285750" algn="l">
              <a:buFont typeface="Wingdings" panose="05000000000000000000" pitchFamily="2" charset="2"/>
              <a:buChar char="ü"/>
            </a:pPr>
            <a:r>
              <a:rPr lang="en-GB" sz="1600" b="0" i="0" dirty="0">
                <a:effectLst/>
                <a:latin typeface="Helvetica" panose="020B0604020202020204" pitchFamily="34" charset="0"/>
                <a:cs typeface="Helvetica" panose="020B0604020202020204" pitchFamily="34" charset="0"/>
              </a:rPr>
              <a:t>Learners are informed that we may cancel their application if they do not return the evidence</a:t>
            </a:r>
          </a:p>
          <a:p>
            <a:pPr marL="285750" indent="-285750" algn="l">
              <a:buFont typeface="Wingdings" panose="05000000000000000000" pitchFamily="2" charset="2"/>
              <a:buChar char="ü"/>
            </a:pPr>
            <a:r>
              <a:rPr lang="en-GB" sz="1600" b="0" i="0" dirty="0">
                <a:effectLst/>
                <a:latin typeface="Helvetica" panose="020B0604020202020204" pitchFamily="34" charset="0"/>
                <a:cs typeface="Helvetica" panose="020B0604020202020204" pitchFamily="34" charset="0"/>
              </a:rPr>
              <a:t>We will </a:t>
            </a:r>
            <a:r>
              <a:rPr lang="en-GB" sz="1600" b="1" i="1" dirty="0">
                <a:effectLst/>
                <a:latin typeface="Helvetica" panose="020B0604020202020204" pitchFamily="34" charset="0"/>
                <a:cs typeface="Helvetica" panose="020B0604020202020204" pitchFamily="34" charset="0"/>
              </a:rPr>
              <a:t>not </a:t>
            </a:r>
            <a:r>
              <a:rPr lang="en-GB" sz="1600" b="0" i="0" dirty="0">
                <a:effectLst/>
                <a:latin typeface="Helvetica" panose="020B0604020202020204" pitchFamily="34" charset="0"/>
                <a:cs typeface="Helvetica" panose="020B0604020202020204" pitchFamily="34" charset="0"/>
              </a:rPr>
              <a:t>issue correspondence for automatically cancelled applications</a:t>
            </a:r>
          </a:p>
          <a:p>
            <a:pPr marL="285750" indent="-285750" algn="l">
              <a:buFont typeface="Wingdings" panose="05000000000000000000" pitchFamily="2" charset="2"/>
              <a:buChar char="ü"/>
            </a:pPr>
            <a:r>
              <a:rPr lang="en-GB" sz="1600" b="0" i="0" dirty="0">
                <a:effectLst/>
                <a:latin typeface="Helvetica" panose="020B0604020202020204" pitchFamily="34" charset="0"/>
                <a:cs typeface="Helvetica" panose="020B0604020202020204" pitchFamily="34" charset="0"/>
              </a:rPr>
              <a:t>The application will be reinstated if we receive evidence after it has been cancelled</a:t>
            </a:r>
          </a:p>
        </p:txBody>
      </p:sp>
    </p:spTree>
    <p:extLst>
      <p:ext uri="{BB962C8B-B14F-4D97-AF65-F5344CB8AC3E}">
        <p14:creationId xmlns:p14="http://schemas.microsoft.com/office/powerpoint/2010/main" val="2339074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09AE1-B074-7CF5-863D-3991C8B1AEAA}"/>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7BFE678-6BDC-964E-6327-7D5F7E9FEC3F}"/>
              </a:ext>
            </a:extLst>
          </p:cNvPr>
          <p:cNvSpPr>
            <a:spLocks noGrp="1"/>
          </p:cNvSpPr>
          <p:nvPr>
            <p:ph type="title"/>
          </p:nvPr>
        </p:nvSpPr>
        <p:spPr/>
        <p:txBody>
          <a:bodyPr/>
          <a:lstStyle/>
          <a:p>
            <a:r>
              <a:rPr lang="en-GB" sz="3200" dirty="0">
                <a:latin typeface="Helvetica" panose="020B0604020202020204" pitchFamily="34" charset="0"/>
                <a:cs typeface="Helvetica" panose="020B0604020202020204" pitchFamily="34" charset="0"/>
              </a:rPr>
              <a:t>Application made Ineligible</a:t>
            </a:r>
          </a:p>
        </p:txBody>
      </p:sp>
      <p:sp>
        <p:nvSpPr>
          <p:cNvPr id="2" name="TextBox 1">
            <a:extLst>
              <a:ext uri="{FF2B5EF4-FFF2-40B4-BE49-F238E27FC236}">
                <a16:creationId xmlns:a16="http://schemas.microsoft.com/office/drawing/2014/main" id="{E634D419-47D9-7056-057B-E3667D03D56E}"/>
              </a:ext>
            </a:extLst>
          </p:cNvPr>
          <p:cNvSpPr txBox="1"/>
          <p:nvPr/>
        </p:nvSpPr>
        <p:spPr>
          <a:xfrm>
            <a:off x="723332" y="1526180"/>
            <a:ext cx="10399780" cy="4401205"/>
          </a:xfrm>
          <a:prstGeom prst="rect">
            <a:avLst/>
          </a:prstGeom>
          <a:noFill/>
        </p:spPr>
        <p:txBody>
          <a:bodyPr wrap="square" rtlCol="0">
            <a:spAutoFit/>
          </a:bodyPr>
          <a:lstStyle/>
          <a:p>
            <a:pPr lvl="0"/>
            <a:endParaRPr lang="en-GB" sz="2000" b="1" dirty="0">
              <a:latin typeface="Helvetica" panose="020B0604020202020204" pitchFamily="34" charset="0"/>
              <a:cs typeface="Helvetica" panose="020B0604020202020204" pitchFamily="34" charset="0"/>
            </a:endParaRPr>
          </a:p>
          <a:p>
            <a:pPr lvl="0"/>
            <a:r>
              <a:rPr lang="en-GB" sz="2000" b="1" u="sng" dirty="0">
                <a:latin typeface="Helvetica" panose="020B0604020202020204" pitchFamily="34" charset="0"/>
                <a:cs typeface="Helvetica" panose="020B0604020202020204" pitchFamily="34" charset="0"/>
              </a:rPr>
              <a:t>Joe’s application has been made ineligible - not due to personal eligibility</a:t>
            </a:r>
          </a:p>
          <a:p>
            <a:pPr lvl="0"/>
            <a:endParaRPr lang="en-GB" sz="2000" b="1" u="sng" dirty="0">
              <a:latin typeface="Helvetica" panose="020B0604020202020204" pitchFamily="34" charset="0"/>
              <a:cs typeface="Helvetica" panose="020B0604020202020204" pitchFamily="34" charset="0"/>
            </a:endParaRPr>
          </a:p>
          <a:p>
            <a:pPr lvl="0"/>
            <a:r>
              <a:rPr lang="en-GB" sz="2000" b="1" u="sng" dirty="0">
                <a:latin typeface="Helvetica" panose="020B0604020202020204" pitchFamily="34" charset="0"/>
                <a:cs typeface="Helvetica" panose="020B0604020202020204" pitchFamily="34" charset="0"/>
              </a:rPr>
              <a:t>Discuss possible reasons why this may have occurred</a:t>
            </a:r>
          </a:p>
          <a:p>
            <a:pPr lvl="0"/>
            <a:endParaRPr lang="en-GB" sz="2000" b="1" dirty="0">
              <a:latin typeface="Helvetica" panose="020B0604020202020204" pitchFamily="34" charset="0"/>
              <a:cs typeface="Helvetica" panose="020B0604020202020204" pitchFamily="34" charset="0"/>
            </a:endParaRPr>
          </a:p>
          <a:p>
            <a:pPr lvl="0"/>
            <a:endParaRPr lang="en-GB" sz="2000" b="1" dirty="0">
              <a:latin typeface="Helvetica" panose="020B0604020202020204" pitchFamily="34" charset="0"/>
              <a:cs typeface="Helvetica" panose="020B0604020202020204" pitchFamily="34" charset="0"/>
            </a:endParaRPr>
          </a:p>
          <a:p>
            <a:pPr marL="285750" lvl="0" indent="-285750">
              <a:buFont typeface="Arial" panose="020B0604020202020204" pitchFamily="34" charset="0"/>
              <a:buChar char="•"/>
            </a:pPr>
            <a:r>
              <a:rPr lang="en-GB" altLang="en-US" sz="2000" dirty="0">
                <a:latin typeface="Helvetica" panose="020B0604020202020204" pitchFamily="34" charset="0"/>
                <a:cs typeface="Helvetica" panose="020B0604020202020204" pitchFamily="34" charset="0"/>
              </a:rPr>
              <a:t>Loan duration less than 2 weeks</a:t>
            </a:r>
          </a:p>
          <a:p>
            <a:pPr marL="285750" lvl="0" indent="-285750">
              <a:buFont typeface="Arial" panose="020B0604020202020204" pitchFamily="34" charset="0"/>
              <a:buChar char="•"/>
            </a:pPr>
            <a:r>
              <a:rPr lang="en-GB" altLang="en-US" sz="2000" dirty="0">
                <a:latin typeface="Helvetica" panose="020B0604020202020204" pitchFamily="34" charset="0"/>
                <a:cs typeface="Helvetica" panose="020B0604020202020204" pitchFamily="34" charset="0"/>
              </a:rPr>
              <a:t>Loan requested less than £300</a:t>
            </a:r>
          </a:p>
          <a:p>
            <a:pPr marL="285750" lvl="0" indent="-285750">
              <a:buFont typeface="Arial" panose="020B0604020202020204" pitchFamily="34" charset="0"/>
              <a:buChar char="•"/>
            </a:pPr>
            <a:r>
              <a:rPr lang="en-GB" altLang="en-US" sz="2000" dirty="0">
                <a:latin typeface="Helvetica" panose="020B0604020202020204" pitchFamily="34" charset="0"/>
                <a:cs typeface="Helvetica" panose="020B0604020202020204" pitchFamily="34" charset="0"/>
              </a:rPr>
              <a:t>Application service not yet launched</a:t>
            </a:r>
          </a:p>
          <a:p>
            <a:pPr marL="285750" lvl="0" indent="-285750">
              <a:buFont typeface="Arial" panose="020B0604020202020204" pitchFamily="34" charset="0"/>
              <a:buChar char="•"/>
            </a:pPr>
            <a:r>
              <a:rPr lang="en-GB" altLang="en-US" sz="2000" dirty="0">
                <a:latin typeface="Helvetica" panose="020B0604020202020204" pitchFamily="34" charset="0"/>
                <a:cs typeface="Helvetica" panose="020B0604020202020204" pitchFamily="34" charset="0"/>
              </a:rPr>
              <a:t>ALL contract signed / returned / visible on Loan Facility Details report </a:t>
            </a:r>
          </a:p>
          <a:p>
            <a:pPr marL="285750" lvl="0" indent="-285750">
              <a:buFont typeface="Arial" panose="020B0604020202020204" pitchFamily="34" charset="0"/>
              <a:buChar char="•"/>
            </a:pPr>
            <a:r>
              <a:rPr lang="en-GB" altLang="en-US" sz="2000" dirty="0">
                <a:latin typeface="Helvetica" panose="020B0604020202020204" pitchFamily="34" charset="0"/>
                <a:cs typeface="Helvetica" panose="020B0604020202020204" pitchFamily="34" charset="0"/>
              </a:rPr>
              <a:t>Auto restriction / reduction applied</a:t>
            </a:r>
          </a:p>
          <a:p>
            <a:pPr marL="285750" lvl="0" indent="-285750">
              <a:buFont typeface="Arial" panose="020B0604020202020204" pitchFamily="34" charset="0"/>
              <a:buChar char="•"/>
            </a:pPr>
            <a:r>
              <a:rPr lang="en-GB" altLang="en-US" sz="2000" dirty="0">
                <a:latin typeface="Helvetica" panose="020B0604020202020204" pitchFamily="34" charset="0"/>
                <a:cs typeface="Helvetica" panose="020B0604020202020204" pitchFamily="34" charset="0"/>
              </a:rPr>
              <a:t>Learning aim is no longer designated for funding</a:t>
            </a:r>
          </a:p>
          <a:p>
            <a:pPr marL="285750" lvl="0" indent="-285750">
              <a:buFont typeface="Arial" panose="020B0604020202020204" pitchFamily="34" charset="0"/>
              <a:buChar char="•"/>
            </a:pPr>
            <a:r>
              <a:rPr lang="en-GB" altLang="en-US" sz="2000" dirty="0">
                <a:latin typeface="Helvetica" panose="020B0604020202020204" pitchFamily="34" charset="0"/>
                <a:cs typeface="Helvetica" panose="020B0604020202020204" pitchFamily="34" charset="0"/>
              </a:rPr>
              <a:t>Maximum 4 loans taken</a:t>
            </a:r>
          </a:p>
          <a:p>
            <a:pPr marL="285750" lvl="0" indent="-285750">
              <a:buFont typeface="Arial" panose="020B0604020202020204" pitchFamily="34" charset="0"/>
              <a:buChar char="•"/>
            </a:pPr>
            <a:r>
              <a:rPr lang="en-GB" altLang="en-US" sz="2000" dirty="0">
                <a:latin typeface="Helvetica" panose="020B0604020202020204" pitchFamily="34" charset="0"/>
                <a:cs typeface="Helvetica" panose="020B0604020202020204" pitchFamily="34" charset="0"/>
              </a:rPr>
              <a:t>Second Access to HE application</a:t>
            </a:r>
          </a:p>
        </p:txBody>
      </p:sp>
      <p:pic>
        <p:nvPicPr>
          <p:cNvPr id="1030" name="Picture 6" descr="Ineligible Royalty-Free Images ...">
            <a:extLst>
              <a:ext uri="{FF2B5EF4-FFF2-40B4-BE49-F238E27FC236}">
                <a16:creationId xmlns:a16="http://schemas.microsoft.com/office/drawing/2014/main" id="{BF63E9C5-8B85-5656-3ADC-57E75EC41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122"/>
          <a:stretch/>
        </p:blipFill>
        <p:spPr bwMode="auto">
          <a:xfrm>
            <a:off x="9114251" y="2624100"/>
            <a:ext cx="1905000" cy="2205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01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410633" y="1481202"/>
            <a:ext cx="6260986" cy="4244120"/>
          </a:xfrm>
          <a:prstGeom prst="rect">
            <a:avLst/>
          </a:prstGeom>
          <a:noFill/>
          <a:ln>
            <a:noFill/>
          </a:ln>
          <a:effectLst/>
        </p:spPr>
        <p:txBody>
          <a:bodyPr wrap="square" lIns="139075" tIns="69537" rIns="139075" bIns="69537">
            <a:spAutoFit/>
          </a:bodyPr>
          <a:lstStyle>
            <a:lvl1pPr defTabSz="1042988">
              <a:defRPr>
                <a:solidFill>
                  <a:schemeClr val="tx1"/>
                </a:solidFill>
                <a:latin typeface="Arial" charset="0"/>
                <a:ea typeface="ＭＳ Ｐゴシック" charset="0"/>
              </a:defRPr>
            </a:lvl1pPr>
            <a:lvl2pPr marL="522288" defTabSz="1042988">
              <a:defRPr>
                <a:solidFill>
                  <a:schemeClr val="tx1"/>
                </a:solidFill>
                <a:latin typeface="Arial" charset="0"/>
                <a:ea typeface="ＭＳ Ｐゴシック" charset="0"/>
              </a:defRPr>
            </a:lvl2pPr>
            <a:lvl3pPr marL="1042988" defTabSz="1042988">
              <a:defRPr>
                <a:solidFill>
                  <a:schemeClr val="tx1"/>
                </a:solidFill>
                <a:latin typeface="Arial" charset="0"/>
                <a:ea typeface="ＭＳ Ｐゴシック" charset="0"/>
              </a:defRPr>
            </a:lvl3pPr>
            <a:lvl4pPr marL="1565275" defTabSz="1042988">
              <a:defRPr>
                <a:solidFill>
                  <a:schemeClr val="tx1"/>
                </a:solidFill>
                <a:latin typeface="Arial" charset="0"/>
                <a:ea typeface="ＭＳ Ｐゴシック" charset="0"/>
              </a:defRPr>
            </a:lvl4pPr>
            <a:lvl5pPr marL="2085975" defTabSz="1042988">
              <a:defRPr>
                <a:solidFill>
                  <a:schemeClr val="tx1"/>
                </a:solidFill>
                <a:latin typeface="Arial" charset="0"/>
                <a:ea typeface="ＭＳ Ｐゴシック" charset="0"/>
              </a:defRPr>
            </a:lvl5pPr>
            <a:lvl6pPr marL="2543175" defTabSz="1042988" fontAlgn="base">
              <a:spcBef>
                <a:spcPct val="0"/>
              </a:spcBef>
              <a:spcAft>
                <a:spcPct val="0"/>
              </a:spcAft>
              <a:defRPr>
                <a:solidFill>
                  <a:schemeClr val="tx1"/>
                </a:solidFill>
                <a:latin typeface="Arial" charset="0"/>
                <a:ea typeface="ＭＳ Ｐゴシック" charset="0"/>
              </a:defRPr>
            </a:lvl6pPr>
            <a:lvl7pPr marL="3000375" defTabSz="1042988" fontAlgn="base">
              <a:spcBef>
                <a:spcPct val="0"/>
              </a:spcBef>
              <a:spcAft>
                <a:spcPct val="0"/>
              </a:spcAft>
              <a:defRPr>
                <a:solidFill>
                  <a:schemeClr val="tx1"/>
                </a:solidFill>
                <a:latin typeface="Arial" charset="0"/>
                <a:ea typeface="ＭＳ Ｐゴシック" charset="0"/>
              </a:defRPr>
            </a:lvl7pPr>
            <a:lvl8pPr marL="3457575" defTabSz="1042988" fontAlgn="base">
              <a:spcBef>
                <a:spcPct val="0"/>
              </a:spcBef>
              <a:spcAft>
                <a:spcPct val="0"/>
              </a:spcAft>
              <a:defRPr>
                <a:solidFill>
                  <a:schemeClr val="tx1"/>
                </a:solidFill>
                <a:latin typeface="Arial" charset="0"/>
                <a:ea typeface="ＭＳ Ｐゴシック" charset="0"/>
              </a:defRPr>
            </a:lvl8pPr>
            <a:lvl9pPr marL="3914775" defTabSz="1042988" fontAlgn="base">
              <a:spcBef>
                <a:spcPct val="0"/>
              </a:spcBef>
              <a:spcAft>
                <a:spcPct val="0"/>
              </a:spcAft>
              <a:defRPr>
                <a:solidFill>
                  <a:schemeClr val="tx1"/>
                </a:solidFill>
                <a:latin typeface="Arial" charset="0"/>
                <a:ea typeface="ＭＳ Ｐゴシック" charset="0"/>
              </a:defRPr>
            </a:lvl9pPr>
          </a:lstStyle>
          <a:p>
            <a:pPr marL="383114" indent="-285750" eaLnBrk="0" hangingPunct="0">
              <a:lnSpc>
                <a:spcPct val="150000"/>
              </a:lnSpc>
              <a:buFont typeface="Wingdings" panose="05000000000000000000" pitchFamily="2" charset="2"/>
              <a:buChar char="ü"/>
              <a:defRPr/>
            </a:pPr>
            <a:r>
              <a:rPr lang="en-GB" dirty="0">
                <a:latin typeface="Helvetica" panose="020B0604020202020204" pitchFamily="34" charset="0"/>
                <a:cs typeface="Helvetica" panose="020B0604020202020204" pitchFamily="34" charset="0"/>
              </a:rPr>
              <a:t>Advanced Learner Loans not subject to credit checks and will not appear on credit files</a:t>
            </a:r>
          </a:p>
          <a:p>
            <a:pPr marL="383114" indent="-285750" eaLnBrk="0" hangingPunct="0">
              <a:lnSpc>
                <a:spcPct val="150000"/>
              </a:lnSpc>
              <a:buFont typeface="Wingdings" panose="05000000000000000000" pitchFamily="2" charset="2"/>
              <a:buChar char="ü"/>
              <a:defRPr/>
            </a:pPr>
            <a:r>
              <a:rPr lang="en-GB" dirty="0">
                <a:latin typeface="Helvetica" panose="020B0604020202020204" pitchFamily="34" charset="0"/>
                <a:cs typeface="Helvetica" panose="020B0604020202020204" pitchFamily="34" charset="0"/>
              </a:rPr>
              <a:t>Some lenders may ask about loans as part of affordability checks</a:t>
            </a:r>
          </a:p>
          <a:p>
            <a:pPr marL="383114" indent="-285750" eaLnBrk="0" hangingPunct="0">
              <a:lnSpc>
                <a:spcPct val="150000"/>
              </a:lnSpc>
              <a:buFont typeface="Wingdings" panose="05000000000000000000" pitchFamily="2" charset="2"/>
              <a:buChar char="ü"/>
              <a:defRPr/>
            </a:pPr>
            <a:r>
              <a:rPr lang="en-GB" dirty="0">
                <a:latin typeface="Helvetica" panose="020B0604020202020204" pitchFamily="34" charset="0"/>
                <a:cs typeface="Helvetica" panose="020B0604020202020204" pitchFamily="34" charset="0"/>
              </a:rPr>
              <a:t>Repayment threshold - </a:t>
            </a:r>
            <a:r>
              <a:rPr lang="en-GB" b="1" dirty="0">
                <a:latin typeface="Helvetica" panose="020B0604020202020204" pitchFamily="34" charset="0"/>
                <a:cs typeface="Helvetica" panose="020B0604020202020204" pitchFamily="34" charset="0"/>
              </a:rPr>
              <a:t>£25k </a:t>
            </a:r>
            <a:r>
              <a:rPr lang="en-GB" dirty="0">
                <a:latin typeface="Helvetica" panose="020B0604020202020204" pitchFamily="34" charset="0"/>
                <a:cs typeface="Helvetica" panose="020B0604020202020204" pitchFamily="34" charset="0"/>
              </a:rPr>
              <a:t>a year gross (Plan 5)</a:t>
            </a:r>
          </a:p>
          <a:p>
            <a:pPr marL="383114" indent="-285750" eaLnBrk="0" hangingPunct="0">
              <a:lnSpc>
                <a:spcPct val="150000"/>
              </a:lnSpc>
              <a:buFont typeface="Wingdings" panose="05000000000000000000" pitchFamily="2" charset="2"/>
              <a:buChar char="ü"/>
              <a:defRPr/>
            </a:pPr>
            <a:r>
              <a:rPr lang="en-GB" dirty="0">
                <a:latin typeface="Helvetica" panose="020B0604020202020204" pitchFamily="34" charset="0"/>
                <a:cs typeface="Helvetica" panose="020B0604020202020204" pitchFamily="34" charset="0"/>
              </a:rPr>
              <a:t>Repayment calculated at 9% of income over £25,000 </a:t>
            </a:r>
          </a:p>
          <a:p>
            <a:pPr marL="383114" indent="-285750" eaLnBrk="0" hangingPunct="0">
              <a:lnSpc>
                <a:spcPct val="150000"/>
              </a:lnSpc>
              <a:buFont typeface="Wingdings" panose="05000000000000000000" pitchFamily="2" charset="2"/>
              <a:buChar char="ü"/>
              <a:defRPr/>
            </a:pPr>
            <a:r>
              <a:rPr lang="en-GB" dirty="0">
                <a:latin typeface="Helvetica" panose="020B0604020202020204" pitchFamily="34" charset="0"/>
                <a:cs typeface="Helvetica" panose="020B0604020202020204" pitchFamily="34" charset="0"/>
              </a:rPr>
              <a:t>Learners move into repayment in the April after they complete/leave their course</a:t>
            </a:r>
          </a:p>
          <a:p>
            <a:pPr marL="383114" indent="-285750" eaLnBrk="0" hangingPunct="0">
              <a:lnSpc>
                <a:spcPct val="150000"/>
              </a:lnSpc>
              <a:buFont typeface="Wingdings" panose="05000000000000000000" pitchFamily="2" charset="2"/>
              <a:buChar char="ü"/>
              <a:defRPr/>
            </a:pPr>
            <a:r>
              <a:rPr lang="en-GB" b="0" i="0" dirty="0">
                <a:solidFill>
                  <a:srgbClr val="0B0C0C"/>
                </a:solidFill>
                <a:effectLst/>
                <a:latin typeface="Helvetica" panose="020B0604020202020204" pitchFamily="34" charset="0"/>
                <a:cs typeface="Helvetica" panose="020B0604020202020204" pitchFamily="34" charset="0"/>
              </a:rPr>
              <a:t>Interest applied from day first payment made until repaid in full or cancelled</a:t>
            </a:r>
          </a:p>
        </p:txBody>
      </p:sp>
      <p:sp>
        <p:nvSpPr>
          <p:cNvPr id="156674" name="AutoShape 2" descr="Image result for repayment"/>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GB" sz="2400" dirty="0"/>
          </a:p>
        </p:txBody>
      </p:sp>
      <p:sp>
        <p:nvSpPr>
          <p:cNvPr id="2" name="Title 1">
            <a:extLst>
              <a:ext uri="{FF2B5EF4-FFF2-40B4-BE49-F238E27FC236}">
                <a16:creationId xmlns:a16="http://schemas.microsoft.com/office/drawing/2014/main" id="{93893FAD-598F-029F-1796-9A18F8CDD28C}"/>
              </a:ext>
            </a:extLst>
          </p:cNvPr>
          <p:cNvSpPr>
            <a:spLocks noGrp="1"/>
          </p:cNvSpPr>
          <p:nvPr>
            <p:ph type="title"/>
          </p:nvPr>
        </p:nvSpPr>
        <p:spPr>
          <a:xfrm>
            <a:off x="723332" y="805355"/>
            <a:ext cx="10515600" cy="460035"/>
          </a:xfrm>
        </p:spPr>
        <p:txBody>
          <a:bodyPr/>
          <a:lstStyle/>
          <a:p>
            <a:r>
              <a:rPr lang="en-GB" sz="3200" dirty="0">
                <a:latin typeface="Helvetica" panose="020B0604020202020204" pitchFamily="34" charset="0"/>
                <a:cs typeface="Helvetica" panose="020B0604020202020204" pitchFamily="34" charset="0"/>
              </a:rPr>
              <a:t>Repayment Key Facts</a:t>
            </a:r>
          </a:p>
        </p:txBody>
      </p:sp>
      <p:graphicFrame>
        <p:nvGraphicFramePr>
          <p:cNvPr id="5" name="Group 3">
            <a:extLst>
              <a:ext uri="{FF2B5EF4-FFF2-40B4-BE49-F238E27FC236}">
                <a16:creationId xmlns:a16="http://schemas.microsoft.com/office/drawing/2014/main" id="{9DD93C1E-0311-0196-A10C-8E9FC2A5FD0F}"/>
              </a:ext>
            </a:extLst>
          </p:cNvPr>
          <p:cNvGraphicFramePr>
            <a:graphicFrameLocks/>
          </p:cNvGraphicFramePr>
          <p:nvPr>
            <p:extLst>
              <p:ext uri="{D42A27DB-BD31-4B8C-83A1-F6EECF244321}">
                <p14:modId xmlns:p14="http://schemas.microsoft.com/office/powerpoint/2010/main" val="2968639898"/>
              </p:ext>
            </p:extLst>
          </p:nvPr>
        </p:nvGraphicFramePr>
        <p:xfrm>
          <a:off x="6671619" y="1368468"/>
          <a:ext cx="4471792" cy="4121063"/>
        </p:xfrm>
        <a:graphic>
          <a:graphicData uri="http://schemas.openxmlformats.org/drawingml/2006/table">
            <a:tbl>
              <a:tblPr>
                <a:tableStyleId>{775DCB02-9BB8-47FD-8907-85C794F793BA}</a:tableStyleId>
              </a:tblPr>
              <a:tblGrid>
                <a:gridCol w="1456714">
                  <a:extLst>
                    <a:ext uri="{9D8B030D-6E8A-4147-A177-3AD203B41FA5}">
                      <a16:colId xmlns:a16="http://schemas.microsoft.com/office/drawing/2014/main" val="20000"/>
                    </a:ext>
                  </a:extLst>
                </a:gridCol>
                <a:gridCol w="1436464">
                  <a:extLst>
                    <a:ext uri="{9D8B030D-6E8A-4147-A177-3AD203B41FA5}">
                      <a16:colId xmlns:a16="http://schemas.microsoft.com/office/drawing/2014/main" val="20001"/>
                    </a:ext>
                  </a:extLst>
                </a:gridCol>
                <a:gridCol w="1578614">
                  <a:extLst>
                    <a:ext uri="{9D8B030D-6E8A-4147-A177-3AD203B41FA5}">
                      <a16:colId xmlns:a16="http://schemas.microsoft.com/office/drawing/2014/main" val="20002"/>
                    </a:ext>
                  </a:extLst>
                </a:gridCol>
              </a:tblGrid>
              <a:tr h="1293138">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Income each year before tax</a:t>
                      </a:r>
                      <a:endParaRPr kumimoji="0" lang="en-GB" sz="1700" b="0" i="0" u="none" strike="noStrike" cap="none" normalizeH="0" baseline="0" dirty="0">
                        <a:ln>
                          <a:noFill/>
                        </a:ln>
                        <a:solidFill>
                          <a:schemeClr val="bg1"/>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 9% will be deducted from</a:t>
                      </a:r>
                      <a:endParaRPr kumimoji="0" lang="en-GB" sz="1700" b="0" i="0" u="none" strike="noStrike" cap="none" normalizeH="0" baseline="0" dirty="0">
                        <a:ln>
                          <a:noFill/>
                        </a:ln>
                        <a:solidFill>
                          <a:schemeClr val="bg1"/>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Monthly Repayment (Approx)</a:t>
                      </a:r>
                      <a:endParaRPr kumimoji="0" lang="en-GB" sz="1700" b="0" i="0" u="none" strike="noStrike" cap="none" normalizeH="0" baseline="0" dirty="0">
                        <a:ln>
                          <a:noFill/>
                        </a:ln>
                        <a:solidFill>
                          <a:schemeClr val="bg1"/>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extLst>
                  <a:ext uri="{0D108BD9-81ED-4DB2-BD59-A6C34878D82A}">
                    <a16:rowId xmlns:a16="http://schemas.microsoft.com/office/drawing/2014/main" val="10000"/>
                  </a:ext>
                </a:extLst>
              </a:tr>
              <a:tr h="56558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£25,000</a:t>
                      </a:r>
                      <a:endParaRPr kumimoji="0" lang="en-GB" sz="1700" b="0" i="0" u="none" strike="noStrike" cap="none" normalizeH="0" baseline="0" dirty="0">
                        <a:ln>
                          <a:noFill/>
                        </a:ln>
                        <a:solidFill>
                          <a:srgbClr val="0066CC"/>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700" u="none" strike="noStrike" cap="none" normalizeH="0" baseline="0" dirty="0">
                          <a:ln>
                            <a:noFill/>
                          </a:ln>
                          <a:effectLst/>
                          <a:latin typeface="Helvetica" pitchFamily="34" charset="0"/>
                        </a:rPr>
                        <a:t>£0</a:t>
                      </a:r>
                      <a:endParaRPr kumimoji="0" lang="en-US" sz="1700" b="0" i="0" u="none" strike="noStrike" cap="none" normalizeH="0" baseline="0" dirty="0">
                        <a:ln>
                          <a:noFill/>
                        </a:ln>
                        <a:solidFill>
                          <a:schemeClr val="tx1"/>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£0</a:t>
                      </a:r>
                      <a:endParaRPr kumimoji="0" lang="en-GB" sz="1700" b="0" i="0" u="none" strike="noStrike" cap="none" normalizeH="0" baseline="0" dirty="0">
                        <a:ln>
                          <a:noFill/>
                        </a:ln>
                        <a:solidFill>
                          <a:srgbClr val="009900"/>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extLst>
                  <a:ext uri="{0D108BD9-81ED-4DB2-BD59-A6C34878D82A}">
                    <a16:rowId xmlns:a16="http://schemas.microsoft.com/office/drawing/2014/main" val="10001"/>
                  </a:ext>
                </a:extLst>
              </a:tr>
              <a:tr h="56558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£27,000</a:t>
                      </a:r>
                      <a:endParaRPr kumimoji="0" lang="en-GB" sz="1700" b="0" i="0" u="none" strike="noStrike" cap="none" normalizeH="0" baseline="0" dirty="0">
                        <a:ln>
                          <a:noFill/>
                        </a:ln>
                        <a:solidFill>
                          <a:schemeClr val="tx1"/>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700" u="none" strike="noStrike" cap="none" normalizeH="0" baseline="0" dirty="0">
                          <a:ln>
                            <a:noFill/>
                          </a:ln>
                          <a:effectLst/>
                          <a:latin typeface="Helvetica" pitchFamily="34" charset="0"/>
                        </a:rPr>
                        <a:t>£2,000</a:t>
                      </a:r>
                      <a:endParaRPr kumimoji="0" lang="en-US" sz="1700" b="0" i="0" u="none" strike="noStrike" cap="none" normalizeH="0" baseline="0" dirty="0">
                        <a:ln>
                          <a:noFill/>
                        </a:ln>
                        <a:solidFill>
                          <a:schemeClr val="tx1"/>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£15</a:t>
                      </a:r>
                      <a:endParaRPr kumimoji="0" lang="en-GB" sz="1700" b="0" i="0" u="none" strike="noStrike" cap="none" normalizeH="0" baseline="0" dirty="0">
                        <a:ln>
                          <a:noFill/>
                        </a:ln>
                        <a:solidFill>
                          <a:srgbClr val="009900"/>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extLst>
                  <a:ext uri="{0D108BD9-81ED-4DB2-BD59-A6C34878D82A}">
                    <a16:rowId xmlns:a16="http://schemas.microsoft.com/office/drawing/2014/main" val="10002"/>
                  </a:ext>
                </a:extLst>
              </a:tr>
              <a:tr h="56558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£30,000</a:t>
                      </a:r>
                      <a:endParaRPr kumimoji="0" lang="en-GB" sz="1700" b="0" i="0" u="none" strike="noStrike" cap="none" normalizeH="0" baseline="0" dirty="0">
                        <a:ln>
                          <a:noFill/>
                        </a:ln>
                        <a:solidFill>
                          <a:schemeClr val="tx1"/>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700" u="none" strike="noStrike" cap="none" normalizeH="0" baseline="0" dirty="0">
                          <a:ln>
                            <a:noFill/>
                          </a:ln>
                          <a:effectLst/>
                          <a:latin typeface="Helvetica" pitchFamily="34" charset="0"/>
                        </a:rPr>
                        <a:t>£5,000</a:t>
                      </a:r>
                      <a:endParaRPr kumimoji="0" lang="en-US" sz="1700" b="0" i="0" u="none" strike="noStrike" cap="none" normalizeH="0" baseline="0" dirty="0">
                        <a:ln>
                          <a:noFill/>
                        </a:ln>
                        <a:solidFill>
                          <a:schemeClr val="tx1"/>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£37</a:t>
                      </a:r>
                      <a:endParaRPr kumimoji="0" lang="en-GB" sz="1700" b="0" i="0" u="none" strike="noStrike" cap="none" normalizeH="0" baseline="0" dirty="0">
                        <a:ln>
                          <a:noFill/>
                        </a:ln>
                        <a:solidFill>
                          <a:srgbClr val="009900"/>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extLst>
                  <a:ext uri="{0D108BD9-81ED-4DB2-BD59-A6C34878D82A}">
                    <a16:rowId xmlns:a16="http://schemas.microsoft.com/office/drawing/2014/main" val="10003"/>
                  </a:ext>
                </a:extLst>
              </a:tr>
              <a:tr h="56558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£35,000</a:t>
                      </a:r>
                      <a:endParaRPr kumimoji="0" lang="en-GB" sz="1700" b="0" i="0" u="none" strike="noStrike" cap="none" normalizeH="0" baseline="0" dirty="0">
                        <a:ln>
                          <a:noFill/>
                        </a:ln>
                        <a:solidFill>
                          <a:schemeClr val="tx1"/>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700" u="none" strike="noStrike" cap="none" normalizeH="0" baseline="0" dirty="0">
                          <a:ln>
                            <a:noFill/>
                          </a:ln>
                          <a:effectLst/>
                          <a:latin typeface="Helvetica" pitchFamily="34" charset="0"/>
                        </a:rPr>
                        <a:t>£10,000</a:t>
                      </a:r>
                      <a:endParaRPr kumimoji="0" lang="en-US" sz="1700" b="0" i="0" u="none" strike="noStrike" cap="none" normalizeH="0" baseline="0" dirty="0">
                        <a:ln>
                          <a:noFill/>
                        </a:ln>
                        <a:solidFill>
                          <a:schemeClr val="tx1"/>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£75</a:t>
                      </a:r>
                      <a:endParaRPr kumimoji="0" lang="en-GB" sz="1700" b="0" i="0" u="none" strike="noStrike" cap="none" normalizeH="0" baseline="0" dirty="0">
                        <a:ln>
                          <a:noFill/>
                        </a:ln>
                        <a:solidFill>
                          <a:srgbClr val="009900"/>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extLst>
                  <a:ext uri="{0D108BD9-81ED-4DB2-BD59-A6C34878D82A}">
                    <a16:rowId xmlns:a16="http://schemas.microsoft.com/office/drawing/2014/main" val="10004"/>
                  </a:ext>
                </a:extLst>
              </a:tr>
              <a:tr h="565585">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£40,000</a:t>
                      </a:r>
                      <a:endParaRPr kumimoji="0" lang="en-GB" sz="1700" b="0" i="0" u="none" strike="noStrike" cap="none" normalizeH="0" baseline="0" dirty="0">
                        <a:ln>
                          <a:noFill/>
                        </a:ln>
                        <a:solidFill>
                          <a:schemeClr val="tx1"/>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1700" u="none" strike="noStrike" cap="none" normalizeH="0" baseline="0" dirty="0">
                          <a:ln>
                            <a:noFill/>
                          </a:ln>
                          <a:effectLst/>
                          <a:latin typeface="Helvetica" pitchFamily="34" charset="0"/>
                        </a:rPr>
                        <a:t>£15,000</a:t>
                      </a:r>
                      <a:endParaRPr kumimoji="0" lang="en-US" sz="1700" b="0" i="0" u="none" strike="noStrike" cap="none" normalizeH="0" baseline="0" dirty="0">
                        <a:ln>
                          <a:noFill/>
                        </a:ln>
                        <a:solidFill>
                          <a:schemeClr val="tx1"/>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1700" u="none" strike="noStrike" cap="none" normalizeH="0" baseline="0" dirty="0">
                          <a:ln>
                            <a:noFill/>
                          </a:ln>
                          <a:effectLst/>
                          <a:latin typeface="Helvetica" pitchFamily="34" charset="0"/>
                        </a:rPr>
                        <a:t>£112</a:t>
                      </a:r>
                      <a:endParaRPr kumimoji="0" lang="en-GB" sz="1700" b="0" i="0" u="none" strike="noStrike" cap="none" normalizeH="0" baseline="0" dirty="0">
                        <a:ln>
                          <a:noFill/>
                        </a:ln>
                        <a:solidFill>
                          <a:srgbClr val="009900"/>
                        </a:solidFill>
                        <a:effectLst/>
                        <a:latin typeface="Helvetica" pitchFamily="34" charset="0"/>
                        <a:cs typeface="Arial" pitchFamily="34" charset="0"/>
                      </a:endParaRPr>
                    </a:p>
                  </a:txBody>
                  <a:tcPr marL="54475" marR="54475" marT="40507" marB="40507" anchor="ctr" horzOverflow="overflow">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72C92-89B9-6566-CE30-45087D14426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D771275C-11BA-5BD4-1E39-4EE5579AFC1F}"/>
              </a:ext>
            </a:extLst>
          </p:cNvPr>
          <p:cNvSpPr>
            <a:spLocks noGrp="1"/>
          </p:cNvSpPr>
          <p:nvPr>
            <p:ph type="body" sz="quarter" idx="10"/>
          </p:nvPr>
        </p:nvSpPr>
        <p:spPr>
          <a:xfrm>
            <a:off x="4504755" y="3886701"/>
            <a:ext cx="5695598" cy="927100"/>
          </a:xfrm>
        </p:spPr>
        <p:txBody>
          <a:bodyPr/>
          <a:lstStyle/>
          <a:p>
            <a:r>
              <a:rPr lang="en-GB" dirty="0"/>
              <a:t>Getting Ready for 2025/26</a:t>
            </a:r>
          </a:p>
        </p:txBody>
      </p:sp>
      <p:sp>
        <p:nvSpPr>
          <p:cNvPr id="8" name="Title 7">
            <a:extLst>
              <a:ext uri="{FF2B5EF4-FFF2-40B4-BE49-F238E27FC236}">
                <a16:creationId xmlns:a16="http://schemas.microsoft.com/office/drawing/2014/main" id="{69BE289B-41B1-E186-851C-AFADE91AC883}"/>
              </a:ext>
            </a:extLst>
          </p:cNvPr>
          <p:cNvSpPr>
            <a:spLocks noGrp="1"/>
          </p:cNvSpPr>
          <p:nvPr>
            <p:ph type="title"/>
          </p:nvPr>
        </p:nvSpPr>
        <p:spPr>
          <a:xfrm>
            <a:off x="587215" y="1951995"/>
            <a:ext cx="5695598" cy="715006"/>
          </a:xfrm>
        </p:spPr>
        <p:txBody>
          <a:bodyPr/>
          <a:lstStyle/>
          <a:p>
            <a:r>
              <a:rPr lang="en-GB" sz="3600" dirty="0"/>
              <a:t>Advanced Learner Loans</a:t>
            </a:r>
          </a:p>
        </p:txBody>
      </p:sp>
    </p:spTree>
    <p:extLst>
      <p:ext uri="{BB962C8B-B14F-4D97-AF65-F5344CB8AC3E}">
        <p14:creationId xmlns:p14="http://schemas.microsoft.com/office/powerpoint/2010/main" val="2032743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42601-8C90-1F10-0DB7-56C1EDCF86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50DFF-ED23-6D26-4D21-39C5713FF5E8}"/>
              </a:ext>
            </a:extLst>
          </p:cNvPr>
          <p:cNvSpPr>
            <a:spLocks noGrp="1"/>
          </p:cNvSpPr>
          <p:nvPr>
            <p:ph type="title"/>
          </p:nvPr>
        </p:nvSpPr>
        <p:spPr/>
        <p:txBody>
          <a:bodyPr/>
          <a:lstStyle/>
          <a:p>
            <a:r>
              <a:rPr lang="en-GB" dirty="0">
                <a:latin typeface="Helvetica" panose="020B0604020202020204"/>
                <a:cs typeface="Helvetica" panose="020B0604020202020204"/>
              </a:rPr>
              <a:t>DfE Timelines</a:t>
            </a:r>
          </a:p>
        </p:txBody>
      </p:sp>
      <p:graphicFrame>
        <p:nvGraphicFramePr>
          <p:cNvPr id="4" name="Diagram 3" descr="89 Providers identified as having submitted courses with potential anomalies&#10;Over 75% of anomalies are related to course term dates starting or ending on a bank holiday or weekend.&#10;Over 10% relate to ITT variances.&#10;Average 1.8 anomalies per course - Range from 1 to 6&#10;779 - Courses with potential anomalies&#10;1,379 - Potential anomalies&#10;&#10;">
            <a:extLst>
              <a:ext uri="{FF2B5EF4-FFF2-40B4-BE49-F238E27FC236}">
                <a16:creationId xmlns:a16="http://schemas.microsoft.com/office/drawing/2014/main" id="{B80A40A1-6A81-AD5F-85A1-39FBE64B7944}"/>
              </a:ext>
            </a:extLst>
          </p:cNvPr>
          <p:cNvGraphicFramePr/>
          <p:nvPr>
            <p:extLst>
              <p:ext uri="{D42A27DB-BD31-4B8C-83A1-F6EECF244321}">
                <p14:modId xmlns:p14="http://schemas.microsoft.com/office/powerpoint/2010/main" val="2385684467"/>
              </p:ext>
            </p:extLst>
          </p:nvPr>
        </p:nvGraphicFramePr>
        <p:xfrm>
          <a:off x="723332" y="2193460"/>
          <a:ext cx="10320878" cy="42649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a:extLst>
              <a:ext uri="{FF2B5EF4-FFF2-40B4-BE49-F238E27FC236}">
                <a16:creationId xmlns:a16="http://schemas.microsoft.com/office/drawing/2014/main" id="{8936B3BA-18B4-575E-7DC4-443A8408704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7432" y="3578537"/>
            <a:ext cx="914400" cy="914400"/>
          </a:xfrm>
          <a:prstGeom prst="rect">
            <a:avLst/>
          </a:prstGeom>
        </p:spPr>
      </p:pic>
      <p:pic>
        <p:nvPicPr>
          <p:cNvPr id="6" name="Graphic 5">
            <a:extLst>
              <a:ext uri="{FF2B5EF4-FFF2-40B4-BE49-F238E27FC236}">
                <a16:creationId xmlns:a16="http://schemas.microsoft.com/office/drawing/2014/main" id="{ABB8F947-64E5-0748-7539-BA9CF2E0384D}"/>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191506" y="2971800"/>
            <a:ext cx="914400" cy="914400"/>
          </a:xfrm>
          <a:prstGeom prst="rect">
            <a:avLst/>
          </a:prstGeom>
        </p:spPr>
      </p:pic>
      <p:pic>
        <p:nvPicPr>
          <p:cNvPr id="7" name="Graphic 6" descr="Postit Notes with solid fill">
            <a:extLst>
              <a:ext uri="{FF2B5EF4-FFF2-40B4-BE49-F238E27FC236}">
                <a16:creationId xmlns:a16="http://schemas.microsoft.com/office/drawing/2014/main" id="{BCEC02B7-770C-946B-1E66-59CE260306DC}"/>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372874" y="2514600"/>
            <a:ext cx="914400" cy="914400"/>
          </a:xfrm>
          <a:prstGeom prst="rect">
            <a:avLst/>
          </a:prstGeom>
        </p:spPr>
      </p:pic>
      <p:pic>
        <p:nvPicPr>
          <p:cNvPr id="8" name="Graphic 7" descr="Flip calendar with solid fill">
            <a:extLst>
              <a:ext uri="{FF2B5EF4-FFF2-40B4-BE49-F238E27FC236}">
                <a16:creationId xmlns:a16="http://schemas.microsoft.com/office/drawing/2014/main" id="{F745FD88-6C26-59B8-1A5E-6E30C252D257}"/>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7455144" y="1972916"/>
            <a:ext cx="914400" cy="914400"/>
          </a:xfrm>
          <a:prstGeom prst="rect">
            <a:avLst/>
          </a:prstGeom>
        </p:spPr>
      </p:pic>
      <p:pic>
        <p:nvPicPr>
          <p:cNvPr id="9" name="Graphic 8" descr="Clipboard Partially Checked outline">
            <a:extLst>
              <a:ext uri="{FF2B5EF4-FFF2-40B4-BE49-F238E27FC236}">
                <a16:creationId xmlns:a16="http://schemas.microsoft.com/office/drawing/2014/main" id="{474BD03B-F2AE-6F6A-61A0-CF7620195F5F}"/>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9628694" y="1416634"/>
            <a:ext cx="914400" cy="914400"/>
          </a:xfrm>
          <a:prstGeom prst="rect">
            <a:avLst/>
          </a:prstGeom>
        </p:spPr>
      </p:pic>
      <p:sp>
        <p:nvSpPr>
          <p:cNvPr id="10" name="Isosceles Triangle 9">
            <a:extLst>
              <a:ext uri="{FF2B5EF4-FFF2-40B4-BE49-F238E27FC236}">
                <a16:creationId xmlns:a16="http://schemas.microsoft.com/office/drawing/2014/main" id="{222095E6-21D8-DF71-BC24-12E24AD4263C}"/>
              </a:ext>
              <a:ext uri="{C183D7F6-B498-43B3-948B-1728B52AA6E4}">
                <adec:decorative xmlns:adec="http://schemas.microsoft.com/office/drawing/2017/decorative" val="1"/>
              </a:ext>
            </a:extLst>
          </p:cNvPr>
          <p:cNvSpPr/>
          <p:nvPr/>
        </p:nvSpPr>
        <p:spPr>
          <a:xfrm>
            <a:off x="10685141" y="1903654"/>
            <a:ext cx="359069" cy="359069"/>
          </a:xfrm>
          <a:prstGeom prst="triangle">
            <a:avLst>
              <a:gd name="adj" fmla="val 100000"/>
            </a:avLst>
          </a:prstGeom>
          <a:solidFill>
            <a:srgbClr val="002060"/>
          </a:solidFill>
          <a:ln>
            <a:solidFill>
              <a:srgbClr val="7030A0"/>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Tree>
    <p:extLst>
      <p:ext uri="{BB962C8B-B14F-4D97-AF65-F5344CB8AC3E}">
        <p14:creationId xmlns:p14="http://schemas.microsoft.com/office/powerpoint/2010/main" val="3125023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6474A67-FDC9-CF9C-5D42-61E6F8C2BFAA}"/>
              </a:ext>
            </a:extLst>
          </p:cNvPr>
          <p:cNvSpPr/>
          <p:nvPr/>
        </p:nvSpPr>
        <p:spPr>
          <a:xfrm>
            <a:off x="916402" y="2431301"/>
            <a:ext cx="9948672" cy="288950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78FE3B-1F03-9446-9B66-DB14067F308B}"/>
              </a:ext>
            </a:extLst>
          </p:cNvPr>
          <p:cNvSpPr>
            <a:spLocks noGrp="1"/>
          </p:cNvSpPr>
          <p:nvPr>
            <p:ph type="title"/>
          </p:nvPr>
        </p:nvSpPr>
        <p:spPr/>
        <p:txBody>
          <a:bodyPr/>
          <a:lstStyle/>
          <a:p>
            <a:r>
              <a:rPr lang="en-GB" dirty="0"/>
              <a:t>Learning &amp; Funding Information Letter – Things to Consider</a:t>
            </a:r>
          </a:p>
        </p:txBody>
      </p:sp>
      <p:sp>
        <p:nvSpPr>
          <p:cNvPr id="3" name="Text Placeholder 2">
            <a:extLst>
              <a:ext uri="{FF2B5EF4-FFF2-40B4-BE49-F238E27FC236}">
                <a16:creationId xmlns:a16="http://schemas.microsoft.com/office/drawing/2014/main" id="{7F29EE88-C6D9-855B-B372-C35E6BEBD1B2}"/>
              </a:ext>
            </a:extLst>
          </p:cNvPr>
          <p:cNvSpPr>
            <a:spLocks noGrp="1"/>
          </p:cNvSpPr>
          <p:nvPr>
            <p:ph type="body" sz="quarter" idx="12"/>
          </p:nvPr>
        </p:nvSpPr>
        <p:spPr>
          <a:xfrm>
            <a:off x="916402" y="2200275"/>
            <a:ext cx="10359195" cy="4657725"/>
          </a:xfrm>
        </p:spPr>
        <p:txBody>
          <a:bodyPr/>
          <a:lstStyle/>
          <a:p>
            <a:pPr>
              <a:lnSpc>
                <a:spcPct val="100000"/>
              </a:lnSpc>
              <a:spcBef>
                <a:spcPts val="0"/>
              </a:spcBef>
              <a:defRPr/>
            </a:pPr>
            <a:endParaRPr lang="en-GB" sz="2400" dirty="0">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r>
              <a:rPr lang="en-GB" sz="2400" dirty="0">
                <a:solidFill>
                  <a:schemeClr val="bg1"/>
                </a:solidFill>
                <a:latin typeface="Helvetica" panose="020B0604020202020204" pitchFamily="34" charset="0"/>
                <a:cs typeface="Helvetica" panose="020B0604020202020204" pitchFamily="34" charset="0"/>
              </a:rPr>
              <a:t>What extra information / links might you include in yours?</a:t>
            </a:r>
          </a:p>
          <a:p>
            <a:pPr marL="342900" indent="-342900">
              <a:buFont typeface="Arial" panose="020B0604020202020204" pitchFamily="34" charset="0"/>
              <a:buChar char="•"/>
            </a:pPr>
            <a:r>
              <a:rPr lang="en-GB" sz="2400" dirty="0">
                <a:solidFill>
                  <a:schemeClr val="bg1"/>
                </a:solidFill>
                <a:latin typeface="Helvetica" panose="020B0604020202020204" pitchFamily="34" charset="0"/>
                <a:cs typeface="Helvetica" panose="020B0604020202020204" pitchFamily="34" charset="0"/>
              </a:rPr>
              <a:t>When do you issue them?</a:t>
            </a:r>
          </a:p>
          <a:p>
            <a:pPr marL="342900" indent="-342900">
              <a:buFont typeface="Arial" panose="020B0604020202020204" pitchFamily="34" charset="0"/>
              <a:buChar char="•"/>
            </a:pPr>
            <a:r>
              <a:rPr lang="en-GB" sz="2400" dirty="0">
                <a:solidFill>
                  <a:schemeClr val="bg1"/>
                </a:solidFill>
                <a:latin typeface="Helvetica" panose="020B0604020202020204" pitchFamily="34" charset="0"/>
                <a:cs typeface="Helvetica" panose="020B0604020202020204" pitchFamily="34" charset="0"/>
              </a:rPr>
              <a:t>What checks are done prior to issue?</a:t>
            </a:r>
          </a:p>
          <a:p>
            <a:pPr marL="342900" indent="-342900">
              <a:buFont typeface="Arial" panose="020B0604020202020204" pitchFamily="34" charset="0"/>
              <a:buChar char="•"/>
            </a:pPr>
            <a:r>
              <a:rPr lang="en-GB" sz="2400" dirty="0">
                <a:solidFill>
                  <a:schemeClr val="bg1"/>
                </a:solidFill>
                <a:latin typeface="Helvetica" panose="020B0604020202020204" pitchFamily="34" charset="0"/>
                <a:cs typeface="Helvetica" panose="020B0604020202020204" pitchFamily="34" charset="0"/>
              </a:rPr>
              <a:t>Issue a revised LAFIL if there is a change to the tuition fee and/or learning aim</a:t>
            </a:r>
          </a:p>
          <a:p>
            <a:pPr marL="342900" indent="-342900">
              <a:buFont typeface="Arial" panose="020B0604020202020204" pitchFamily="34" charset="0"/>
              <a:buChar char="•"/>
            </a:pPr>
            <a:endParaRPr lang="en-GB" sz="2400" dirty="0">
              <a:solidFill>
                <a:schemeClr val="bg1"/>
              </a:solidFill>
              <a:latin typeface="Helvetica" panose="020B0604020202020204" pitchFamily="34" charset="0"/>
              <a:cs typeface="Helvetica" panose="020B0604020202020204" pitchFamily="34" charset="0"/>
            </a:endParaRPr>
          </a:p>
          <a:p>
            <a:pPr marL="342900" indent="-342900">
              <a:buFont typeface="Arial" panose="020B0604020202020204" pitchFamily="34" charset="0"/>
              <a:buChar char="•"/>
            </a:pPr>
            <a:endParaRPr lang="en-GB" sz="2400" dirty="0">
              <a:latin typeface="Helvetica" panose="020B0604020202020204" pitchFamily="34" charset="0"/>
              <a:cs typeface="Helvetica" panose="020B0604020202020204" pitchFamily="34" charset="0"/>
            </a:endParaRPr>
          </a:p>
          <a:p>
            <a:pPr marL="342900" indent="-342900">
              <a:lnSpc>
                <a:spcPct val="100000"/>
              </a:lnSpc>
              <a:spcBef>
                <a:spcPts val="0"/>
              </a:spcBef>
              <a:buFont typeface="Wingdings" panose="05000000000000000000" pitchFamily="2" charset="2"/>
              <a:buChar char="ü"/>
              <a:defRPr/>
            </a:pPr>
            <a:endParaRPr lang="en-GB" sz="2400" dirty="0">
              <a:latin typeface="Helvetica" panose="020B0604020202020204" pitchFamily="34" charset="0"/>
              <a:cs typeface="Helvetica" panose="020B0604020202020204" pitchFamily="34" charset="0"/>
            </a:endParaRPr>
          </a:p>
          <a:p>
            <a:pPr marL="342900" indent="-342900">
              <a:lnSpc>
                <a:spcPct val="100000"/>
              </a:lnSpc>
              <a:spcBef>
                <a:spcPts val="0"/>
              </a:spcBef>
              <a:buFont typeface="Wingdings" panose="05000000000000000000" pitchFamily="2" charset="2"/>
              <a:buChar char="ü"/>
              <a:defRPr/>
            </a:pPr>
            <a:endParaRPr lang="en-GB" sz="2400" dirty="0">
              <a:latin typeface="Helvetica" panose="020B0604020202020204" pitchFamily="34" charset="0"/>
              <a:cs typeface="Helvetica" panose="020B0604020202020204" pitchFamily="34" charset="0"/>
            </a:endParaRPr>
          </a:p>
          <a:p>
            <a:pPr>
              <a:lnSpc>
                <a:spcPct val="100000"/>
              </a:lnSpc>
              <a:spcBef>
                <a:spcPts val="0"/>
              </a:spcBef>
              <a:defRPr/>
            </a:pPr>
            <a:endParaRPr lang="en-GB" sz="2400" dirty="0">
              <a:latin typeface="Helvetica" panose="020B0604020202020204" pitchFamily="34" charset="0"/>
              <a:cs typeface="Helvetica" panose="020B0604020202020204" pitchFamily="34" charset="0"/>
            </a:endParaRPr>
          </a:p>
          <a:p>
            <a:pPr>
              <a:lnSpc>
                <a:spcPct val="100000"/>
              </a:lnSpc>
              <a:spcBef>
                <a:spcPts val="0"/>
              </a:spcBef>
              <a:defRPr/>
            </a:pPr>
            <a:endParaRPr lang="en-GB" sz="2400" dirty="0">
              <a:latin typeface="Helvetica" panose="020B0604020202020204" pitchFamily="34" charset="0"/>
              <a:cs typeface="Helvetica" panose="020B0604020202020204" pitchFamily="34" charset="0"/>
            </a:endParaRPr>
          </a:p>
          <a:p>
            <a:pPr>
              <a:lnSpc>
                <a:spcPct val="100000"/>
              </a:lnSpc>
              <a:spcBef>
                <a:spcPts val="0"/>
              </a:spcBef>
              <a:defRPr/>
            </a:pPr>
            <a:endParaRPr lang="en-GB" sz="2400" dirty="0">
              <a:latin typeface="Helvetica" panose="020B0604020202020204" pitchFamily="34" charset="0"/>
              <a:cs typeface="Helvetica" panose="020B0604020202020204" pitchFamily="34" charset="0"/>
            </a:endParaRPr>
          </a:p>
          <a:p>
            <a:pPr>
              <a:lnSpc>
                <a:spcPct val="100000"/>
              </a:lnSpc>
              <a:spcBef>
                <a:spcPts val="0"/>
              </a:spcBef>
              <a:defRPr/>
            </a:pPr>
            <a:endParaRPr lang="en-GB" sz="2400" dirty="0">
              <a:latin typeface="Helvetica" panose="020B0604020202020204" pitchFamily="34" charset="0"/>
              <a:cs typeface="Helvetica" panose="020B0604020202020204" pitchFamily="34" charset="0"/>
            </a:endParaRPr>
          </a:p>
          <a:p>
            <a:pPr>
              <a:lnSpc>
                <a:spcPct val="100000"/>
              </a:lnSpc>
              <a:spcBef>
                <a:spcPts val="0"/>
              </a:spcBef>
              <a:defRPr/>
            </a:pPr>
            <a:endParaRPr lang="en-GB" sz="2400" dirty="0">
              <a:latin typeface="Helvetica" panose="020B0604020202020204" pitchFamily="34" charset="0"/>
              <a:cs typeface="Helvetica" panose="020B0604020202020204" pitchFamily="34" charset="0"/>
            </a:endParaRPr>
          </a:p>
          <a:p>
            <a:pPr>
              <a:lnSpc>
                <a:spcPct val="100000"/>
              </a:lnSpc>
              <a:spcBef>
                <a:spcPts val="0"/>
              </a:spcBef>
              <a:defRPr/>
            </a:pPr>
            <a:endParaRPr lang="en-GB" sz="2400" dirty="0">
              <a:latin typeface="Helvetica" panose="020B0604020202020204" pitchFamily="34" charset="0"/>
              <a:cs typeface="Helvetica" panose="020B0604020202020204" pitchFamily="34" charset="0"/>
            </a:endParaRPr>
          </a:p>
          <a:p>
            <a:pPr>
              <a:lnSpc>
                <a:spcPct val="100000"/>
              </a:lnSpc>
              <a:spcBef>
                <a:spcPts val="0"/>
              </a:spcBef>
              <a:defRPr/>
            </a:pPr>
            <a:endParaRPr lang="en-GB" dirty="0"/>
          </a:p>
        </p:txBody>
      </p:sp>
    </p:spTree>
    <p:extLst>
      <p:ext uri="{BB962C8B-B14F-4D97-AF65-F5344CB8AC3E}">
        <p14:creationId xmlns:p14="http://schemas.microsoft.com/office/powerpoint/2010/main" val="3541911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AF28B-FFA7-9EBE-FBF1-956598C89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602CCC-D9FE-95AA-6D93-5BE2D5E1D3BE}"/>
              </a:ext>
            </a:extLst>
          </p:cNvPr>
          <p:cNvSpPr>
            <a:spLocks noGrp="1"/>
          </p:cNvSpPr>
          <p:nvPr>
            <p:ph type="title"/>
          </p:nvPr>
        </p:nvSpPr>
        <p:spPr/>
        <p:txBody>
          <a:bodyPr/>
          <a:lstStyle/>
          <a:p>
            <a:r>
              <a:rPr lang="en-GB" dirty="0">
                <a:latin typeface="Helvetica" panose="020B0604020202020204"/>
                <a:cs typeface="Helvetica" panose="020B0604020202020204"/>
              </a:rPr>
              <a:t>Academic Year Readiness</a:t>
            </a:r>
          </a:p>
        </p:txBody>
      </p:sp>
      <p:sp>
        <p:nvSpPr>
          <p:cNvPr id="3" name="Text Placeholder 2">
            <a:extLst>
              <a:ext uri="{FF2B5EF4-FFF2-40B4-BE49-F238E27FC236}">
                <a16:creationId xmlns:a16="http://schemas.microsoft.com/office/drawing/2014/main" id="{D0BBA57A-5F50-866E-0C68-0E063E54B995}"/>
              </a:ext>
            </a:extLst>
          </p:cNvPr>
          <p:cNvSpPr>
            <a:spLocks noGrp="1"/>
          </p:cNvSpPr>
          <p:nvPr>
            <p:ph type="body" sz="quarter" idx="12"/>
          </p:nvPr>
        </p:nvSpPr>
        <p:spPr>
          <a:xfrm>
            <a:off x="723332" y="1648870"/>
            <a:ext cx="10270706" cy="4657725"/>
          </a:xfrm>
        </p:spPr>
        <p:txBody>
          <a:bodyPr/>
          <a:lstStyle/>
          <a:p>
            <a:pPr marL="285750" indent="-285750">
              <a:lnSpc>
                <a:spcPct val="100000"/>
              </a:lnSpc>
              <a:spcBef>
                <a:spcPts val="600"/>
              </a:spcBef>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Contracts Manager to digitally sign and return 25/26 loan facility contract promptly</a:t>
            </a:r>
          </a:p>
          <a:p>
            <a:pPr marL="285750" indent="-285750">
              <a:lnSpc>
                <a:spcPct val="100000"/>
              </a:lnSpc>
              <a:spcBef>
                <a:spcPts val="600"/>
              </a:spcBef>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285750" indent="-285750">
              <a:lnSpc>
                <a:spcPct val="100000"/>
              </a:lnSpc>
              <a:spcBef>
                <a:spcPts val="600"/>
              </a:spcBef>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Ensure 25/26 loan facility is visible on LP Portal ahead of application service launch</a:t>
            </a:r>
          </a:p>
          <a:p>
            <a:pPr marL="285750" indent="-285750">
              <a:lnSpc>
                <a:spcPct val="100000"/>
              </a:lnSpc>
              <a:spcBef>
                <a:spcPts val="600"/>
              </a:spcBef>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285750" indent="-285750">
              <a:lnSpc>
                <a:spcPct val="100000"/>
              </a:lnSpc>
              <a:spcBef>
                <a:spcPts val="600"/>
              </a:spcBef>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Ensure LAFILs are not issued ahead of launch to avoid applications being made ineligible</a:t>
            </a:r>
          </a:p>
          <a:p>
            <a:pPr marL="285750" indent="-285750">
              <a:lnSpc>
                <a:spcPct val="100000"/>
              </a:lnSpc>
              <a:spcBef>
                <a:spcPts val="600"/>
              </a:spcBef>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285750" indent="-285750">
              <a:lnSpc>
                <a:spcPct val="100000"/>
              </a:lnSpc>
              <a:spcBef>
                <a:spcPts val="600"/>
              </a:spcBef>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Review Contacts and User list ahead of new academic year</a:t>
            </a:r>
          </a:p>
          <a:p>
            <a:pPr marL="285750" indent="-285750">
              <a:lnSpc>
                <a:spcPct val="100000"/>
              </a:lnSpc>
              <a:spcBef>
                <a:spcPts val="600"/>
              </a:spcBef>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285750" indent="-285750">
              <a:lnSpc>
                <a:spcPct val="100000"/>
              </a:lnSpc>
              <a:spcBef>
                <a:spcPts val="6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Be mindful of processing times, especially during ‘peak’ times</a:t>
            </a:r>
            <a:endParaRPr lang="en-GB" sz="1800" dirty="0">
              <a:latin typeface="Helvetica" panose="020B0604020202020204" pitchFamily="34" charset="0"/>
              <a:cs typeface="Helvetica" panose="020B0604020202020204" pitchFamily="34" charset="0"/>
            </a:endParaRPr>
          </a:p>
          <a:p>
            <a:pPr>
              <a:lnSpc>
                <a:spcPct val="100000"/>
              </a:lnSpc>
              <a:spcBef>
                <a:spcPts val="600"/>
              </a:spcBef>
            </a:pPr>
            <a:endParaRPr lang="en-GB" sz="1800" dirty="0">
              <a:latin typeface="Helvetica" panose="020B0604020202020204" pitchFamily="34" charset="0"/>
              <a:cs typeface="Helvetica" panose="020B0604020202020204" pitchFamily="34" charset="0"/>
            </a:endParaRPr>
          </a:p>
          <a:p>
            <a:endParaRPr lang="en-GB" dirty="0"/>
          </a:p>
        </p:txBody>
      </p:sp>
    </p:spTree>
    <p:extLst>
      <p:ext uri="{BB962C8B-B14F-4D97-AF65-F5344CB8AC3E}">
        <p14:creationId xmlns:p14="http://schemas.microsoft.com/office/powerpoint/2010/main" val="4255637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FF90A-8621-A76D-0F7D-2693DC7F3AD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6CF3F20C-FD59-B674-0256-67EECD7063FE}"/>
              </a:ext>
            </a:extLst>
          </p:cNvPr>
          <p:cNvSpPr>
            <a:spLocks noGrp="1"/>
          </p:cNvSpPr>
          <p:nvPr>
            <p:ph type="body" sz="quarter" idx="10"/>
          </p:nvPr>
        </p:nvSpPr>
        <p:spPr>
          <a:xfrm>
            <a:off x="4504755" y="3886701"/>
            <a:ext cx="5695598" cy="927100"/>
          </a:xfrm>
        </p:spPr>
        <p:txBody>
          <a:bodyPr/>
          <a:lstStyle/>
          <a:p>
            <a:r>
              <a:rPr lang="en-GB" dirty="0"/>
              <a:t>What To Do &amp; When</a:t>
            </a:r>
          </a:p>
        </p:txBody>
      </p:sp>
      <p:sp>
        <p:nvSpPr>
          <p:cNvPr id="8" name="Title 7">
            <a:extLst>
              <a:ext uri="{FF2B5EF4-FFF2-40B4-BE49-F238E27FC236}">
                <a16:creationId xmlns:a16="http://schemas.microsoft.com/office/drawing/2014/main" id="{F6B69535-0D1F-A6CE-A903-EF0DC03BD296}"/>
              </a:ext>
            </a:extLst>
          </p:cNvPr>
          <p:cNvSpPr>
            <a:spLocks noGrp="1"/>
          </p:cNvSpPr>
          <p:nvPr>
            <p:ph type="title"/>
          </p:nvPr>
        </p:nvSpPr>
        <p:spPr>
          <a:xfrm>
            <a:off x="587215" y="1951995"/>
            <a:ext cx="5695598" cy="715006"/>
          </a:xfrm>
        </p:spPr>
        <p:txBody>
          <a:bodyPr/>
          <a:lstStyle/>
          <a:p>
            <a:r>
              <a:rPr lang="en-GB" sz="3600" dirty="0"/>
              <a:t>Advanced Learner Loans</a:t>
            </a:r>
          </a:p>
        </p:txBody>
      </p:sp>
    </p:spTree>
    <p:extLst>
      <p:ext uri="{BB962C8B-B14F-4D97-AF65-F5344CB8AC3E}">
        <p14:creationId xmlns:p14="http://schemas.microsoft.com/office/powerpoint/2010/main" val="3288837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3416D-C88A-76DE-595B-8F35B8EBB91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0AAD408F-E471-503B-87C3-0B8260465344}"/>
              </a:ext>
            </a:extLst>
          </p:cNvPr>
          <p:cNvSpPr>
            <a:spLocks noGrp="1"/>
          </p:cNvSpPr>
          <p:nvPr>
            <p:ph type="body" sz="quarter" idx="10"/>
          </p:nvPr>
        </p:nvSpPr>
        <p:spPr/>
        <p:txBody>
          <a:bodyPr/>
          <a:lstStyle/>
          <a:p>
            <a:r>
              <a:rPr lang="en-GB" dirty="0"/>
              <a:t>Roles &amp; Responsibilities</a:t>
            </a:r>
          </a:p>
        </p:txBody>
      </p:sp>
      <p:sp>
        <p:nvSpPr>
          <p:cNvPr id="8" name="Title 7">
            <a:extLst>
              <a:ext uri="{FF2B5EF4-FFF2-40B4-BE49-F238E27FC236}">
                <a16:creationId xmlns:a16="http://schemas.microsoft.com/office/drawing/2014/main" id="{A14BC4C1-24C7-C878-1D67-77ED65CFDDE5}"/>
              </a:ext>
            </a:extLst>
          </p:cNvPr>
          <p:cNvSpPr>
            <a:spLocks noGrp="1"/>
          </p:cNvSpPr>
          <p:nvPr>
            <p:ph type="title"/>
          </p:nvPr>
        </p:nvSpPr>
        <p:spPr>
          <a:xfrm>
            <a:off x="587215" y="1951995"/>
            <a:ext cx="5695598" cy="715006"/>
          </a:xfrm>
        </p:spPr>
        <p:txBody>
          <a:bodyPr/>
          <a:lstStyle/>
          <a:p>
            <a:r>
              <a:rPr lang="en-GB" sz="3600" dirty="0"/>
              <a:t>Advanced Learner Loans</a:t>
            </a:r>
          </a:p>
        </p:txBody>
      </p:sp>
    </p:spTree>
    <p:extLst>
      <p:ext uri="{BB962C8B-B14F-4D97-AF65-F5344CB8AC3E}">
        <p14:creationId xmlns:p14="http://schemas.microsoft.com/office/powerpoint/2010/main" val="3528763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descr="Discussion Diagram">
            <a:extLst>
              <a:ext uri="{FF2B5EF4-FFF2-40B4-BE49-F238E27FC236}">
                <a16:creationId xmlns:a16="http://schemas.microsoft.com/office/drawing/2014/main" id="{7D405A62-7CA9-FFA6-7B14-89DB9AE9667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3745957"/>
              </p:ext>
            </p:extLst>
          </p:nvPr>
        </p:nvGraphicFramePr>
        <p:xfrm>
          <a:off x="5146391" y="616678"/>
          <a:ext cx="6045866"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EBF4C412-9460-6544-6129-5299ED93021F}"/>
              </a:ext>
            </a:extLst>
          </p:cNvPr>
          <p:cNvPicPr>
            <a:picLocks noChangeAspect="1"/>
          </p:cNvPicPr>
          <p:nvPr/>
        </p:nvPicPr>
        <p:blipFill>
          <a:blip r:embed="rId8"/>
          <a:srcRect l="34937" t="24980" r="36487" b="10379"/>
          <a:stretch/>
        </p:blipFill>
        <p:spPr>
          <a:xfrm>
            <a:off x="682908" y="1018572"/>
            <a:ext cx="4155310" cy="5024703"/>
          </a:xfrm>
          <a:prstGeom prst="rect">
            <a:avLst/>
          </a:prstGeom>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Box 10"/>
          <p:cNvSpPr txBox="1">
            <a:spLocks noGrp="1" noChangeArrowheads="1"/>
          </p:cNvSpPr>
          <p:nvPr>
            <p:ph type="title"/>
          </p:nvPr>
        </p:nvSpPr>
        <p:spPr bwMode="auto">
          <a:xfrm>
            <a:off x="589220" y="613623"/>
            <a:ext cx="10515600" cy="460035"/>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Service Standards</a:t>
            </a:r>
            <a:endParaRPr kumimoji="0" lang="en-US" altLang="en-US" sz="2400" b="0" i="0" u="none" strike="noStrike" kern="1200" cap="none" spc="0" normalizeH="0" baseline="0" noProof="0" dirty="0">
              <a:ln>
                <a:noFill/>
              </a:ln>
              <a:solidFill>
                <a:schemeClr val="tx1"/>
              </a:solidFill>
              <a:effectLst/>
              <a:uLnTx/>
              <a:uFillTx/>
              <a:ea typeface="+mn-ea"/>
            </a:endParaRPr>
          </a:p>
        </p:txBody>
      </p:sp>
      <p:graphicFrame>
        <p:nvGraphicFramePr>
          <p:cNvPr id="10" name="Table 9"/>
          <p:cNvGraphicFramePr>
            <a:graphicFrameLocks noGrp="1"/>
          </p:cNvGraphicFramePr>
          <p:nvPr>
            <p:extLst>
              <p:ext uri="{D42A27DB-BD31-4B8C-83A1-F6EECF244321}">
                <p14:modId xmlns:p14="http://schemas.microsoft.com/office/powerpoint/2010/main" val="2463525544"/>
              </p:ext>
            </p:extLst>
          </p:nvPr>
        </p:nvGraphicFramePr>
        <p:xfrm>
          <a:off x="698948" y="1073659"/>
          <a:ext cx="9895900" cy="5261648"/>
        </p:xfrm>
        <a:graphic>
          <a:graphicData uri="http://schemas.openxmlformats.org/drawingml/2006/table">
            <a:tbl>
              <a:tblPr firstRow="1" bandRow="1">
                <a:tableStyleId>{5940675A-B579-460E-94D1-54222C63F5DA}</a:tableStyleId>
              </a:tblPr>
              <a:tblGrid>
                <a:gridCol w="2787097">
                  <a:extLst>
                    <a:ext uri="{9D8B030D-6E8A-4147-A177-3AD203B41FA5}">
                      <a16:colId xmlns:a16="http://schemas.microsoft.com/office/drawing/2014/main" val="20000"/>
                    </a:ext>
                  </a:extLst>
                </a:gridCol>
                <a:gridCol w="1871968">
                  <a:extLst>
                    <a:ext uri="{9D8B030D-6E8A-4147-A177-3AD203B41FA5}">
                      <a16:colId xmlns:a16="http://schemas.microsoft.com/office/drawing/2014/main" val="20001"/>
                    </a:ext>
                  </a:extLst>
                </a:gridCol>
                <a:gridCol w="5236835">
                  <a:extLst>
                    <a:ext uri="{9D8B030D-6E8A-4147-A177-3AD203B41FA5}">
                      <a16:colId xmlns:a16="http://schemas.microsoft.com/office/drawing/2014/main" val="20002"/>
                    </a:ext>
                  </a:extLst>
                </a:gridCol>
              </a:tblGrid>
              <a:tr h="292697">
                <a:tc>
                  <a:txBody>
                    <a:bodyPr/>
                    <a:lstStyle/>
                    <a:p>
                      <a:r>
                        <a:rPr lang="en-GB" sz="1200" b="1" dirty="0">
                          <a:latin typeface="Arial" panose="020B0604020202020204" pitchFamily="34" charset="0"/>
                          <a:cs typeface="Arial" panose="020B0604020202020204" pitchFamily="34" charset="0"/>
                        </a:rPr>
                        <a:t>Process</a:t>
                      </a:r>
                    </a:p>
                  </a:txBody>
                  <a:tcPr marL="121920" marR="121920" marT="60960" marB="60960">
                    <a:solidFill>
                      <a:schemeClr val="accent1">
                        <a:lumMod val="20000"/>
                        <a:lumOff val="80000"/>
                      </a:schemeClr>
                    </a:solidFill>
                  </a:tcPr>
                </a:tc>
                <a:tc>
                  <a:txBody>
                    <a:bodyPr/>
                    <a:lstStyle/>
                    <a:p>
                      <a:r>
                        <a:rPr lang="en-GB" sz="1200" b="1" dirty="0">
                          <a:latin typeface="Arial" panose="020B0604020202020204" pitchFamily="34" charset="0"/>
                          <a:cs typeface="Arial" panose="020B0604020202020204" pitchFamily="34" charset="0"/>
                        </a:rPr>
                        <a:t>Submission Accuracy</a:t>
                      </a:r>
                    </a:p>
                  </a:txBody>
                  <a:tcPr marL="121920" marR="121920" marT="60960" marB="60960">
                    <a:solidFill>
                      <a:schemeClr val="accent1">
                        <a:lumMod val="20000"/>
                        <a:lumOff val="80000"/>
                      </a:schemeClr>
                    </a:solidFill>
                  </a:tcPr>
                </a:tc>
                <a:tc>
                  <a:txBody>
                    <a:bodyPr/>
                    <a:lstStyle/>
                    <a:p>
                      <a:r>
                        <a:rPr lang="en-GB" sz="1200" b="1" dirty="0">
                          <a:latin typeface="Arial" panose="020B0604020202020204" pitchFamily="34" charset="0"/>
                          <a:cs typeface="Arial" panose="020B0604020202020204" pitchFamily="34" charset="0"/>
                        </a:rPr>
                        <a:t>Time to Complete</a:t>
                      </a:r>
                    </a:p>
                  </a:txBody>
                  <a:tcPr marL="121920" marR="121920" marT="60960" marB="60960">
                    <a:solidFill>
                      <a:schemeClr val="accent1">
                        <a:lumMod val="20000"/>
                        <a:lumOff val="80000"/>
                      </a:schemeClr>
                    </a:solidFill>
                  </a:tcPr>
                </a:tc>
                <a:extLst>
                  <a:ext uri="{0D108BD9-81ED-4DB2-BD59-A6C34878D82A}">
                    <a16:rowId xmlns:a16="http://schemas.microsoft.com/office/drawing/2014/main" val="10000"/>
                  </a:ext>
                </a:extLst>
              </a:tr>
              <a:tr h="680104">
                <a:tc>
                  <a:txBody>
                    <a:bodyPr/>
                    <a:lstStyle/>
                    <a:p>
                      <a:r>
                        <a:rPr lang="en-GB" sz="1200" dirty="0">
                          <a:latin typeface="Arial" panose="020B0604020202020204" pitchFamily="34" charset="0"/>
                          <a:cs typeface="Arial" panose="020B0604020202020204" pitchFamily="34" charset="0"/>
                        </a:rPr>
                        <a:t>Adding</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Unique Learner Numbers </a:t>
                      </a:r>
                    </a:p>
                  </a:txBody>
                  <a:tcPr marL="121920" marR="121920" marT="60960" marB="60960">
                    <a:solidFill>
                      <a:schemeClr val="accent1">
                        <a:lumMod val="20000"/>
                        <a:lumOff val="80000"/>
                      </a:schemeClr>
                    </a:solidFill>
                  </a:tcPr>
                </a:tc>
                <a:tc>
                  <a:txBody>
                    <a:bodyPr/>
                    <a:lstStyle/>
                    <a:p>
                      <a:r>
                        <a:rPr lang="en-GB" sz="1200" dirty="0">
                          <a:latin typeface="Arial" panose="020B0604020202020204" pitchFamily="34" charset="0"/>
                          <a:cs typeface="Arial" panose="020B0604020202020204" pitchFamily="34" charset="0"/>
                        </a:rPr>
                        <a:t>99%</a:t>
                      </a:r>
                    </a:p>
                  </a:txBody>
                  <a:tcPr marL="121920" marR="121920" marT="60960" marB="60960">
                    <a:solidFill>
                      <a:schemeClr val="accent1">
                        <a:lumMod val="20000"/>
                        <a:lumOff val="80000"/>
                      </a:schemeClr>
                    </a:solidFill>
                  </a:tcPr>
                </a:tc>
                <a:tc>
                  <a:txBody>
                    <a:bodyPr/>
                    <a:lstStyle/>
                    <a:p>
                      <a:r>
                        <a:rPr lang="en-GB" sz="1200" dirty="0">
                          <a:latin typeface="Arial" panose="020B0604020202020204" pitchFamily="34" charset="0"/>
                          <a:cs typeface="Arial" panose="020B0604020202020204" pitchFamily="34" charset="0"/>
                        </a:rPr>
                        <a:t>ULNs to be entered within 6 weeks of the learning aim start date. Where an application is received more than 4 weeks after the learning aim start date, the ULN must be entered within 2 weeks of the application received date</a:t>
                      </a:r>
                    </a:p>
                  </a:txBody>
                  <a:tcPr marL="121920" marR="121920" marT="60960" marB="60960">
                    <a:solidFill>
                      <a:schemeClr val="accent1">
                        <a:lumMod val="20000"/>
                        <a:lumOff val="80000"/>
                      </a:schemeClr>
                    </a:solidFill>
                  </a:tcPr>
                </a:tc>
                <a:extLst>
                  <a:ext uri="{0D108BD9-81ED-4DB2-BD59-A6C34878D82A}">
                    <a16:rowId xmlns:a16="http://schemas.microsoft.com/office/drawing/2014/main" val="10001"/>
                  </a:ext>
                </a:extLst>
              </a:tr>
              <a:tr h="995171">
                <a:tc>
                  <a:txBody>
                    <a:bodyPr/>
                    <a:lstStyle/>
                    <a:p>
                      <a:r>
                        <a:rPr lang="en-GB" sz="1200" dirty="0">
                          <a:latin typeface="Arial" panose="020B0604020202020204" pitchFamily="34" charset="0"/>
                          <a:cs typeface="Arial" panose="020B0604020202020204" pitchFamily="34" charset="0"/>
                        </a:rPr>
                        <a:t>Check information (e.g. Fee Charged, Learning Aim, Start Date etc) and make any necessary changes</a:t>
                      </a:r>
                    </a:p>
                  </a:txBody>
                  <a:tcPr marL="121920" marR="121920" marT="60960" marB="60960">
                    <a:solidFill>
                      <a:schemeClr val="accent1">
                        <a:lumMod val="20000"/>
                        <a:lumOff val="80000"/>
                      </a:schemeClr>
                    </a:solidFill>
                  </a:tcPr>
                </a:tc>
                <a:tc>
                  <a:txBody>
                    <a:bodyPr/>
                    <a:lstStyle/>
                    <a:p>
                      <a:r>
                        <a:rPr lang="en-GB" sz="1200" dirty="0">
                          <a:latin typeface="Arial" panose="020B0604020202020204" pitchFamily="34" charset="0"/>
                          <a:cs typeface="Arial" panose="020B0604020202020204" pitchFamily="34" charset="0"/>
                        </a:rPr>
                        <a:t>100% accuracy for approved applications before initial and subsequent attendance confirmations</a:t>
                      </a:r>
                    </a:p>
                  </a:txBody>
                  <a:tcPr marL="121920" marR="121920" marT="60960" marB="60960">
                    <a:solidFill>
                      <a:schemeClr val="accent1">
                        <a:lumMod val="20000"/>
                        <a:lumOff val="80000"/>
                      </a:schemeClr>
                    </a:solidFill>
                  </a:tcPr>
                </a:tc>
                <a:tc>
                  <a:txBody>
                    <a:bodyPr/>
                    <a:lstStyle/>
                    <a:p>
                      <a:r>
                        <a:rPr lang="en-GB" sz="1200" dirty="0">
                          <a:latin typeface="Arial" panose="020B0604020202020204" pitchFamily="34" charset="0"/>
                          <a:cs typeface="Arial" panose="020B0604020202020204" pitchFamily="34" charset="0"/>
                        </a:rPr>
                        <a:t>No timescale proposed. It is a condition of Attendance Confirmation that details are correct</a:t>
                      </a:r>
                    </a:p>
                  </a:txBody>
                  <a:tcPr marL="121920" marR="121920" marT="60960" marB="60960">
                    <a:solidFill>
                      <a:schemeClr val="accent1">
                        <a:lumMod val="20000"/>
                        <a:lumOff val="80000"/>
                      </a:schemeClr>
                    </a:solidFill>
                  </a:tcPr>
                </a:tc>
                <a:extLst>
                  <a:ext uri="{0D108BD9-81ED-4DB2-BD59-A6C34878D82A}">
                    <a16:rowId xmlns:a16="http://schemas.microsoft.com/office/drawing/2014/main" val="10002"/>
                  </a:ext>
                </a:extLst>
              </a:tr>
              <a:tr h="825841">
                <a:tc>
                  <a:txBody>
                    <a:bodyPr/>
                    <a:lstStyle/>
                    <a:p>
                      <a:r>
                        <a:rPr lang="en-GB" sz="1200" dirty="0">
                          <a:latin typeface="Arial" panose="020B0604020202020204" pitchFamily="34" charset="0"/>
                          <a:cs typeface="Arial" panose="020B0604020202020204" pitchFamily="34" charset="0"/>
                        </a:rPr>
                        <a:t>Initial</a:t>
                      </a:r>
                      <a:r>
                        <a:rPr lang="en-GB" sz="1200" baseline="0" dirty="0">
                          <a:latin typeface="Arial" panose="020B0604020202020204" pitchFamily="34" charset="0"/>
                          <a:cs typeface="Arial" panose="020B0604020202020204" pitchFamily="34" charset="0"/>
                        </a:rPr>
                        <a:t> Attendance Confirmation</a:t>
                      </a:r>
                      <a:endParaRPr lang="en-GB" sz="1200" dirty="0">
                        <a:latin typeface="Arial" panose="020B0604020202020204" pitchFamily="34" charset="0"/>
                        <a:cs typeface="Arial" panose="020B0604020202020204" pitchFamily="34" charset="0"/>
                      </a:endParaRPr>
                    </a:p>
                  </a:txBody>
                  <a:tcPr marL="121920" marR="121920" marT="60960" marB="60960">
                    <a:solidFill>
                      <a:schemeClr val="accent1">
                        <a:lumMod val="20000"/>
                        <a:lumOff val="80000"/>
                      </a:schemeClr>
                    </a:solidFill>
                  </a:tcPr>
                </a:tc>
                <a:tc>
                  <a:txBody>
                    <a:bodyPr/>
                    <a:lstStyle/>
                    <a:p>
                      <a:r>
                        <a:rPr lang="en-GB" sz="1200" dirty="0">
                          <a:latin typeface="Arial" panose="020B0604020202020204" pitchFamily="34" charset="0"/>
                          <a:cs typeface="Arial" panose="020B0604020202020204" pitchFamily="34" charset="0"/>
                        </a:rPr>
                        <a:t>99%</a:t>
                      </a:r>
                    </a:p>
                  </a:txBody>
                  <a:tcPr marL="121920" marR="121920" marT="60960" marB="60960">
                    <a:solidFill>
                      <a:schemeClr val="accent1">
                        <a:lumMod val="20000"/>
                        <a:lumOff val="80000"/>
                      </a:schemeClr>
                    </a:solidFill>
                  </a:tcPr>
                </a:tc>
                <a:tc>
                  <a:txBody>
                    <a:bodyPr/>
                    <a:lstStyle/>
                    <a:p>
                      <a:r>
                        <a:rPr lang="en-GB" sz="1200" dirty="0">
                          <a:latin typeface="Arial" panose="020B0604020202020204" pitchFamily="34" charset="0"/>
                          <a:cs typeface="Arial" panose="020B0604020202020204" pitchFamily="34" charset="0"/>
                        </a:rPr>
                        <a:t>Attendance confirmation</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to be entered within 6 weeks of the learning aim start date if the application is approved. Where an application is approved more than 4 weeks after the learning aim start date, the attendance confirmation must be provided within 2 weeks of the approval date</a:t>
                      </a:r>
                    </a:p>
                  </a:txBody>
                  <a:tcPr marL="121920" marR="121920" marT="60960" marB="60960">
                    <a:solidFill>
                      <a:schemeClr val="accent1">
                        <a:lumMod val="20000"/>
                        <a:lumOff val="80000"/>
                      </a:schemeClr>
                    </a:solidFill>
                  </a:tcPr>
                </a:tc>
                <a:extLst>
                  <a:ext uri="{0D108BD9-81ED-4DB2-BD59-A6C34878D82A}">
                    <a16:rowId xmlns:a16="http://schemas.microsoft.com/office/drawing/2014/main" val="10003"/>
                  </a:ext>
                </a:extLst>
              </a:tr>
              <a:tr h="819553">
                <a:tc>
                  <a:txBody>
                    <a:bodyPr/>
                    <a:lstStyle/>
                    <a:p>
                      <a:r>
                        <a:rPr lang="en-GB" sz="1200" dirty="0">
                          <a:latin typeface="Arial" panose="020B0604020202020204" pitchFamily="34" charset="0"/>
                          <a:cs typeface="Arial" panose="020B0604020202020204" pitchFamily="34" charset="0"/>
                        </a:rPr>
                        <a:t>Subsequent Attendance Confirmations</a:t>
                      </a:r>
                    </a:p>
                  </a:txBody>
                  <a:tcPr marL="121920" marR="121920" marT="60960" marB="60960">
                    <a:solidFill>
                      <a:schemeClr val="accent1">
                        <a:lumMod val="20000"/>
                        <a:lumOff val="80000"/>
                      </a:schemeClr>
                    </a:solidFill>
                  </a:tcPr>
                </a:tc>
                <a:tc>
                  <a:txBody>
                    <a:bodyPr/>
                    <a:lstStyle/>
                    <a:p>
                      <a:r>
                        <a:rPr lang="en-GB" sz="1200" dirty="0">
                          <a:latin typeface="Arial" panose="020B0604020202020204" pitchFamily="34" charset="0"/>
                          <a:cs typeface="Arial" panose="020B0604020202020204" pitchFamily="34" charset="0"/>
                        </a:rPr>
                        <a:t>99%</a:t>
                      </a:r>
                    </a:p>
                  </a:txBody>
                  <a:tcPr marL="121920" marR="121920" marT="60960" marB="60960">
                    <a:solidFill>
                      <a:schemeClr val="accent1">
                        <a:lumMod val="20000"/>
                        <a:lumOff val="80000"/>
                      </a:schemeClr>
                    </a:solidFill>
                  </a:tcPr>
                </a:tc>
                <a:tc>
                  <a:txBody>
                    <a:bodyPr/>
                    <a:lstStyle/>
                    <a:p>
                      <a:pPr marL="228600" indent="-228600">
                        <a:buAutoNum type="alphaUcPeriod"/>
                      </a:pPr>
                      <a:r>
                        <a:rPr lang="en-GB" sz="1200" dirty="0">
                          <a:latin typeface="Arial" panose="020B0604020202020204" pitchFamily="34" charset="0"/>
                          <a:cs typeface="Arial" panose="020B0604020202020204" pitchFamily="34" charset="0"/>
                        </a:rPr>
                        <a:t>85% of learner attendance confirmations to be provided by payment drawdown date AND</a:t>
                      </a:r>
                    </a:p>
                    <a:p>
                      <a:pPr marL="228600" indent="-228600">
                        <a:buAutoNum type="alphaUcPeriod"/>
                      </a:pPr>
                      <a:r>
                        <a:rPr lang="en-GB" sz="1200" dirty="0">
                          <a:latin typeface="Arial" panose="020B0604020202020204" pitchFamily="34" charset="0"/>
                          <a:cs typeface="Arial" panose="020B0604020202020204" pitchFamily="34" charset="0"/>
                        </a:rPr>
                        <a:t>99% of learner attendance confirmations to be provided within 60 days of payment drawdown date</a:t>
                      </a:r>
                    </a:p>
                  </a:txBody>
                  <a:tcPr marL="121920" marR="121920" marT="60960" marB="60960">
                    <a:solidFill>
                      <a:schemeClr val="accent1">
                        <a:lumMod val="20000"/>
                        <a:lumOff val="80000"/>
                      </a:schemeClr>
                    </a:solidFill>
                  </a:tcPr>
                </a:tc>
                <a:extLst>
                  <a:ext uri="{0D108BD9-81ED-4DB2-BD59-A6C34878D82A}">
                    <a16:rowId xmlns:a16="http://schemas.microsoft.com/office/drawing/2014/main" val="10004"/>
                  </a:ext>
                </a:extLst>
              </a:tr>
              <a:tr h="680104">
                <a:tc>
                  <a:txBody>
                    <a:bodyPr/>
                    <a:lstStyle/>
                    <a:p>
                      <a:r>
                        <a:rPr lang="en-GB" sz="1200" dirty="0">
                          <a:latin typeface="Arial" panose="020B0604020202020204" pitchFamily="34" charset="0"/>
                          <a:cs typeface="Arial" panose="020B0604020202020204" pitchFamily="34" charset="0"/>
                        </a:rPr>
                        <a:t>Suspensions</a:t>
                      </a:r>
                    </a:p>
                  </a:txBody>
                  <a:tcPr marL="121920" marR="121920" marT="60960" marB="60960">
                    <a:solidFill>
                      <a:schemeClr val="accent1">
                        <a:lumMod val="20000"/>
                        <a:lumOff val="80000"/>
                      </a:schemeClr>
                    </a:solidFill>
                  </a:tcPr>
                </a:tc>
                <a:tc>
                  <a:txBody>
                    <a:bodyPr/>
                    <a:lstStyle/>
                    <a:p>
                      <a:r>
                        <a:rPr lang="en-GB" sz="1200" dirty="0">
                          <a:latin typeface="Arial" panose="020B0604020202020204" pitchFamily="34" charset="0"/>
                          <a:cs typeface="Arial" panose="020B0604020202020204" pitchFamily="34" charset="0"/>
                        </a:rPr>
                        <a:t>99%</a:t>
                      </a:r>
                    </a:p>
                  </a:txBody>
                  <a:tcPr marL="121920" marR="121920" marT="60960" marB="60960">
                    <a:solidFill>
                      <a:schemeClr val="accent1">
                        <a:lumMod val="20000"/>
                        <a:lumOff val="80000"/>
                      </a:schemeClr>
                    </a:solidFill>
                  </a:tcPr>
                </a:tc>
                <a:tc>
                  <a:txBody>
                    <a:bodyPr/>
                    <a:lstStyle/>
                    <a:p>
                      <a:pPr marL="228600" indent="-228600">
                        <a:buAutoNum type="alphaUcPeriod"/>
                      </a:pPr>
                      <a:r>
                        <a:rPr lang="en-GB" sz="1200" dirty="0">
                          <a:latin typeface="Arial" panose="020B0604020202020204" pitchFamily="34" charset="0"/>
                          <a:cs typeface="Arial" panose="020B0604020202020204" pitchFamily="34" charset="0"/>
                        </a:rPr>
                        <a:t>60% of suspension</a:t>
                      </a:r>
                      <a:r>
                        <a:rPr lang="en-GB" sz="1200" baseline="0" dirty="0">
                          <a:latin typeface="Arial" panose="020B0604020202020204" pitchFamily="34" charset="0"/>
                          <a:cs typeface="Arial" panose="020B0604020202020204" pitchFamily="34" charset="0"/>
                        </a:rPr>
                        <a:t> C</a:t>
                      </a:r>
                      <a:r>
                        <a:rPr lang="en-GB" sz="1200" dirty="0">
                          <a:latin typeface="Arial" panose="020B0604020202020204" pitchFamily="34" charset="0"/>
                          <a:cs typeface="Arial" panose="020B0604020202020204" pitchFamily="34" charset="0"/>
                        </a:rPr>
                        <a:t>OCs submitted within 60 days of notification</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AND </a:t>
                      </a:r>
                    </a:p>
                    <a:p>
                      <a:pPr marL="228600" indent="-228600">
                        <a:buAutoNum type="alphaUcPeriod"/>
                      </a:pPr>
                      <a:r>
                        <a:rPr lang="en-GB" sz="1200" dirty="0">
                          <a:latin typeface="Arial" panose="020B0604020202020204" pitchFamily="34" charset="0"/>
                          <a:cs typeface="Arial" panose="020B0604020202020204" pitchFamily="34" charset="0"/>
                        </a:rPr>
                        <a:t>99% of suspension COCs submitted within 90 days of notification </a:t>
                      </a:r>
                    </a:p>
                  </a:txBody>
                  <a:tcPr marL="121920" marR="121920" marT="60960" marB="60960">
                    <a:solidFill>
                      <a:schemeClr val="accent1">
                        <a:lumMod val="20000"/>
                        <a:lumOff val="80000"/>
                      </a:schemeClr>
                    </a:solidFill>
                  </a:tcPr>
                </a:tc>
                <a:extLst>
                  <a:ext uri="{0D108BD9-81ED-4DB2-BD59-A6C34878D82A}">
                    <a16:rowId xmlns:a16="http://schemas.microsoft.com/office/drawing/2014/main" val="10005"/>
                  </a:ext>
                </a:extLst>
              </a:tr>
              <a:tr h="680104">
                <a:tc>
                  <a:txBody>
                    <a:bodyPr/>
                    <a:lstStyle/>
                    <a:p>
                      <a:r>
                        <a:rPr lang="en-GB" sz="1200" dirty="0">
                          <a:latin typeface="Arial" panose="020B0604020202020204" pitchFamily="34" charset="0"/>
                          <a:cs typeface="Arial" panose="020B0604020202020204" pitchFamily="34" charset="0"/>
                        </a:rPr>
                        <a:t>Withdrawals</a:t>
                      </a:r>
                    </a:p>
                  </a:txBody>
                  <a:tcPr marL="121920" marR="121920" marT="60960" marB="60960">
                    <a:solidFill>
                      <a:schemeClr val="accent1">
                        <a:lumMod val="20000"/>
                        <a:lumOff val="80000"/>
                      </a:schemeClr>
                    </a:solidFill>
                  </a:tcPr>
                </a:tc>
                <a:tc>
                  <a:txBody>
                    <a:bodyPr/>
                    <a:lstStyle/>
                    <a:p>
                      <a:r>
                        <a:rPr lang="en-GB" sz="1200" dirty="0">
                          <a:latin typeface="Arial" panose="020B0604020202020204" pitchFamily="34" charset="0"/>
                          <a:cs typeface="Arial" panose="020B0604020202020204" pitchFamily="34" charset="0"/>
                        </a:rPr>
                        <a:t>99%</a:t>
                      </a:r>
                    </a:p>
                  </a:txBody>
                  <a:tcPr marL="121920" marR="121920" marT="60960" marB="60960">
                    <a:solidFill>
                      <a:schemeClr val="accent1">
                        <a:lumMod val="20000"/>
                        <a:lumOff val="80000"/>
                      </a:schemeClr>
                    </a:solidFill>
                  </a:tcPr>
                </a:tc>
                <a:tc>
                  <a:txBody>
                    <a:bodyPr/>
                    <a:lstStyle/>
                    <a:p>
                      <a:pPr marL="228600" indent="-228600">
                        <a:buAutoNum type="alphaUcPeriod"/>
                      </a:pPr>
                      <a:r>
                        <a:rPr lang="en-GB" sz="1200" dirty="0">
                          <a:latin typeface="Arial" panose="020B0604020202020204" pitchFamily="34" charset="0"/>
                          <a:cs typeface="Arial" panose="020B0604020202020204" pitchFamily="34" charset="0"/>
                        </a:rPr>
                        <a:t>60% of withdrawal</a:t>
                      </a:r>
                      <a:r>
                        <a:rPr lang="en-GB" sz="1200" baseline="0" dirty="0">
                          <a:latin typeface="Arial" panose="020B0604020202020204" pitchFamily="34" charset="0"/>
                          <a:cs typeface="Arial" panose="020B0604020202020204" pitchFamily="34" charset="0"/>
                        </a:rPr>
                        <a:t> C</a:t>
                      </a:r>
                      <a:r>
                        <a:rPr lang="en-GB" sz="1200" dirty="0">
                          <a:latin typeface="Arial" panose="020B0604020202020204" pitchFamily="34" charset="0"/>
                          <a:cs typeface="Arial" panose="020B0604020202020204" pitchFamily="34" charset="0"/>
                        </a:rPr>
                        <a:t>OCs submitted within 60 days of notification</a:t>
                      </a:r>
                      <a:r>
                        <a:rPr lang="en-GB" sz="1200" baseline="0"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AND </a:t>
                      </a:r>
                    </a:p>
                    <a:p>
                      <a:pPr marL="228600" indent="-228600">
                        <a:buAutoNum type="alphaUcPeriod"/>
                      </a:pPr>
                      <a:r>
                        <a:rPr lang="en-GB" sz="1200" dirty="0">
                          <a:latin typeface="Arial" panose="020B0604020202020204" pitchFamily="34" charset="0"/>
                          <a:cs typeface="Arial" panose="020B0604020202020204" pitchFamily="34" charset="0"/>
                        </a:rPr>
                        <a:t>99% of withdrawal COCs submitted within 90 days of notification </a:t>
                      </a:r>
                    </a:p>
                  </a:txBody>
                  <a:tcPr marL="121920" marR="121920" marT="60960" marB="60960">
                    <a:solidFill>
                      <a:schemeClr val="accent1">
                        <a:lumMod val="20000"/>
                        <a:lumOff val="80000"/>
                      </a:schemeClr>
                    </a:solidFill>
                  </a:tcPr>
                </a:tc>
                <a:extLst>
                  <a:ext uri="{0D108BD9-81ED-4DB2-BD59-A6C34878D82A}">
                    <a16:rowId xmlns:a16="http://schemas.microsoft.com/office/drawing/2014/main" val="10006"/>
                  </a:ext>
                </a:extLst>
              </a:tr>
            </a:tbl>
          </a:graphicData>
        </a:graphic>
      </p:graphicFrame>
    </p:spTree>
  </p:cSld>
  <p:clrMapOvr>
    <a:masterClrMapping/>
  </p:clrMapOvr>
  <p:transition spd="med" advClick="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3093EF6-5272-4949-94D1-A9EAD3E58FA1}"/>
              </a:ext>
            </a:extLst>
          </p:cNvPr>
          <p:cNvSpPr txBox="1"/>
          <p:nvPr/>
        </p:nvSpPr>
        <p:spPr>
          <a:xfrm>
            <a:off x="5089310" y="3265353"/>
            <a:ext cx="2511846"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Pay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Loans and grants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Tuition fees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Bursaries </a:t>
            </a:r>
          </a:p>
        </p:txBody>
      </p:sp>
      <p:sp>
        <p:nvSpPr>
          <p:cNvPr id="6" name="Text Placeholder 1">
            <a:extLst>
              <a:ext uri="{FF2B5EF4-FFF2-40B4-BE49-F238E27FC236}">
                <a16:creationId xmlns:a16="http://schemas.microsoft.com/office/drawing/2014/main" id="{D667A7AF-9F53-4081-A467-7315449BB449}"/>
              </a:ext>
            </a:extLst>
          </p:cNvPr>
          <p:cNvSpPr txBox="1">
            <a:spLocks/>
          </p:cNvSpPr>
          <p:nvPr/>
        </p:nvSpPr>
        <p:spPr>
          <a:xfrm>
            <a:off x="483447" y="1617734"/>
            <a:ext cx="10943167" cy="4222751"/>
          </a:xfrm>
          <a:prstGeom prst="rect">
            <a:avLst/>
          </a:prstGeom>
        </p:spPr>
        <p:txBody>
          <a:bodyPr anchor="t"/>
          <a:lstStyle>
            <a:lvl1pPr marL="0" indent="0" algn="l" defTabSz="1219170" rtl="0" eaLnBrk="1" latinLnBrk="0" hangingPunct="1">
              <a:spcBef>
                <a:spcPct val="20000"/>
              </a:spcBef>
              <a:buFont typeface="Arial" pitchFamily="34" charset="0"/>
              <a:buNone/>
              <a:defRPr sz="4267" kern="1200">
                <a:solidFill>
                  <a:schemeClr val="tx1"/>
                </a:solidFill>
                <a:latin typeface="+mn-lt"/>
                <a:ea typeface="+mn-ea"/>
                <a:cs typeface="+mn-cs"/>
              </a:defRPr>
            </a:lvl1pPr>
            <a:lvl2pPr marL="609585" indent="0" algn="l" defTabSz="1219170" rtl="0" eaLnBrk="1" latinLnBrk="0" hangingPunct="1">
              <a:spcBef>
                <a:spcPct val="20000"/>
              </a:spcBef>
              <a:buFont typeface="Arial" pitchFamily="34" charset="0"/>
              <a:buNone/>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srgbClr val="C00000"/>
              </a:solidFill>
              <a:effectLst/>
              <a:uLnTx/>
              <a:uFillTx/>
              <a:latin typeface="Helvetica" panose="020B0604020202020204" pitchFamily="34" charset="0"/>
              <a:cs typeface="Helvetica" panose="020B0604020202020204" pitchFamily="34" charset="0"/>
            </a:endParaRPr>
          </a:p>
        </p:txBody>
      </p:sp>
      <p:sp>
        <p:nvSpPr>
          <p:cNvPr id="12" name="TextBox 11">
            <a:extLst>
              <a:ext uri="{FF2B5EF4-FFF2-40B4-BE49-F238E27FC236}">
                <a16:creationId xmlns:a16="http://schemas.microsoft.com/office/drawing/2014/main" id="{FDBCAED3-464F-4BC6-AEE1-7FFEADC94E92}"/>
              </a:ext>
            </a:extLst>
          </p:cNvPr>
          <p:cNvSpPr txBox="1"/>
          <p:nvPr/>
        </p:nvSpPr>
        <p:spPr>
          <a:xfrm>
            <a:off x="5640779" y="2986644"/>
            <a:ext cx="914400" cy="914400"/>
          </a:xfrm>
          <a:prstGeom prst="rect">
            <a:avLst/>
          </a:prstGeom>
          <a:noFill/>
        </p:spPr>
        <p:txBody>
          <a:bodyPr wrap="square" rtlCol="0">
            <a:spAutoFit/>
          </a:bodyPr>
          <a:lstStyle/>
          <a:p>
            <a:endParaRPr lang="en-GB" dirty="0"/>
          </a:p>
        </p:txBody>
      </p:sp>
      <p:pic>
        <p:nvPicPr>
          <p:cNvPr id="9" name="Picture 8">
            <a:extLst>
              <a:ext uri="{FF2B5EF4-FFF2-40B4-BE49-F238E27FC236}">
                <a16:creationId xmlns:a16="http://schemas.microsoft.com/office/drawing/2014/main" id="{40227FB4-83BE-CE64-16A8-1BDB5970DD06}"/>
              </a:ext>
            </a:extLst>
          </p:cNvPr>
          <p:cNvPicPr>
            <a:picLocks noChangeAspect="1"/>
          </p:cNvPicPr>
          <p:nvPr/>
        </p:nvPicPr>
        <p:blipFill rotWithShape="1">
          <a:blip r:embed="rId3"/>
          <a:srcRect l="7832" t="8728" r="12535" b="7404"/>
          <a:stretch/>
        </p:blipFill>
        <p:spPr>
          <a:xfrm>
            <a:off x="684900" y="1617734"/>
            <a:ext cx="7464972" cy="4041491"/>
          </a:xfrm>
          <a:prstGeom prst="rect">
            <a:avLst/>
          </a:prstGeom>
          <a:ln>
            <a:solidFill>
              <a:schemeClr val="tx1"/>
            </a:solidFill>
          </a:ln>
        </p:spPr>
      </p:pic>
      <p:sp>
        <p:nvSpPr>
          <p:cNvPr id="16" name="Oval 15">
            <a:extLst>
              <a:ext uri="{FF2B5EF4-FFF2-40B4-BE49-F238E27FC236}">
                <a16:creationId xmlns:a16="http://schemas.microsoft.com/office/drawing/2014/main" id="{EC1260B8-7955-A4AF-80BC-AF55D2092C52}"/>
              </a:ext>
            </a:extLst>
          </p:cNvPr>
          <p:cNvSpPr/>
          <p:nvPr/>
        </p:nvSpPr>
        <p:spPr>
          <a:xfrm>
            <a:off x="6320849" y="1653612"/>
            <a:ext cx="1835261" cy="43238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76200">
                <a:solidFill>
                  <a:schemeClr val="tx1"/>
                </a:solidFill>
              </a:ln>
              <a:noFill/>
            </a:endParaRPr>
          </a:p>
        </p:txBody>
      </p:sp>
      <p:pic>
        <p:nvPicPr>
          <p:cNvPr id="18" name="Picture 17">
            <a:extLst>
              <a:ext uri="{FF2B5EF4-FFF2-40B4-BE49-F238E27FC236}">
                <a16:creationId xmlns:a16="http://schemas.microsoft.com/office/drawing/2014/main" id="{62F02277-844C-4241-3F1A-AE678953811B}"/>
              </a:ext>
            </a:extLst>
          </p:cNvPr>
          <p:cNvPicPr>
            <a:picLocks noChangeAspect="1"/>
          </p:cNvPicPr>
          <p:nvPr/>
        </p:nvPicPr>
        <p:blipFill rotWithShape="1">
          <a:blip r:embed="rId4"/>
          <a:srcRect l="37831" t="9412" r="37655" b="45294"/>
          <a:stretch/>
        </p:blipFill>
        <p:spPr>
          <a:xfrm>
            <a:off x="8249867" y="1904277"/>
            <a:ext cx="2988815" cy="3106271"/>
          </a:xfrm>
          <a:prstGeom prst="rect">
            <a:avLst/>
          </a:prstGeom>
        </p:spPr>
      </p:pic>
      <p:sp>
        <p:nvSpPr>
          <p:cNvPr id="2" name="Title 1">
            <a:extLst>
              <a:ext uri="{FF2B5EF4-FFF2-40B4-BE49-F238E27FC236}">
                <a16:creationId xmlns:a16="http://schemas.microsoft.com/office/drawing/2014/main" id="{274D4649-585C-19D2-AA9A-53059A7443F5}"/>
              </a:ext>
            </a:extLst>
          </p:cNvPr>
          <p:cNvSpPr>
            <a:spLocks noGrp="1"/>
          </p:cNvSpPr>
          <p:nvPr>
            <p:ph type="title"/>
          </p:nvPr>
        </p:nvSpPr>
        <p:spPr>
          <a:xfrm>
            <a:off x="578224" y="857161"/>
            <a:ext cx="10515600" cy="460035"/>
          </a:xfrm>
        </p:spPr>
        <p:txBody>
          <a:bodyPr/>
          <a:lstStyle/>
          <a:p>
            <a:r>
              <a:rPr lang="en-GB" sz="2400" dirty="0">
                <a:latin typeface="Helvetica" panose="020B0604020202020204" pitchFamily="34" charset="0"/>
                <a:ea typeface="+mn-ea"/>
                <a:cs typeface="Helvetica" panose="020B0604020202020204" pitchFamily="34" charset="0"/>
              </a:rPr>
              <a:t>LP Portal Login via LP Services website</a:t>
            </a:r>
            <a:br>
              <a:rPr lang="en-GB" sz="2400" b="0" dirty="0">
                <a:latin typeface="Helvetica" panose="020B0604020202020204" pitchFamily="34" charset="0"/>
                <a:ea typeface="+mn-ea"/>
                <a:cs typeface="Helvetica" panose="020B0604020202020204" pitchFamily="34" charset="0"/>
              </a:rPr>
            </a:br>
            <a:endParaRPr lang="en-GB" dirty="0"/>
          </a:p>
        </p:txBody>
      </p:sp>
    </p:spTree>
    <p:extLst>
      <p:ext uri="{BB962C8B-B14F-4D97-AF65-F5344CB8AC3E}">
        <p14:creationId xmlns:p14="http://schemas.microsoft.com/office/powerpoint/2010/main" val="3051228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475CC-666A-8955-C7A5-D874AFC58F6E}"/>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96C3E89-4189-2A08-C7DD-50E058BADB32}"/>
              </a:ext>
            </a:extLst>
          </p:cNvPr>
          <p:cNvSpPr>
            <a:spLocks noGrp="1"/>
          </p:cNvSpPr>
          <p:nvPr>
            <p:ph type="body" sz="quarter" idx="10"/>
          </p:nvPr>
        </p:nvSpPr>
        <p:spPr>
          <a:xfrm>
            <a:off x="4504755" y="3886701"/>
            <a:ext cx="5695598" cy="927100"/>
          </a:xfrm>
        </p:spPr>
        <p:txBody>
          <a:bodyPr/>
          <a:lstStyle/>
          <a:p>
            <a:r>
              <a:rPr lang="en-GB" dirty="0"/>
              <a:t>Pre Liability Stage</a:t>
            </a:r>
          </a:p>
        </p:txBody>
      </p:sp>
      <p:sp>
        <p:nvSpPr>
          <p:cNvPr id="8" name="Title 7">
            <a:extLst>
              <a:ext uri="{FF2B5EF4-FFF2-40B4-BE49-F238E27FC236}">
                <a16:creationId xmlns:a16="http://schemas.microsoft.com/office/drawing/2014/main" id="{7585E13B-4721-3E55-4B54-5F06CA3FBE45}"/>
              </a:ext>
            </a:extLst>
          </p:cNvPr>
          <p:cNvSpPr>
            <a:spLocks noGrp="1"/>
          </p:cNvSpPr>
          <p:nvPr>
            <p:ph type="title"/>
          </p:nvPr>
        </p:nvSpPr>
        <p:spPr>
          <a:xfrm>
            <a:off x="587215" y="1951995"/>
            <a:ext cx="5695598" cy="715006"/>
          </a:xfrm>
        </p:spPr>
        <p:txBody>
          <a:bodyPr/>
          <a:lstStyle/>
          <a:p>
            <a:r>
              <a:rPr lang="en-GB" sz="3600" dirty="0"/>
              <a:t>Advanced Learner Loans</a:t>
            </a:r>
          </a:p>
        </p:txBody>
      </p:sp>
    </p:spTree>
    <p:extLst>
      <p:ext uri="{BB962C8B-B14F-4D97-AF65-F5344CB8AC3E}">
        <p14:creationId xmlns:p14="http://schemas.microsoft.com/office/powerpoint/2010/main" val="2695760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id="{8B0CCB83-41E2-680A-4624-1EEEB3F8EFEE}"/>
              </a:ext>
              <a:ext uri="{C183D7F6-B498-43B3-948B-1728B52AA6E4}">
                <adec:decorative xmlns:adec="http://schemas.microsoft.com/office/drawing/2017/decorative" val="0"/>
              </a:ext>
            </a:extLst>
          </p:cNvPr>
          <p:cNvSpPr>
            <a:spLocks noChangeArrowheads="1"/>
          </p:cNvSpPr>
          <p:nvPr/>
        </p:nvSpPr>
        <p:spPr bwMode="auto">
          <a:xfrm>
            <a:off x="650180" y="1756544"/>
            <a:ext cx="10759803" cy="2985433"/>
          </a:xfrm>
          <a:prstGeom prst="rect">
            <a:avLst/>
          </a:prstGeom>
          <a:noFill/>
          <a:ln w="9525">
            <a:noFill/>
            <a:miter lim="800000"/>
            <a:headEnd/>
            <a:tailEnd/>
          </a:ln>
        </p:spPr>
        <p:txBody>
          <a:bodyPr wrap="square">
            <a:spAutoFit/>
          </a:bodyPr>
          <a:lstStyle/>
          <a:p>
            <a:pPr marL="457189" indent="-457189" eaLnBrk="0" hangingPunct="0">
              <a:spcBef>
                <a:spcPct val="20000"/>
              </a:spcBef>
              <a:buClr>
                <a:srgbClr val="00877C"/>
              </a:buClr>
            </a:pPr>
            <a:r>
              <a:rPr lang="en-GB" altLang="en-US" sz="2000" dirty="0">
                <a:solidFill>
                  <a:srgbClr val="000000"/>
                </a:solidFill>
                <a:latin typeface="Helvetica" panose="020B0604020202020204"/>
                <a:cs typeface="Helvetica" panose="020B0604020202020204"/>
              </a:rPr>
              <a:t>The types of changes that can be made at this stage:</a:t>
            </a:r>
          </a:p>
          <a:p>
            <a:pPr marL="457189" indent="-457189" eaLnBrk="0" hangingPunct="0">
              <a:spcBef>
                <a:spcPct val="20000"/>
              </a:spcBef>
              <a:buClr>
                <a:srgbClr val="00877C"/>
              </a:buClr>
            </a:pPr>
            <a:endParaRPr lang="en-GB" altLang="en-US" sz="2000" dirty="0">
              <a:solidFill>
                <a:srgbClr val="000000"/>
              </a:solidFill>
              <a:latin typeface="Helvetica" panose="020B0604020202020204"/>
              <a:cs typeface="Helvetica" panose="020B0604020202020204"/>
            </a:endParaRPr>
          </a:p>
          <a:p>
            <a:pPr marL="609573" indent="-457189" eaLnBrk="0" hangingPunct="0">
              <a:spcBef>
                <a:spcPct val="20000"/>
              </a:spcBef>
              <a:buClr>
                <a:srgbClr val="00877C"/>
              </a:buClr>
              <a:buFont typeface="Wingdings" pitchFamily="2" charset="2"/>
              <a:buChar char="ü"/>
            </a:pPr>
            <a:r>
              <a:rPr lang="en-GB" altLang="en-US" sz="2000" dirty="0">
                <a:solidFill>
                  <a:srgbClr val="000000"/>
                </a:solidFill>
                <a:latin typeface="Helvetica" panose="020B0604020202020204"/>
                <a:cs typeface="Helvetica" panose="020B0604020202020204"/>
              </a:rPr>
              <a:t>Change of fee charged  </a:t>
            </a:r>
          </a:p>
          <a:p>
            <a:pPr marL="609573" indent="-457189" eaLnBrk="0" hangingPunct="0">
              <a:spcBef>
                <a:spcPct val="20000"/>
              </a:spcBef>
              <a:buClr>
                <a:srgbClr val="00877C"/>
              </a:buClr>
              <a:buFont typeface="Wingdings" pitchFamily="2" charset="2"/>
              <a:buChar char="ü"/>
            </a:pPr>
            <a:r>
              <a:rPr lang="en-GB" altLang="en-US" sz="2000" dirty="0">
                <a:solidFill>
                  <a:srgbClr val="000000"/>
                </a:solidFill>
                <a:latin typeface="Helvetica" panose="020B0604020202020204"/>
                <a:cs typeface="Helvetica" panose="020B0604020202020204"/>
              </a:rPr>
              <a:t>Change of loan amount requested (decrease only)</a:t>
            </a:r>
          </a:p>
          <a:p>
            <a:pPr marL="609573" indent="-457189" eaLnBrk="0" hangingPunct="0">
              <a:spcBef>
                <a:spcPct val="20000"/>
              </a:spcBef>
              <a:buClr>
                <a:srgbClr val="00877C"/>
              </a:buClr>
              <a:buFont typeface="Wingdings" pitchFamily="2" charset="2"/>
              <a:buChar char="ü"/>
            </a:pPr>
            <a:r>
              <a:rPr lang="en-GB" altLang="en-US" sz="2000" dirty="0">
                <a:solidFill>
                  <a:srgbClr val="000000"/>
                </a:solidFill>
                <a:latin typeface="Helvetica" panose="020B0604020202020204"/>
                <a:cs typeface="Helvetica" panose="020B0604020202020204"/>
              </a:rPr>
              <a:t>Change of learning aim details </a:t>
            </a:r>
          </a:p>
          <a:p>
            <a:pPr marL="609573" indent="-457189" eaLnBrk="0" hangingPunct="0">
              <a:spcBef>
                <a:spcPct val="20000"/>
              </a:spcBef>
              <a:buClr>
                <a:srgbClr val="00877C"/>
              </a:buClr>
              <a:buFont typeface="Wingdings" pitchFamily="2" charset="2"/>
              <a:buChar char="ü"/>
            </a:pPr>
            <a:r>
              <a:rPr lang="en-GB" altLang="en-US" sz="2000" dirty="0">
                <a:solidFill>
                  <a:srgbClr val="000000"/>
                </a:solidFill>
                <a:latin typeface="Helvetica" panose="020B0604020202020204"/>
                <a:cs typeface="Helvetica" panose="020B0604020202020204"/>
              </a:rPr>
              <a:t>Change of learning provider  </a:t>
            </a:r>
          </a:p>
          <a:p>
            <a:pPr marL="609573" indent="-457189" eaLnBrk="0" hangingPunct="0">
              <a:spcBef>
                <a:spcPct val="20000"/>
              </a:spcBef>
              <a:buClr>
                <a:srgbClr val="00877C"/>
              </a:buClr>
              <a:buFont typeface="Wingdings" pitchFamily="2" charset="2"/>
              <a:buChar char="ü"/>
            </a:pPr>
            <a:r>
              <a:rPr lang="en-GB" altLang="en-US" sz="2000" dirty="0">
                <a:solidFill>
                  <a:srgbClr val="000000"/>
                </a:solidFill>
                <a:latin typeface="Helvetica" panose="020B0604020202020204"/>
                <a:cs typeface="Helvetica" panose="020B0604020202020204"/>
              </a:rPr>
              <a:t>Cancellation  </a:t>
            </a:r>
          </a:p>
          <a:p>
            <a:pPr marL="609573" indent="-457189" eaLnBrk="0" hangingPunct="0">
              <a:spcBef>
                <a:spcPct val="20000"/>
              </a:spcBef>
              <a:buClr>
                <a:srgbClr val="00877C"/>
              </a:buClr>
              <a:buFont typeface="Wingdings" pitchFamily="2" charset="2"/>
              <a:buChar char="ü"/>
            </a:pPr>
            <a:r>
              <a:rPr lang="en-GB" altLang="en-US" sz="2000" dirty="0">
                <a:solidFill>
                  <a:srgbClr val="000000"/>
                </a:solidFill>
                <a:latin typeface="Helvetica" panose="020B0604020202020204"/>
                <a:cs typeface="Helvetica" panose="020B0604020202020204"/>
              </a:rPr>
              <a:t>Re-instatement (if the application is cancelled)</a:t>
            </a:r>
          </a:p>
        </p:txBody>
      </p:sp>
      <p:sp>
        <p:nvSpPr>
          <p:cNvPr id="3" name="Title 2">
            <a:extLst>
              <a:ext uri="{FF2B5EF4-FFF2-40B4-BE49-F238E27FC236}">
                <a16:creationId xmlns:a16="http://schemas.microsoft.com/office/drawing/2014/main" id="{8CAC3A23-B06B-E4A3-D954-AA38DB528CB5}"/>
              </a:ext>
            </a:extLst>
          </p:cNvPr>
          <p:cNvSpPr>
            <a:spLocks noGrp="1"/>
          </p:cNvSpPr>
          <p:nvPr>
            <p:ph type="title"/>
          </p:nvPr>
        </p:nvSpPr>
        <p:spPr>
          <a:xfrm>
            <a:off x="650180" y="805363"/>
            <a:ext cx="10515600" cy="460035"/>
          </a:xfrm>
        </p:spPr>
        <p:txBody>
          <a:bodyPr/>
          <a:lstStyle/>
          <a:p>
            <a:r>
              <a:rPr lang="en-GB" sz="3200" dirty="0">
                <a:latin typeface="Helvetica" panose="020B0604020202020204"/>
                <a:cs typeface="Helvetica" panose="020B0604020202020204"/>
              </a:rPr>
              <a:t>Pre-Liability Changes</a:t>
            </a:r>
          </a:p>
        </p:txBody>
      </p:sp>
      <p:pic>
        <p:nvPicPr>
          <p:cNvPr id="5" name="Picture 4">
            <a:extLst>
              <a:ext uri="{FF2B5EF4-FFF2-40B4-BE49-F238E27FC236}">
                <a16:creationId xmlns:a16="http://schemas.microsoft.com/office/drawing/2014/main" id="{DAFE3A8B-B8B0-6612-EED0-9F2275994F34}"/>
              </a:ext>
            </a:extLst>
          </p:cNvPr>
          <p:cNvPicPr>
            <a:picLocks noChangeAspect="1"/>
          </p:cNvPicPr>
          <p:nvPr/>
        </p:nvPicPr>
        <p:blipFill>
          <a:blip r:embed="rId3"/>
          <a:srcRect l="15500" t="32712" r="45600" b="11743"/>
          <a:stretch/>
        </p:blipFill>
        <p:spPr>
          <a:xfrm>
            <a:off x="7254240" y="1793120"/>
            <a:ext cx="3791712" cy="2985433"/>
          </a:xfrm>
          <a:prstGeom prst="rect">
            <a:avLst/>
          </a:prstGeom>
          <a:ln>
            <a:solidFill>
              <a:schemeClr val="tx1"/>
            </a:solidFill>
          </a:ln>
        </p:spPr>
      </p:pic>
    </p:spTree>
    <p:extLst>
      <p:ext uri="{BB962C8B-B14F-4D97-AF65-F5344CB8AC3E}">
        <p14:creationId xmlns:p14="http://schemas.microsoft.com/office/powerpoint/2010/main" val="1152838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2B617-AD92-464C-11A0-189E468F7580}"/>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91FBA598-D113-907B-8610-6CB0D3116028}"/>
              </a:ext>
            </a:extLst>
          </p:cNvPr>
          <p:cNvSpPr>
            <a:spLocks noGrp="1"/>
          </p:cNvSpPr>
          <p:nvPr>
            <p:ph type="title"/>
          </p:nvPr>
        </p:nvSpPr>
        <p:spPr/>
        <p:txBody>
          <a:bodyPr/>
          <a:lstStyle/>
          <a:p>
            <a:r>
              <a:rPr lang="en-GB" sz="3200" dirty="0">
                <a:latin typeface="Helvetica" panose="020B0604020202020204" pitchFamily="34" charset="0"/>
                <a:cs typeface="Helvetica" panose="020B0604020202020204" pitchFamily="34" charset="0"/>
              </a:rPr>
              <a:t>Auto Cancellation</a:t>
            </a:r>
          </a:p>
        </p:txBody>
      </p:sp>
      <p:graphicFrame>
        <p:nvGraphicFramePr>
          <p:cNvPr id="14" name="Table 13">
            <a:extLst>
              <a:ext uri="{FF2B5EF4-FFF2-40B4-BE49-F238E27FC236}">
                <a16:creationId xmlns:a16="http://schemas.microsoft.com/office/drawing/2014/main" id="{74DBD8E6-55DD-803F-9BC5-088643868544}"/>
              </a:ext>
            </a:extLst>
          </p:cNvPr>
          <p:cNvGraphicFramePr>
            <a:graphicFrameLocks noGrp="1"/>
          </p:cNvGraphicFramePr>
          <p:nvPr>
            <p:extLst>
              <p:ext uri="{D42A27DB-BD31-4B8C-83A1-F6EECF244321}">
                <p14:modId xmlns:p14="http://schemas.microsoft.com/office/powerpoint/2010/main" val="2137062742"/>
              </p:ext>
            </p:extLst>
          </p:nvPr>
        </p:nvGraphicFramePr>
        <p:xfrm>
          <a:off x="723332" y="2109554"/>
          <a:ext cx="10225084" cy="1371600"/>
        </p:xfrm>
        <a:graphic>
          <a:graphicData uri="http://schemas.openxmlformats.org/drawingml/2006/table">
            <a:tbl>
              <a:tblPr firstRow="1" bandRow="1">
                <a:tableStyleId>{5C22544A-7EE6-4342-B048-85BDC9FD1C3A}</a:tableStyleId>
              </a:tblPr>
              <a:tblGrid>
                <a:gridCol w="2354897">
                  <a:extLst>
                    <a:ext uri="{9D8B030D-6E8A-4147-A177-3AD203B41FA5}">
                      <a16:colId xmlns:a16="http://schemas.microsoft.com/office/drawing/2014/main" val="2682615997"/>
                    </a:ext>
                  </a:extLst>
                </a:gridCol>
                <a:gridCol w="5334251">
                  <a:extLst>
                    <a:ext uri="{9D8B030D-6E8A-4147-A177-3AD203B41FA5}">
                      <a16:colId xmlns:a16="http://schemas.microsoft.com/office/drawing/2014/main" val="739198291"/>
                    </a:ext>
                  </a:extLst>
                </a:gridCol>
                <a:gridCol w="2535936">
                  <a:extLst>
                    <a:ext uri="{9D8B030D-6E8A-4147-A177-3AD203B41FA5}">
                      <a16:colId xmlns:a16="http://schemas.microsoft.com/office/drawing/2014/main" val="4173486855"/>
                    </a:ext>
                  </a:extLst>
                </a:gridCol>
              </a:tblGrid>
              <a:tr h="370840">
                <a:tc>
                  <a:txBody>
                    <a:bodyPr/>
                    <a:lstStyle/>
                    <a:p>
                      <a:pPr algn="ctr"/>
                      <a:r>
                        <a:rPr lang="en-GB" sz="2400" dirty="0">
                          <a:latin typeface="Helvetica" panose="020B0604020202020204" pitchFamily="34" charset="0"/>
                          <a:cs typeface="Helvetica" panose="020B0604020202020204" pitchFamily="34" charset="0"/>
                        </a:rPr>
                        <a:t>Stage</a:t>
                      </a:r>
                    </a:p>
                  </a:txBody>
                  <a:tcPr/>
                </a:tc>
                <a:tc>
                  <a:txBody>
                    <a:bodyPr/>
                    <a:lstStyle/>
                    <a:p>
                      <a:pPr algn="ctr"/>
                      <a:r>
                        <a:rPr lang="en-GB" sz="2400" dirty="0">
                          <a:latin typeface="Helvetica" panose="020B0604020202020204" pitchFamily="34" charset="0"/>
                          <a:cs typeface="Helvetica" panose="020B0604020202020204" pitchFamily="34" charset="0"/>
                        </a:rPr>
                        <a:t>Action</a:t>
                      </a:r>
                    </a:p>
                  </a:txBody>
                  <a:tcPr/>
                </a:tc>
                <a:tc>
                  <a:txBody>
                    <a:bodyPr/>
                    <a:lstStyle/>
                    <a:p>
                      <a:pPr algn="ctr"/>
                      <a:r>
                        <a:rPr lang="en-GB" sz="2400" dirty="0">
                          <a:latin typeface="Helvetica" panose="020B0604020202020204" pitchFamily="34" charset="0"/>
                          <a:cs typeface="Helvetica" panose="020B0604020202020204" pitchFamily="34" charset="0"/>
                        </a:rPr>
                        <a:t>Timeframe</a:t>
                      </a:r>
                    </a:p>
                  </a:txBody>
                  <a:tcPr/>
                </a:tc>
                <a:extLst>
                  <a:ext uri="{0D108BD9-81ED-4DB2-BD59-A6C34878D82A}">
                    <a16:rowId xmlns:a16="http://schemas.microsoft.com/office/drawing/2014/main" val="3523868928"/>
                  </a:ext>
                </a:extLst>
              </a:tr>
              <a:tr h="370840">
                <a:tc>
                  <a:txBody>
                    <a:bodyPr/>
                    <a:lstStyle/>
                    <a:p>
                      <a:pPr algn="ctr"/>
                      <a:r>
                        <a:rPr lang="en-GB" sz="2400" dirty="0">
                          <a:latin typeface="Helvetica" panose="020B0604020202020204" pitchFamily="34" charset="0"/>
                          <a:cs typeface="Helvetica" panose="020B0604020202020204" pitchFamily="34" charset="0"/>
                        </a:rPr>
                        <a:t>Pre Liability</a:t>
                      </a:r>
                    </a:p>
                  </a:txBody>
                  <a:tcPr/>
                </a:tc>
                <a:tc>
                  <a:txBody>
                    <a:bodyPr/>
                    <a:lstStyle/>
                    <a:p>
                      <a:pPr algn="ctr">
                        <a:lnSpc>
                          <a:spcPct val="100000"/>
                        </a:lnSpc>
                        <a:spcAft>
                          <a:spcPts val="600"/>
                        </a:spcAft>
                      </a:pPr>
                      <a:r>
                        <a:rPr lang="en-GB" sz="2400" dirty="0">
                          <a:solidFill>
                            <a:schemeClr val="tx1"/>
                          </a:solidFill>
                          <a:latin typeface="Helvetica" panose="020B0604020202020204" pitchFamily="34" charset="0"/>
                          <a:ea typeface="Calibri"/>
                          <a:cs typeface="Helvetica" panose="020B0604020202020204" pitchFamily="34" charset="0"/>
                        </a:rPr>
                        <a:t>Cancelled: Auto Missing ULN</a:t>
                      </a:r>
                    </a:p>
                  </a:txBody>
                  <a:tcPr marL="92451" marR="92451" marT="34669" marB="34669" anchor="ctr"/>
                </a:tc>
                <a:tc>
                  <a:txBody>
                    <a:bodyPr/>
                    <a:lstStyle/>
                    <a:p>
                      <a:pPr algn="ctr">
                        <a:lnSpc>
                          <a:spcPct val="100000"/>
                        </a:lnSpc>
                        <a:spcAft>
                          <a:spcPts val="600"/>
                        </a:spcAft>
                      </a:pPr>
                      <a:r>
                        <a:rPr lang="en-GB" sz="2400" dirty="0">
                          <a:solidFill>
                            <a:schemeClr val="tx1"/>
                          </a:solidFill>
                          <a:latin typeface="Helvetica" panose="020B0604020202020204" pitchFamily="34" charset="0"/>
                          <a:cs typeface="Helvetica" panose="020B0604020202020204" pitchFamily="34" charset="0"/>
                        </a:rPr>
                        <a:t>90 days</a:t>
                      </a:r>
                      <a:endParaRPr lang="en-GB" sz="2400" dirty="0">
                        <a:solidFill>
                          <a:schemeClr val="tx1"/>
                        </a:solidFill>
                        <a:latin typeface="Helvetica" panose="020B0604020202020204" pitchFamily="34" charset="0"/>
                        <a:ea typeface="Calibri"/>
                        <a:cs typeface="Helvetica" panose="020B0604020202020204" pitchFamily="34" charset="0"/>
                      </a:endParaRPr>
                    </a:p>
                  </a:txBody>
                  <a:tcPr marL="92451" marR="92451" marT="34669" marB="34669" anchor="ctr"/>
                </a:tc>
                <a:extLst>
                  <a:ext uri="{0D108BD9-81ED-4DB2-BD59-A6C34878D82A}">
                    <a16:rowId xmlns:a16="http://schemas.microsoft.com/office/drawing/2014/main" val="3213032523"/>
                  </a:ext>
                </a:extLst>
              </a:tr>
              <a:tr h="370840">
                <a:tc>
                  <a:txBody>
                    <a:bodyPr/>
                    <a:lstStyle/>
                    <a:p>
                      <a:pPr algn="ctr"/>
                      <a:r>
                        <a:rPr lang="en-GB" sz="2400" dirty="0">
                          <a:latin typeface="Helvetica" panose="020B0604020202020204" pitchFamily="34" charset="0"/>
                          <a:cs typeface="Helvetica" panose="020B0604020202020204" pitchFamily="34" charset="0"/>
                        </a:rPr>
                        <a:t>Pre Liability</a:t>
                      </a:r>
                    </a:p>
                  </a:txBody>
                  <a:tcPr/>
                </a:tc>
                <a:tc>
                  <a:txBody>
                    <a:bodyPr/>
                    <a:lstStyle/>
                    <a:p>
                      <a:pPr algn="ctr">
                        <a:lnSpc>
                          <a:spcPct val="100000"/>
                        </a:lnSpc>
                        <a:spcAft>
                          <a:spcPts val="600"/>
                        </a:spcAft>
                      </a:pPr>
                      <a:r>
                        <a:rPr lang="en-GB" sz="2400" dirty="0">
                          <a:solidFill>
                            <a:schemeClr val="tx1"/>
                          </a:solidFill>
                          <a:latin typeface="Helvetica" panose="020B0604020202020204" pitchFamily="34" charset="0"/>
                          <a:cs typeface="Helvetica" panose="020B0604020202020204" pitchFamily="34" charset="0"/>
                        </a:rPr>
                        <a:t>Cancelled: Auto Approved</a:t>
                      </a:r>
                      <a:endParaRPr lang="en-GB" sz="2400" dirty="0">
                        <a:solidFill>
                          <a:schemeClr val="tx1"/>
                        </a:solidFill>
                        <a:latin typeface="Helvetica" panose="020B0604020202020204" pitchFamily="34" charset="0"/>
                        <a:ea typeface="Calibri"/>
                        <a:cs typeface="Helvetica" panose="020B0604020202020204" pitchFamily="34" charset="0"/>
                      </a:endParaRPr>
                    </a:p>
                  </a:txBody>
                  <a:tcPr marL="92451" marR="92451" marT="34669" marB="34669" anchor="ctr"/>
                </a:tc>
                <a:tc>
                  <a:txBody>
                    <a:bodyPr/>
                    <a:lstStyle/>
                    <a:p>
                      <a:pPr algn="ctr">
                        <a:lnSpc>
                          <a:spcPct val="100000"/>
                        </a:lnSpc>
                        <a:spcAft>
                          <a:spcPts val="600"/>
                        </a:spcAft>
                      </a:pPr>
                      <a:r>
                        <a:rPr lang="en-GB" sz="2400" dirty="0">
                          <a:solidFill>
                            <a:schemeClr val="tx1"/>
                          </a:solidFill>
                          <a:latin typeface="Helvetica" panose="020B0604020202020204" pitchFamily="34" charset="0"/>
                          <a:cs typeface="Helvetica" panose="020B0604020202020204" pitchFamily="34" charset="0"/>
                        </a:rPr>
                        <a:t>90 days</a:t>
                      </a:r>
                      <a:endParaRPr lang="en-GB" sz="2400" dirty="0">
                        <a:solidFill>
                          <a:schemeClr val="tx1"/>
                        </a:solidFill>
                        <a:latin typeface="Helvetica" panose="020B0604020202020204" pitchFamily="34" charset="0"/>
                        <a:ea typeface="Calibri"/>
                        <a:cs typeface="Helvetica" panose="020B0604020202020204" pitchFamily="34" charset="0"/>
                      </a:endParaRPr>
                    </a:p>
                  </a:txBody>
                  <a:tcPr marL="92451" marR="92451" marT="34669" marB="34669" anchor="ctr"/>
                </a:tc>
                <a:extLst>
                  <a:ext uri="{0D108BD9-81ED-4DB2-BD59-A6C34878D82A}">
                    <a16:rowId xmlns:a16="http://schemas.microsoft.com/office/drawing/2014/main" val="2266177639"/>
                  </a:ext>
                </a:extLst>
              </a:tr>
            </a:tbl>
          </a:graphicData>
        </a:graphic>
      </p:graphicFrame>
      <p:pic>
        <p:nvPicPr>
          <p:cNvPr id="1028" name="Picture 4" descr="Insight - Free communications icons">
            <a:extLst>
              <a:ext uri="{FF2B5EF4-FFF2-40B4-BE49-F238E27FC236}">
                <a16:creationId xmlns:a16="http://schemas.microsoft.com/office/drawing/2014/main" id="{B7821F58-AD96-1A83-C3B5-C0C3B79FFB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332" y="4828032"/>
            <a:ext cx="1391603" cy="1391603"/>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5">
            <a:extLst>
              <a:ext uri="{FF2B5EF4-FFF2-40B4-BE49-F238E27FC236}">
                <a16:creationId xmlns:a16="http://schemas.microsoft.com/office/drawing/2014/main" id="{5A312A63-D272-F0B1-B320-F281EEA6EEB6}"/>
              </a:ext>
            </a:extLst>
          </p:cNvPr>
          <p:cNvSpPr>
            <a:spLocks noGrp="1"/>
          </p:cNvSpPr>
          <p:nvPr>
            <p:ph type="body" sz="quarter" idx="12"/>
          </p:nvPr>
        </p:nvSpPr>
        <p:spPr>
          <a:xfrm>
            <a:off x="2278875" y="4890646"/>
            <a:ext cx="8960057" cy="1036739"/>
          </a:xfrm>
        </p:spPr>
        <p:txBody>
          <a:bodyPr/>
          <a:lstStyle/>
          <a:p>
            <a:pPr marL="285750" indent="-285750" algn="l">
              <a:buFont typeface="Wingdings" panose="05000000000000000000" pitchFamily="2" charset="2"/>
              <a:buChar char="ü"/>
            </a:pPr>
            <a:r>
              <a:rPr lang="en-GB" sz="1800" b="0" i="0" dirty="0">
                <a:effectLst/>
                <a:latin typeface="Helvetica" panose="020B0604020202020204" pitchFamily="34" charset="0"/>
                <a:cs typeface="Helvetica" panose="020B0604020202020204" pitchFamily="34" charset="0"/>
              </a:rPr>
              <a:t>You have 60 days to reinstate an application once it has been cancelled</a:t>
            </a:r>
            <a:endParaRPr lang="en-GB" sz="1800" b="0" i="0" dirty="0">
              <a:solidFill>
                <a:srgbClr val="4B545B"/>
              </a:solidFill>
              <a:effectLst/>
              <a:latin typeface="Helvetica" panose="020B0604020202020204" pitchFamily="34" charset="0"/>
              <a:cs typeface="Helvetica" panose="020B0604020202020204" pitchFamily="34" charset="0"/>
            </a:endParaRPr>
          </a:p>
          <a:p>
            <a:pPr marL="285750" indent="-285750" algn="l">
              <a:buFont typeface="Wingdings" panose="05000000000000000000" pitchFamily="2" charset="2"/>
              <a:buChar char="ü"/>
            </a:pPr>
            <a:r>
              <a:rPr lang="en-GB" sz="1800" b="0" i="0" dirty="0">
                <a:effectLst/>
                <a:latin typeface="Helvetica" panose="020B0604020202020204" pitchFamily="34" charset="0"/>
                <a:cs typeface="Helvetica" panose="020B0604020202020204" pitchFamily="34" charset="0"/>
              </a:rPr>
              <a:t>If a learner is a non-starter or does not attend past 2 weeks, you can cancel</a:t>
            </a:r>
          </a:p>
        </p:txBody>
      </p:sp>
    </p:spTree>
    <p:extLst>
      <p:ext uri="{BB962C8B-B14F-4D97-AF65-F5344CB8AC3E}">
        <p14:creationId xmlns:p14="http://schemas.microsoft.com/office/powerpoint/2010/main" val="57367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661C1-DE77-1A35-61A7-E0668ADDFEEE}"/>
              </a:ext>
            </a:extLst>
          </p:cNvPr>
          <p:cNvSpPr>
            <a:spLocks noGrp="1"/>
          </p:cNvSpPr>
          <p:nvPr>
            <p:ph type="title"/>
          </p:nvPr>
        </p:nvSpPr>
        <p:spPr/>
        <p:txBody>
          <a:bodyPr/>
          <a:lstStyle/>
          <a:p>
            <a:r>
              <a:rPr lang="en-GB" sz="2000" dirty="0">
                <a:latin typeface="Helvetica" panose="020B0604020202020204" pitchFamily="34" charset="0"/>
                <a:cs typeface="Helvetica" panose="020B0604020202020204" pitchFamily="34" charset="0"/>
              </a:rPr>
              <a:t>Incorrect Start Date</a:t>
            </a:r>
          </a:p>
        </p:txBody>
      </p:sp>
      <p:sp>
        <p:nvSpPr>
          <p:cNvPr id="5" name="Text Placeholder 4">
            <a:extLst>
              <a:ext uri="{FF2B5EF4-FFF2-40B4-BE49-F238E27FC236}">
                <a16:creationId xmlns:a16="http://schemas.microsoft.com/office/drawing/2014/main" id="{407B9202-FEFB-B3DC-A4BB-38AE9A263DD1}"/>
              </a:ext>
            </a:extLst>
          </p:cNvPr>
          <p:cNvSpPr>
            <a:spLocks noGrp="1"/>
          </p:cNvSpPr>
          <p:nvPr>
            <p:ph type="body" sz="quarter" idx="13"/>
          </p:nvPr>
        </p:nvSpPr>
        <p:spPr>
          <a:xfrm>
            <a:off x="1194494" y="1746973"/>
            <a:ext cx="2755179" cy="4225564"/>
          </a:xfrm>
        </p:spPr>
        <p:txBody>
          <a:bodyPr/>
          <a:lstStyle/>
          <a:p>
            <a:pPr marL="0" indent="0">
              <a:buNone/>
            </a:pPr>
            <a:r>
              <a:rPr lang="en-GB" sz="1800" dirty="0">
                <a:latin typeface="Helvetica" panose="020B0604020202020204" pitchFamily="34" charset="0"/>
                <a:cs typeface="Helvetica" panose="020B0604020202020204" pitchFamily="34" charset="0"/>
              </a:rPr>
              <a:t>An application is at Missing Evidence.  The learner has entered the wrong start date which the provider has noticed.</a:t>
            </a:r>
          </a:p>
          <a:p>
            <a:pPr marL="0" indent="0">
              <a:buNone/>
            </a:pPr>
            <a:r>
              <a:rPr lang="en-GB" sz="1800" dirty="0">
                <a:latin typeface="Helvetica" panose="020B0604020202020204" pitchFamily="34" charset="0"/>
                <a:cs typeface="Helvetica" panose="020B0604020202020204" pitchFamily="34" charset="0"/>
              </a:rPr>
              <a:t>The provider tries to amend the date but is unable to.</a:t>
            </a:r>
          </a:p>
          <a:p>
            <a:pPr marL="0" indent="0">
              <a:buNone/>
            </a:pPr>
            <a:r>
              <a:rPr lang="en-GB" sz="1800" b="1" dirty="0">
                <a:latin typeface="Helvetica" panose="020B0604020202020204" pitchFamily="34" charset="0"/>
                <a:cs typeface="Helvetica" panose="020B0604020202020204" pitchFamily="34" charset="0"/>
              </a:rPr>
              <a:t>Why is this?</a:t>
            </a:r>
          </a:p>
          <a:p>
            <a:pPr marL="0" indent="0">
              <a:buNone/>
            </a:pPr>
            <a:endParaRPr lang="en-GB" sz="1800" b="1" dirty="0">
              <a:latin typeface="Helvetica" panose="020B0604020202020204" pitchFamily="34" charset="0"/>
              <a:cs typeface="Helvetica" panose="020B0604020202020204" pitchFamily="34" charset="0"/>
            </a:endParaRPr>
          </a:p>
          <a:p>
            <a:pPr marL="0" indent="0">
              <a:buNone/>
            </a:pPr>
            <a:r>
              <a:rPr lang="en-GB" sz="1800" b="1" dirty="0">
                <a:solidFill>
                  <a:srgbClr val="FF0000"/>
                </a:solidFill>
                <a:latin typeface="Helvetica" panose="020B0604020202020204" pitchFamily="34" charset="0"/>
                <a:cs typeface="Helvetica" panose="020B0604020202020204" pitchFamily="34" charset="0"/>
              </a:rPr>
              <a:t>Provider is only to make changes once application moves to approved</a:t>
            </a:r>
          </a:p>
          <a:p>
            <a:pPr marL="0" indent="0">
              <a:buNone/>
            </a:pPr>
            <a:endParaRPr lang="en-GB" dirty="0"/>
          </a:p>
        </p:txBody>
      </p:sp>
      <p:sp>
        <p:nvSpPr>
          <p:cNvPr id="6" name="Text Placeholder 5">
            <a:extLst>
              <a:ext uri="{FF2B5EF4-FFF2-40B4-BE49-F238E27FC236}">
                <a16:creationId xmlns:a16="http://schemas.microsoft.com/office/drawing/2014/main" id="{C5EC25A8-EC60-2A5C-D8D5-2E1CFFC8C34D}"/>
              </a:ext>
            </a:extLst>
          </p:cNvPr>
          <p:cNvSpPr>
            <a:spLocks noGrp="1"/>
          </p:cNvSpPr>
          <p:nvPr>
            <p:ph type="body" sz="quarter" idx="14"/>
          </p:nvPr>
        </p:nvSpPr>
        <p:spPr/>
        <p:txBody>
          <a:bodyPr/>
          <a:lstStyle/>
          <a:p>
            <a:pPr marL="0" indent="0">
              <a:buNone/>
            </a:pPr>
            <a:r>
              <a:rPr lang="en-GB" sz="1800" dirty="0">
                <a:latin typeface="Helvetica" panose="020B0604020202020204" pitchFamily="34" charset="0"/>
                <a:cs typeface="Helvetica" panose="020B0604020202020204" pitchFamily="34" charset="0"/>
              </a:rPr>
              <a:t>Provider cancels a learner’s application as they were a non-starter.</a:t>
            </a:r>
          </a:p>
          <a:p>
            <a:pPr marL="0" indent="0">
              <a:buNone/>
            </a:pPr>
            <a:r>
              <a:rPr lang="en-GB" sz="1800" dirty="0">
                <a:latin typeface="Helvetica" panose="020B0604020202020204" pitchFamily="34" charset="0"/>
                <a:cs typeface="Helvetica" panose="020B0604020202020204" pitchFamily="34" charset="0"/>
              </a:rPr>
              <a:t>The learner subsequently wants to start the course.</a:t>
            </a:r>
          </a:p>
          <a:p>
            <a:endParaRPr lang="en-GB" sz="1800" dirty="0">
              <a:latin typeface="Helvetica" panose="020B0604020202020204" pitchFamily="34" charset="0"/>
              <a:cs typeface="Helvetica" panose="020B0604020202020204" pitchFamily="34" charset="0"/>
            </a:endParaRPr>
          </a:p>
          <a:p>
            <a:pPr marL="0" indent="0">
              <a:buNone/>
            </a:pPr>
            <a:r>
              <a:rPr lang="en-GB" sz="1800" b="1" dirty="0">
                <a:latin typeface="Helvetica" panose="020B0604020202020204" pitchFamily="34" charset="0"/>
                <a:cs typeface="Helvetica" panose="020B0604020202020204" pitchFamily="34" charset="0"/>
              </a:rPr>
              <a:t>What will they need to do?</a:t>
            </a:r>
          </a:p>
          <a:p>
            <a:pPr marL="0" indent="0">
              <a:buNone/>
            </a:pPr>
            <a:r>
              <a:rPr lang="en-GB" sz="1800" b="1" dirty="0">
                <a:solidFill>
                  <a:srgbClr val="FF0000"/>
                </a:solidFill>
                <a:latin typeface="Helvetica" panose="020B0604020202020204" pitchFamily="34" charset="0"/>
                <a:cs typeface="Helvetica" panose="020B0604020202020204" pitchFamily="34" charset="0"/>
              </a:rPr>
              <a:t>Provider can reinstate the application if it was cancelled within 60 days. Ensure start date is within same academic year</a:t>
            </a:r>
          </a:p>
          <a:p>
            <a:endParaRPr lang="en-GB" dirty="0"/>
          </a:p>
        </p:txBody>
      </p:sp>
      <p:sp>
        <p:nvSpPr>
          <p:cNvPr id="7" name="Text Placeholder 6">
            <a:extLst>
              <a:ext uri="{FF2B5EF4-FFF2-40B4-BE49-F238E27FC236}">
                <a16:creationId xmlns:a16="http://schemas.microsoft.com/office/drawing/2014/main" id="{C3AFEEF7-4D3F-CC53-A6F3-5B143251C44F}"/>
              </a:ext>
            </a:extLst>
          </p:cNvPr>
          <p:cNvSpPr>
            <a:spLocks noGrp="1"/>
          </p:cNvSpPr>
          <p:nvPr>
            <p:ph type="body" sz="quarter"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Helvetica" panose="020B0604020202020204" pitchFamily="34" charset="0"/>
                <a:cs typeface="Helvetica" panose="020B0604020202020204" pitchFamily="34" charset="0"/>
              </a:rPr>
              <a:t>A learner’s application has moved to approved.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chemeClr val="tx1"/>
                </a:solidFill>
                <a:effectLst/>
                <a:uLnTx/>
                <a:uFillTx/>
                <a:latin typeface="Helvetica" panose="020B0604020202020204" pitchFamily="34" charset="0"/>
                <a:cs typeface="Helvetica" panose="020B0604020202020204" pitchFamily="34" charset="0"/>
              </a:rPr>
              <a:t>They are not on the attendance work list for confirmation.</a:t>
            </a:r>
            <a:br>
              <a:rPr kumimoji="0" lang="en-GB" sz="1800" b="0" i="0" u="none" strike="noStrike" kern="1200" cap="none" spc="0" normalizeH="0" baseline="0" noProof="0" dirty="0">
                <a:ln>
                  <a:noFill/>
                </a:ln>
                <a:solidFill>
                  <a:schemeClr val="tx1"/>
                </a:solidFill>
                <a:effectLst/>
                <a:uLnTx/>
                <a:uFillTx/>
                <a:latin typeface="Helvetica" panose="020B0604020202020204" pitchFamily="34" charset="0"/>
                <a:cs typeface="Helvetica" panose="020B0604020202020204" pitchFamily="34" charset="0"/>
              </a:rPr>
            </a:br>
            <a:br>
              <a:rPr kumimoji="0" lang="en-GB" sz="1800" b="0" i="0" u="none" strike="noStrike" kern="1200" cap="none" spc="0" normalizeH="0" baseline="0" noProof="0" dirty="0">
                <a:ln>
                  <a:noFill/>
                </a:ln>
                <a:solidFill>
                  <a:schemeClr val="tx1"/>
                </a:solidFill>
                <a:effectLst/>
                <a:uLnTx/>
                <a:uFillTx/>
                <a:latin typeface="Helvetica" panose="020B0604020202020204" pitchFamily="34" charset="0"/>
                <a:cs typeface="Helvetica" panose="020B0604020202020204" pitchFamily="34" charset="0"/>
              </a:rPr>
            </a:br>
            <a:r>
              <a:rPr kumimoji="0" lang="en-GB" sz="1800" b="1" i="0" u="none" strike="noStrike" kern="1200" cap="none" spc="0" normalizeH="0" baseline="0" noProof="0" dirty="0">
                <a:ln>
                  <a:noFill/>
                </a:ln>
                <a:solidFill>
                  <a:schemeClr val="tx1"/>
                </a:solidFill>
                <a:effectLst/>
                <a:uLnTx/>
                <a:uFillTx/>
                <a:latin typeface="Helvetica" panose="020B0604020202020204" pitchFamily="34" charset="0"/>
                <a:cs typeface="Helvetica" panose="020B0604020202020204" pitchFamily="34" charset="0"/>
              </a:rPr>
              <a:t>Why do you think this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latin typeface="Helvetica" panose="020B0604020202020204" pitchFamily="34" charset="0"/>
                <a:cs typeface="Helvetica" panose="020B0604020202020204" pitchFamily="34" charset="0"/>
              </a:rPr>
              <a:t>Either the ULN has not been added, or the initial liability point has not elapsed</a:t>
            </a:r>
          </a:p>
        </p:txBody>
      </p:sp>
      <p:sp>
        <p:nvSpPr>
          <p:cNvPr id="8" name="Text Placeholder 7">
            <a:extLst>
              <a:ext uri="{FF2B5EF4-FFF2-40B4-BE49-F238E27FC236}">
                <a16:creationId xmlns:a16="http://schemas.microsoft.com/office/drawing/2014/main" id="{2275EF18-06C5-0B99-E5E8-689B0FCE73E7}"/>
              </a:ext>
            </a:extLst>
          </p:cNvPr>
          <p:cNvSpPr>
            <a:spLocks noGrp="1"/>
          </p:cNvSpPr>
          <p:nvPr>
            <p:ph type="body" sz="quarter" idx="16"/>
          </p:nvPr>
        </p:nvSpPr>
        <p:spPr/>
        <p:txBody>
          <a:bodyPr/>
          <a:lstStyle/>
          <a:p>
            <a:r>
              <a:rPr lang="en-GB" sz="2000" dirty="0">
                <a:latin typeface="Helvetica" panose="020B0604020202020204" pitchFamily="34" charset="0"/>
                <a:cs typeface="Helvetica" panose="020B0604020202020204" pitchFamily="34" charset="0"/>
              </a:rPr>
              <a:t>False Start</a:t>
            </a:r>
          </a:p>
        </p:txBody>
      </p:sp>
      <p:sp>
        <p:nvSpPr>
          <p:cNvPr id="9" name="Text Placeholder 8">
            <a:extLst>
              <a:ext uri="{FF2B5EF4-FFF2-40B4-BE49-F238E27FC236}">
                <a16:creationId xmlns:a16="http://schemas.microsoft.com/office/drawing/2014/main" id="{624C8AFC-9189-DE54-497D-AB94219FB3CA}"/>
              </a:ext>
            </a:extLst>
          </p:cNvPr>
          <p:cNvSpPr>
            <a:spLocks noGrp="1"/>
          </p:cNvSpPr>
          <p:nvPr>
            <p:ph type="body" sz="quarter" idx="17"/>
          </p:nvPr>
        </p:nvSpPr>
        <p:spPr/>
        <p:txBody>
          <a:bodyPr/>
          <a:lstStyle/>
          <a:p>
            <a:r>
              <a:rPr lang="en-GB" sz="2000" dirty="0">
                <a:latin typeface="Helvetica" panose="020B0604020202020204" pitchFamily="34" charset="0"/>
                <a:cs typeface="Helvetica" panose="020B0604020202020204" pitchFamily="34" charset="0"/>
              </a:rPr>
              <a:t>Missing Attendance</a:t>
            </a:r>
          </a:p>
        </p:txBody>
      </p:sp>
    </p:spTree>
    <p:extLst>
      <p:ext uri="{BB962C8B-B14F-4D97-AF65-F5344CB8AC3E}">
        <p14:creationId xmlns:p14="http://schemas.microsoft.com/office/powerpoint/2010/main" val="618732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CD480-FD8E-E957-DB85-033B7E9F7743}"/>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A689F70B-146A-92A2-19CB-B96266413578}"/>
              </a:ext>
            </a:extLst>
          </p:cNvPr>
          <p:cNvSpPr>
            <a:spLocks noGrp="1"/>
          </p:cNvSpPr>
          <p:nvPr>
            <p:ph type="body" sz="quarter" idx="10"/>
          </p:nvPr>
        </p:nvSpPr>
        <p:spPr>
          <a:xfrm>
            <a:off x="4504755" y="3886701"/>
            <a:ext cx="5695598" cy="927100"/>
          </a:xfrm>
        </p:spPr>
        <p:txBody>
          <a:bodyPr/>
          <a:lstStyle/>
          <a:p>
            <a:r>
              <a:rPr lang="en-GB" dirty="0"/>
              <a:t>Confirming Attendance</a:t>
            </a:r>
          </a:p>
        </p:txBody>
      </p:sp>
      <p:sp>
        <p:nvSpPr>
          <p:cNvPr id="8" name="Title 7">
            <a:extLst>
              <a:ext uri="{FF2B5EF4-FFF2-40B4-BE49-F238E27FC236}">
                <a16:creationId xmlns:a16="http://schemas.microsoft.com/office/drawing/2014/main" id="{93EEFA85-4366-87F3-CC16-4E4F1138CE45}"/>
              </a:ext>
            </a:extLst>
          </p:cNvPr>
          <p:cNvSpPr>
            <a:spLocks noGrp="1"/>
          </p:cNvSpPr>
          <p:nvPr>
            <p:ph type="title"/>
          </p:nvPr>
        </p:nvSpPr>
        <p:spPr>
          <a:xfrm>
            <a:off x="587215" y="1951995"/>
            <a:ext cx="5695598" cy="715006"/>
          </a:xfrm>
        </p:spPr>
        <p:txBody>
          <a:bodyPr/>
          <a:lstStyle/>
          <a:p>
            <a:r>
              <a:rPr lang="en-GB" sz="3600" dirty="0"/>
              <a:t>Advanced Learner Loans</a:t>
            </a:r>
          </a:p>
        </p:txBody>
      </p:sp>
    </p:spTree>
    <p:extLst>
      <p:ext uri="{BB962C8B-B14F-4D97-AF65-F5344CB8AC3E}">
        <p14:creationId xmlns:p14="http://schemas.microsoft.com/office/powerpoint/2010/main" val="275029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08F13E-1D55-BEEE-5149-E2031B624644}"/>
              </a:ext>
            </a:extLst>
          </p:cNvPr>
          <p:cNvSpPr>
            <a:spLocks noGrp="1"/>
          </p:cNvSpPr>
          <p:nvPr>
            <p:ph type="title"/>
          </p:nvPr>
        </p:nvSpPr>
        <p:spPr/>
        <p:txBody>
          <a:bodyPr/>
          <a:lstStyle/>
          <a:p>
            <a:r>
              <a:rPr lang="en-GB" dirty="0">
                <a:latin typeface="Helvetica" panose="020B0604020202020204"/>
                <a:cs typeface="Helvetica" panose="020B0604020202020204"/>
              </a:rPr>
              <a:t>Initial Attendance</a:t>
            </a:r>
          </a:p>
        </p:txBody>
      </p:sp>
      <p:sp>
        <p:nvSpPr>
          <p:cNvPr id="5" name="Text Placeholder 4">
            <a:extLst>
              <a:ext uri="{FF2B5EF4-FFF2-40B4-BE49-F238E27FC236}">
                <a16:creationId xmlns:a16="http://schemas.microsoft.com/office/drawing/2014/main" id="{E1A2C885-FCE8-BA74-BBF4-24200F8384F1}"/>
              </a:ext>
            </a:extLst>
          </p:cNvPr>
          <p:cNvSpPr>
            <a:spLocks noGrp="1"/>
          </p:cNvSpPr>
          <p:nvPr>
            <p:ph type="body" sz="quarter" idx="13"/>
          </p:nvPr>
        </p:nvSpPr>
        <p:spPr/>
        <p:txBody>
          <a:bodyPr/>
          <a:lstStyle/>
          <a:p>
            <a:r>
              <a:rPr lang="en-GB" sz="1800" dirty="0">
                <a:latin typeface="Helvetica" panose="020B0604020202020204" pitchFamily="34" charset="0"/>
                <a:cs typeface="Helvetica" panose="020B0604020202020204" pitchFamily="34" charset="0"/>
              </a:rPr>
              <a:t>Learner p</a:t>
            </a:r>
            <a:r>
              <a:rPr lang="en-GB" sz="1800" b="0" dirty="0">
                <a:latin typeface="Helvetica" panose="020B0604020202020204" pitchFamily="34" charset="0"/>
                <a:cs typeface="Helvetica" panose="020B0604020202020204" pitchFamily="34" charset="0"/>
              </a:rPr>
              <a:t>opulates on worklist 2 weeks after the course start date</a:t>
            </a:r>
          </a:p>
          <a:p>
            <a:r>
              <a:rPr lang="en-GB" sz="1800" dirty="0">
                <a:solidFill>
                  <a:schemeClr val="tx1"/>
                </a:solidFill>
                <a:latin typeface="Helvetica" panose="020B0604020202020204" pitchFamily="34" charset="0"/>
                <a:cs typeface="Helvetica" panose="020B0604020202020204" pitchFamily="34" charset="0"/>
              </a:rPr>
              <a:t>Initial attendance must be confirmed within 6 weeks of the course start date </a:t>
            </a:r>
          </a:p>
          <a:p>
            <a:r>
              <a:rPr lang="en-GB" sz="1800" b="0" dirty="0">
                <a:latin typeface="Helvetica" panose="020B0604020202020204" pitchFamily="34" charset="0"/>
                <a:cs typeface="Helvetica" panose="020B0604020202020204" pitchFamily="34" charset="0"/>
              </a:rPr>
              <a:t>Initial attendances co</a:t>
            </a:r>
            <a:r>
              <a:rPr lang="en-GB" sz="1800" dirty="0">
                <a:latin typeface="Helvetica" panose="020B0604020202020204" pitchFamily="34" charset="0"/>
                <a:cs typeface="Helvetica" panose="020B0604020202020204" pitchFamily="34" charset="0"/>
              </a:rPr>
              <a:t>lour coded </a:t>
            </a:r>
            <a:r>
              <a:rPr lang="en-GB" sz="1800" b="1" dirty="0">
                <a:solidFill>
                  <a:srgbClr val="006060"/>
                </a:solidFill>
                <a:latin typeface="Helvetica" panose="020B0604020202020204" pitchFamily="34" charset="0"/>
                <a:cs typeface="Helvetica" panose="020B0604020202020204" pitchFamily="34" charset="0"/>
              </a:rPr>
              <a:t>green</a:t>
            </a:r>
            <a:r>
              <a:rPr lang="en-GB" sz="1800" dirty="0">
                <a:latin typeface="Helvetica" panose="020B0604020202020204" pitchFamily="34" charset="0"/>
                <a:cs typeface="Helvetica" panose="020B0604020202020204" pitchFamily="34" charset="0"/>
              </a:rPr>
              <a:t> on worklist</a:t>
            </a:r>
          </a:p>
          <a:p>
            <a:r>
              <a:rPr lang="en-GB" sz="1800" b="0" dirty="0">
                <a:solidFill>
                  <a:schemeClr val="tx1"/>
                </a:solidFill>
                <a:latin typeface="Helvetica" panose="020B0604020202020204" pitchFamily="34" charset="0"/>
                <a:cs typeface="Helvetica" panose="020B0604020202020204" pitchFamily="34" charset="0"/>
              </a:rPr>
              <a:t>Marking </a:t>
            </a:r>
            <a:r>
              <a:rPr lang="en-GB" sz="1800" dirty="0">
                <a:latin typeface="Helvetica" panose="020B0604020202020204" pitchFamily="34" charset="0"/>
                <a:cs typeface="Helvetica" panose="020B0604020202020204" pitchFamily="34" charset="0"/>
              </a:rPr>
              <a:t>a learner as ‘not in attendance’ at the initial stage will cancel the application</a:t>
            </a:r>
          </a:p>
          <a:p>
            <a:r>
              <a:rPr lang="en-GB" sz="1800" b="0" dirty="0">
                <a:solidFill>
                  <a:schemeClr val="tx1"/>
                </a:solidFill>
                <a:latin typeface="Helvetica" panose="020B0604020202020204" pitchFamily="34" charset="0"/>
                <a:cs typeface="Helvetica" panose="020B0604020202020204" pitchFamily="34" charset="0"/>
              </a:rPr>
              <a:t>Applicatio</a:t>
            </a:r>
            <a:r>
              <a:rPr lang="en-GB" sz="1800" dirty="0">
                <a:latin typeface="Helvetica" panose="020B0604020202020204" pitchFamily="34" charset="0"/>
                <a:cs typeface="Helvetica" panose="020B0604020202020204" pitchFamily="34" charset="0"/>
              </a:rPr>
              <a:t>n will be auto cancelled if attendance not confirmed within 90 days</a:t>
            </a:r>
            <a:endParaRPr lang="en-GB" sz="1800" b="0" dirty="0">
              <a:solidFill>
                <a:schemeClr val="tx1"/>
              </a:solidFill>
              <a:latin typeface="Helvetica" panose="020B0604020202020204" pitchFamily="34" charset="0"/>
              <a:cs typeface="Helvetica" panose="020B0604020202020204" pitchFamily="34" charset="0"/>
            </a:endParaRPr>
          </a:p>
          <a:p>
            <a:endParaRPr lang="en-GB" dirty="0"/>
          </a:p>
        </p:txBody>
      </p:sp>
      <p:sp>
        <p:nvSpPr>
          <p:cNvPr id="6" name="Text Placeholder 5">
            <a:extLst>
              <a:ext uri="{FF2B5EF4-FFF2-40B4-BE49-F238E27FC236}">
                <a16:creationId xmlns:a16="http://schemas.microsoft.com/office/drawing/2014/main" id="{109CDD1D-3216-5A0B-983B-88A9776A1756}"/>
              </a:ext>
            </a:extLst>
          </p:cNvPr>
          <p:cNvSpPr>
            <a:spLocks noGrp="1"/>
          </p:cNvSpPr>
          <p:nvPr>
            <p:ph type="body" sz="quarter" idx="14"/>
          </p:nvPr>
        </p:nvSpPr>
        <p:spPr/>
        <p:txBody>
          <a:bodyPr/>
          <a:lstStyle/>
          <a:p>
            <a:r>
              <a:rPr lang="en-GB" sz="1800" dirty="0">
                <a:latin typeface="Helvetica" panose="020B0604020202020204"/>
                <a:cs typeface="Helvetica" panose="020B0604020202020204"/>
              </a:rPr>
              <a:t>Once initial attendance confirmed, attendance required at each quarter</a:t>
            </a:r>
          </a:p>
          <a:p>
            <a:r>
              <a:rPr lang="en-GB" sz="1800" dirty="0">
                <a:latin typeface="Helvetica" panose="020B0604020202020204"/>
                <a:cs typeface="Helvetica" panose="020B0604020202020204"/>
              </a:rPr>
              <a:t>Active learners will populate on the worklist on these dates:</a:t>
            </a:r>
          </a:p>
          <a:p>
            <a:pPr marL="0" indent="0">
              <a:buNone/>
            </a:pPr>
            <a:r>
              <a:rPr lang="en-GB" sz="1600" b="1" dirty="0">
                <a:solidFill>
                  <a:srgbClr val="FF0000"/>
                </a:solidFill>
                <a:latin typeface="Helvetica" panose="020B0604020202020204"/>
                <a:cs typeface="Helvetica" panose="020B0604020202020204"/>
              </a:rPr>
              <a:t>           </a:t>
            </a:r>
            <a:r>
              <a:rPr lang="en-GB" sz="1600" b="1" dirty="0">
                <a:solidFill>
                  <a:schemeClr val="accent3">
                    <a:lumMod val="60000"/>
                    <a:lumOff val="40000"/>
                  </a:schemeClr>
                </a:solidFill>
                <a:latin typeface="Helvetica" panose="020B0604020202020204"/>
                <a:cs typeface="Helvetica" panose="020B0604020202020204"/>
              </a:rPr>
              <a:t>1</a:t>
            </a:r>
            <a:r>
              <a:rPr lang="en-GB" sz="1600" b="1" baseline="30000" dirty="0">
                <a:solidFill>
                  <a:schemeClr val="accent3">
                    <a:lumMod val="60000"/>
                    <a:lumOff val="40000"/>
                  </a:schemeClr>
                </a:solidFill>
                <a:latin typeface="Helvetica" panose="020B0604020202020204"/>
                <a:cs typeface="Helvetica" panose="020B0604020202020204"/>
              </a:rPr>
              <a:t> </a:t>
            </a:r>
            <a:r>
              <a:rPr lang="en-GB" sz="1600" b="1" dirty="0">
                <a:solidFill>
                  <a:schemeClr val="accent3">
                    <a:lumMod val="60000"/>
                    <a:lumOff val="40000"/>
                  </a:schemeClr>
                </a:solidFill>
                <a:latin typeface="Helvetica" panose="020B0604020202020204"/>
                <a:cs typeface="Helvetica" panose="020B0604020202020204"/>
              </a:rPr>
              <a:t>Aug </a:t>
            </a:r>
            <a:r>
              <a:rPr lang="en-GB" sz="1600" b="1" dirty="0">
                <a:latin typeface="Helvetica" panose="020B0604020202020204"/>
                <a:cs typeface="Helvetica" panose="020B0604020202020204"/>
              </a:rPr>
              <a:t>-</a:t>
            </a:r>
            <a:r>
              <a:rPr lang="en-GB" sz="1600" b="1" dirty="0">
                <a:solidFill>
                  <a:schemeClr val="accent1">
                    <a:lumMod val="75000"/>
                  </a:schemeClr>
                </a:solidFill>
                <a:latin typeface="Helvetica" panose="020B0604020202020204"/>
                <a:cs typeface="Helvetica" panose="020B0604020202020204"/>
              </a:rPr>
              <a:t> </a:t>
            </a:r>
            <a:r>
              <a:rPr lang="en-GB" sz="1600" b="1" dirty="0">
                <a:solidFill>
                  <a:schemeClr val="accent4"/>
                </a:solidFill>
                <a:latin typeface="Helvetica" panose="020B0604020202020204"/>
                <a:cs typeface="Helvetica" panose="020B0604020202020204"/>
              </a:rPr>
              <a:t>1 Nov </a:t>
            </a:r>
            <a:r>
              <a:rPr lang="en-GB" sz="1600" b="1" dirty="0">
                <a:solidFill>
                  <a:schemeClr val="accent1">
                    <a:lumMod val="75000"/>
                  </a:schemeClr>
                </a:solidFill>
                <a:latin typeface="Helvetica" panose="020B0604020202020204"/>
                <a:cs typeface="Helvetica" panose="020B0604020202020204"/>
              </a:rPr>
              <a:t>-</a:t>
            </a:r>
            <a:r>
              <a:rPr lang="en-GB" sz="1600" b="1" dirty="0">
                <a:solidFill>
                  <a:schemeClr val="tx2">
                    <a:lumMod val="75000"/>
                    <a:lumOff val="25000"/>
                  </a:schemeClr>
                </a:solidFill>
                <a:latin typeface="Helvetica" panose="020B0604020202020204"/>
                <a:cs typeface="Helvetica" panose="020B0604020202020204"/>
              </a:rPr>
              <a:t> 1</a:t>
            </a:r>
            <a:r>
              <a:rPr lang="en-GB" sz="1600" b="1" baseline="30000" dirty="0">
                <a:solidFill>
                  <a:schemeClr val="tx2">
                    <a:lumMod val="75000"/>
                    <a:lumOff val="25000"/>
                  </a:schemeClr>
                </a:solidFill>
                <a:latin typeface="Helvetica" panose="020B0604020202020204"/>
                <a:cs typeface="Helvetica" panose="020B0604020202020204"/>
              </a:rPr>
              <a:t>  </a:t>
            </a:r>
            <a:r>
              <a:rPr lang="en-GB" sz="1600" b="1" dirty="0">
                <a:solidFill>
                  <a:schemeClr val="tx2">
                    <a:lumMod val="75000"/>
                    <a:lumOff val="25000"/>
                  </a:schemeClr>
                </a:solidFill>
                <a:latin typeface="Helvetica" panose="020B0604020202020204"/>
                <a:cs typeface="Helvetica" panose="020B0604020202020204"/>
              </a:rPr>
              <a:t>Feb </a:t>
            </a:r>
            <a:r>
              <a:rPr lang="en-GB" sz="1600" b="1" dirty="0">
                <a:latin typeface="Helvetica" panose="020B0604020202020204"/>
                <a:cs typeface="Helvetica" panose="020B0604020202020204"/>
              </a:rPr>
              <a:t>-</a:t>
            </a:r>
            <a:r>
              <a:rPr lang="en-GB" sz="1600" b="1" dirty="0">
                <a:solidFill>
                  <a:srgbClr val="FF0000"/>
                </a:solidFill>
                <a:latin typeface="Helvetica" panose="020B0604020202020204"/>
                <a:cs typeface="Helvetica" panose="020B0604020202020204"/>
              </a:rPr>
              <a:t> </a:t>
            </a:r>
            <a:r>
              <a:rPr lang="en-GB" sz="1600" b="1" dirty="0">
                <a:solidFill>
                  <a:schemeClr val="accent6">
                    <a:lumMod val="75000"/>
                  </a:schemeClr>
                </a:solidFill>
                <a:latin typeface="Helvetica" panose="020B0604020202020204"/>
                <a:cs typeface="Helvetica" panose="020B0604020202020204"/>
              </a:rPr>
              <a:t>1</a:t>
            </a:r>
            <a:r>
              <a:rPr lang="en-GB" sz="1600" b="1" baseline="30000" dirty="0">
                <a:solidFill>
                  <a:schemeClr val="accent6">
                    <a:lumMod val="75000"/>
                  </a:schemeClr>
                </a:solidFill>
                <a:latin typeface="Helvetica" panose="020B0604020202020204"/>
                <a:cs typeface="Helvetica" panose="020B0604020202020204"/>
              </a:rPr>
              <a:t>  </a:t>
            </a:r>
            <a:r>
              <a:rPr lang="en-GB" sz="1600" b="1" dirty="0">
                <a:solidFill>
                  <a:schemeClr val="accent6">
                    <a:lumMod val="75000"/>
                  </a:schemeClr>
                </a:solidFill>
                <a:latin typeface="Helvetica" panose="020B0604020202020204"/>
                <a:cs typeface="Helvetica" panose="020B0604020202020204"/>
              </a:rPr>
              <a:t>May</a:t>
            </a:r>
          </a:p>
          <a:p>
            <a:r>
              <a:rPr lang="en-GB" sz="1800" dirty="0"/>
              <a:t>Attendance must be confirmed by the drawdown date</a:t>
            </a:r>
          </a:p>
          <a:p>
            <a:r>
              <a:rPr lang="en-GB" sz="1800" b="0" dirty="0">
                <a:latin typeface="Helvetica" panose="020B0604020202020204" pitchFamily="34" charset="0"/>
                <a:cs typeface="Helvetica" panose="020B0604020202020204" pitchFamily="34" charset="0"/>
              </a:rPr>
              <a:t>Attendance is assumed on months in between fixed quarters</a:t>
            </a:r>
          </a:p>
          <a:p>
            <a:r>
              <a:rPr lang="en-GB" sz="1800" dirty="0">
                <a:latin typeface="Helvetica" panose="020B0604020202020204" pitchFamily="34" charset="0"/>
                <a:cs typeface="Helvetica" panose="020B0604020202020204" pitchFamily="34" charset="0"/>
              </a:rPr>
              <a:t>Application will be auto withdrawn if attendance not confirmed within 12 months </a:t>
            </a:r>
            <a:endParaRPr lang="en-GB" sz="1800" b="0" dirty="0">
              <a:latin typeface="Helvetica" panose="020B0604020202020204" pitchFamily="34" charset="0"/>
              <a:cs typeface="Helvetica" panose="020B0604020202020204" pitchFamily="34" charset="0"/>
            </a:endParaRPr>
          </a:p>
          <a:p>
            <a:endParaRPr lang="en-GB" sz="1800" dirty="0"/>
          </a:p>
          <a:p>
            <a:endParaRPr lang="en-GB" sz="1800" dirty="0"/>
          </a:p>
          <a:p>
            <a:pPr marL="0" indent="0">
              <a:buNone/>
            </a:pPr>
            <a:endParaRPr lang="en-GB" dirty="0"/>
          </a:p>
        </p:txBody>
      </p:sp>
      <p:sp>
        <p:nvSpPr>
          <p:cNvPr id="7" name="Text Placeholder 6">
            <a:extLst>
              <a:ext uri="{FF2B5EF4-FFF2-40B4-BE49-F238E27FC236}">
                <a16:creationId xmlns:a16="http://schemas.microsoft.com/office/drawing/2014/main" id="{0B7C788E-7620-2681-6CEE-0A30B164F337}"/>
              </a:ext>
            </a:extLst>
          </p:cNvPr>
          <p:cNvSpPr>
            <a:spLocks noGrp="1"/>
          </p:cNvSpPr>
          <p:nvPr>
            <p:ph type="body" sz="quarter" idx="16"/>
          </p:nvPr>
        </p:nvSpPr>
        <p:spPr>
          <a:xfrm>
            <a:off x="6410392" y="1090554"/>
            <a:ext cx="3757735" cy="417462"/>
          </a:xfrm>
        </p:spPr>
        <p:txBody>
          <a:bodyPr/>
          <a:lstStyle/>
          <a:p>
            <a:r>
              <a:rPr lang="en-GB" sz="2400" dirty="0">
                <a:latin typeface="Helvetica" panose="020B0604020202020204"/>
                <a:cs typeface="Helvetica" panose="020B0604020202020204"/>
              </a:rPr>
              <a:t>Subsequent Attendance</a:t>
            </a:r>
          </a:p>
        </p:txBody>
      </p:sp>
    </p:spTree>
    <p:extLst>
      <p:ext uri="{BB962C8B-B14F-4D97-AF65-F5344CB8AC3E}">
        <p14:creationId xmlns:p14="http://schemas.microsoft.com/office/powerpoint/2010/main" val="238091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900CA-F3EB-0DDE-7F7B-749CCB45F761}"/>
            </a:ext>
          </a:extLst>
        </p:cNvPr>
        <p:cNvGrpSpPr/>
        <p:nvPr/>
      </p:nvGrpSpPr>
      <p:grpSpPr>
        <a:xfrm>
          <a:off x="0" y="0"/>
          <a:ext cx="0" cy="0"/>
          <a:chOff x="0" y="0"/>
          <a:chExt cx="0" cy="0"/>
        </a:xfrm>
      </p:grpSpPr>
      <p:graphicFrame>
        <p:nvGraphicFramePr>
          <p:cNvPr id="20" name="Table 3">
            <a:extLst>
              <a:ext uri="{FF2B5EF4-FFF2-40B4-BE49-F238E27FC236}">
                <a16:creationId xmlns:a16="http://schemas.microsoft.com/office/drawing/2014/main" id="{98F23F3C-A7FB-E06C-D65D-FE580E9E6E05}"/>
              </a:ext>
            </a:extLst>
          </p:cNvPr>
          <p:cNvGraphicFramePr>
            <a:graphicFrameLocks noGrp="1"/>
          </p:cNvGraphicFramePr>
          <p:nvPr>
            <p:extLst>
              <p:ext uri="{D42A27DB-BD31-4B8C-83A1-F6EECF244321}">
                <p14:modId xmlns:p14="http://schemas.microsoft.com/office/powerpoint/2010/main" val="1319640854"/>
              </p:ext>
            </p:extLst>
          </p:nvPr>
        </p:nvGraphicFramePr>
        <p:xfrm>
          <a:off x="5266823" y="948246"/>
          <a:ext cx="5381900" cy="4961507"/>
        </p:xfrm>
        <a:graphic>
          <a:graphicData uri="http://schemas.openxmlformats.org/drawingml/2006/table">
            <a:tbl>
              <a:tblPr firstRow="1" bandRow="1">
                <a:tableStyleId>{BC89EF96-8CEA-46FF-86C4-4CE0E7609802}</a:tableStyleId>
              </a:tblPr>
              <a:tblGrid>
                <a:gridCol w="2690950">
                  <a:extLst>
                    <a:ext uri="{9D8B030D-6E8A-4147-A177-3AD203B41FA5}">
                      <a16:colId xmlns:a16="http://schemas.microsoft.com/office/drawing/2014/main" val="1434348402"/>
                    </a:ext>
                  </a:extLst>
                </a:gridCol>
                <a:gridCol w="2690950">
                  <a:extLst>
                    <a:ext uri="{9D8B030D-6E8A-4147-A177-3AD203B41FA5}">
                      <a16:colId xmlns:a16="http://schemas.microsoft.com/office/drawing/2014/main" val="309462968"/>
                    </a:ext>
                  </a:extLst>
                </a:gridCol>
              </a:tblGrid>
              <a:tr h="940375">
                <a:tc gridSpan="2">
                  <a:txBody>
                    <a:bodyPr/>
                    <a:lstStyle/>
                    <a:p>
                      <a:pPr algn="ctr"/>
                      <a:endParaRPr lang="en-GB" sz="1800" b="0" dirty="0">
                        <a:ln w="0">
                          <a:solidFill>
                            <a:schemeClr val="tx1"/>
                          </a:solidFill>
                        </a:ln>
                        <a:solidFill>
                          <a:schemeClr val="tx1"/>
                        </a:solidFill>
                        <a:effectLst>
                          <a:outerShdw blurRad="38100" dist="38100" dir="2700000" algn="tl">
                            <a:srgbClr val="000000">
                              <a:alpha val="43137"/>
                            </a:srgbClr>
                          </a:outerShdw>
                        </a:effectLst>
                        <a:latin typeface="Helvetica" panose="020B0604020202020204"/>
                        <a:cs typeface="Helvetica" panose="020B0604020202020204"/>
                      </a:endParaRPr>
                    </a:p>
                    <a:p>
                      <a:pPr algn="ctr"/>
                      <a:r>
                        <a:rPr lang="en-GB" sz="1800" b="0" dirty="0">
                          <a:ln w="0">
                            <a:solidFill>
                              <a:schemeClr val="tx1"/>
                            </a:solidFill>
                          </a:ln>
                          <a:solidFill>
                            <a:schemeClr val="tx1"/>
                          </a:solidFill>
                          <a:effectLst/>
                          <a:latin typeface="Helvetica" panose="020B0604020202020204"/>
                          <a:cs typeface="Helvetica" panose="020B0604020202020204"/>
                        </a:rPr>
                        <a:t>Course Dates: 11/09/25 – 06/07/2026</a:t>
                      </a:r>
                    </a:p>
                  </a:txBody>
                  <a:tcPr>
                    <a:noFill/>
                  </a:tcPr>
                </a:tc>
                <a:tc hMerge="1">
                  <a:txBody>
                    <a:bodyPr/>
                    <a:lstStyle/>
                    <a:p>
                      <a:endParaRPr lang="en-GB" dirty="0"/>
                    </a:p>
                  </a:txBody>
                  <a:tcPr/>
                </a:tc>
                <a:extLst>
                  <a:ext uri="{0D108BD9-81ED-4DB2-BD59-A6C34878D82A}">
                    <a16:rowId xmlns:a16="http://schemas.microsoft.com/office/drawing/2014/main" val="2338471721"/>
                  </a:ext>
                </a:extLst>
              </a:tr>
              <a:tr h="940375">
                <a:tc>
                  <a:txBody>
                    <a:bodyPr/>
                    <a:lstStyle/>
                    <a:p>
                      <a:r>
                        <a:rPr lang="en-GB" sz="1800" b="0" dirty="0">
                          <a:ln w="3175" cmpd="thickThin">
                            <a:solidFill>
                              <a:schemeClr val="tx1"/>
                            </a:solidFill>
                          </a:ln>
                          <a:solidFill>
                            <a:schemeClr val="tx1"/>
                          </a:solidFill>
                          <a:latin typeface="Helvetica" panose="020B0604020202020204"/>
                          <a:cs typeface="Helvetica" panose="020B0604020202020204"/>
                        </a:rPr>
                        <a:t>What learner information should you check before confirming attendance? </a:t>
                      </a:r>
                    </a:p>
                  </a:txBody>
                  <a:tcPr>
                    <a:noFill/>
                  </a:tcPr>
                </a:tc>
                <a:tc>
                  <a:txBody>
                    <a:bodyPr/>
                    <a:lstStyle/>
                    <a:p>
                      <a:endParaRPr lang="en-GB" sz="1800" dirty="0">
                        <a:ln cmpd="thickThin">
                          <a:solidFill>
                            <a:schemeClr val="tx1"/>
                          </a:solidFill>
                        </a:ln>
                      </a:endParaRPr>
                    </a:p>
                  </a:txBody>
                  <a:tcPr>
                    <a:noFill/>
                  </a:tcPr>
                </a:tc>
                <a:extLst>
                  <a:ext uri="{0D108BD9-81ED-4DB2-BD59-A6C34878D82A}">
                    <a16:rowId xmlns:a16="http://schemas.microsoft.com/office/drawing/2014/main" val="4116907964"/>
                  </a:ext>
                </a:extLst>
              </a:tr>
              <a:tr h="1026919">
                <a:tc>
                  <a:txBody>
                    <a:bodyPr/>
                    <a:lstStyle/>
                    <a:p>
                      <a:r>
                        <a:rPr lang="en-GB" sz="1800" b="0" dirty="0">
                          <a:ln w="3175" cmpd="thickThin">
                            <a:solidFill>
                              <a:schemeClr val="tx1"/>
                            </a:solidFill>
                          </a:ln>
                          <a:latin typeface="Helvetica" panose="020B0604020202020204"/>
                          <a:cs typeface="Helvetica" panose="020B0604020202020204"/>
                        </a:rPr>
                        <a:t>When would an initial attendance confirmation be available?</a:t>
                      </a:r>
                    </a:p>
                  </a:txBody>
                  <a:tcPr>
                    <a:noFill/>
                  </a:tcPr>
                </a:tc>
                <a:tc>
                  <a:txBody>
                    <a:bodyPr/>
                    <a:lstStyle/>
                    <a:p>
                      <a:endParaRPr lang="en-GB" dirty="0">
                        <a:ln cmpd="thickThin">
                          <a:solidFill>
                            <a:schemeClr val="tx1"/>
                          </a:solidFill>
                        </a:ln>
                      </a:endParaRPr>
                    </a:p>
                  </a:txBody>
                  <a:tcPr>
                    <a:noFill/>
                  </a:tcPr>
                </a:tc>
                <a:extLst>
                  <a:ext uri="{0D108BD9-81ED-4DB2-BD59-A6C34878D82A}">
                    <a16:rowId xmlns:a16="http://schemas.microsoft.com/office/drawing/2014/main" val="3021988182"/>
                  </a:ext>
                </a:extLst>
              </a:tr>
              <a:tr h="1026919">
                <a:tc>
                  <a:txBody>
                    <a:bodyPr/>
                    <a:lstStyle/>
                    <a:p>
                      <a:r>
                        <a:rPr lang="en-GB" sz="1800" b="0" dirty="0">
                          <a:ln w="3175" cmpd="thickThin">
                            <a:solidFill>
                              <a:schemeClr val="tx1"/>
                            </a:solidFill>
                          </a:ln>
                          <a:latin typeface="Helvetica" panose="020B0604020202020204"/>
                          <a:cs typeface="Helvetica" panose="020B0604020202020204"/>
                        </a:rPr>
                        <a:t>Which months are subsequent attendance confirmations due?</a:t>
                      </a:r>
                    </a:p>
                  </a:txBody>
                  <a:tcPr>
                    <a:noFill/>
                  </a:tcPr>
                </a:tc>
                <a:tc>
                  <a:txBody>
                    <a:bodyPr/>
                    <a:lstStyle/>
                    <a:p>
                      <a:endParaRPr lang="en-GB" dirty="0">
                        <a:ln cmpd="thickThin">
                          <a:solidFill>
                            <a:schemeClr val="tx1"/>
                          </a:solidFill>
                        </a:ln>
                      </a:endParaRPr>
                    </a:p>
                  </a:txBody>
                  <a:tcPr>
                    <a:noFill/>
                  </a:tcPr>
                </a:tc>
                <a:extLst>
                  <a:ext uri="{0D108BD9-81ED-4DB2-BD59-A6C34878D82A}">
                    <a16:rowId xmlns:a16="http://schemas.microsoft.com/office/drawing/2014/main" val="3473352094"/>
                  </a:ext>
                </a:extLst>
              </a:tr>
              <a:tr h="1026919">
                <a:tc>
                  <a:txBody>
                    <a:bodyPr/>
                    <a:lstStyle/>
                    <a:p>
                      <a:r>
                        <a:rPr lang="en-GB" sz="1800" b="0" dirty="0">
                          <a:ln w="3175" cmpd="thickThin">
                            <a:solidFill>
                              <a:schemeClr val="tx1"/>
                            </a:solidFill>
                          </a:ln>
                          <a:latin typeface="Helvetica" panose="020B0604020202020204"/>
                          <a:cs typeface="Helvetica" panose="020B0604020202020204"/>
                        </a:rPr>
                        <a:t>When would you expect the first payment to be made?</a:t>
                      </a:r>
                    </a:p>
                  </a:txBody>
                  <a:tcPr>
                    <a:noFill/>
                  </a:tcPr>
                </a:tc>
                <a:tc>
                  <a:txBody>
                    <a:bodyPr/>
                    <a:lstStyle/>
                    <a:p>
                      <a:endParaRPr lang="en-GB" dirty="0">
                        <a:ln cmpd="thickThin">
                          <a:solidFill>
                            <a:schemeClr val="tx1"/>
                          </a:solidFill>
                        </a:ln>
                      </a:endParaRPr>
                    </a:p>
                  </a:txBody>
                  <a:tcPr>
                    <a:noFill/>
                  </a:tcPr>
                </a:tc>
                <a:extLst>
                  <a:ext uri="{0D108BD9-81ED-4DB2-BD59-A6C34878D82A}">
                    <a16:rowId xmlns:a16="http://schemas.microsoft.com/office/drawing/2014/main" val="2757726653"/>
                  </a:ext>
                </a:extLst>
              </a:tr>
            </a:tbl>
          </a:graphicData>
        </a:graphic>
      </p:graphicFrame>
      <p:sp>
        <p:nvSpPr>
          <p:cNvPr id="21" name="TextBox 20">
            <a:extLst>
              <a:ext uri="{FF2B5EF4-FFF2-40B4-BE49-F238E27FC236}">
                <a16:creationId xmlns:a16="http://schemas.microsoft.com/office/drawing/2014/main" id="{1A62371B-8811-E08C-3060-2452703A76DF}"/>
              </a:ext>
            </a:extLst>
          </p:cNvPr>
          <p:cNvSpPr txBox="1"/>
          <p:nvPr/>
        </p:nvSpPr>
        <p:spPr>
          <a:xfrm>
            <a:off x="7957773" y="1874086"/>
            <a:ext cx="2813740" cy="923330"/>
          </a:xfrm>
          <a:prstGeom prst="rect">
            <a:avLst/>
          </a:prstGeom>
          <a:noFill/>
        </p:spPr>
        <p:txBody>
          <a:bodyPr wrap="square" rtlCol="0">
            <a:spAutoFit/>
          </a:bodyPr>
          <a:lstStyle/>
          <a:p>
            <a:r>
              <a:rPr lang="en-GB" sz="1800" dirty="0">
                <a:latin typeface="Helvetica" panose="020B0604020202020204"/>
                <a:cs typeface="Helvetica" panose="020B0604020202020204"/>
              </a:rPr>
              <a:t>Learner and Learning </a:t>
            </a:r>
          </a:p>
          <a:p>
            <a:r>
              <a:rPr lang="en-GB" sz="1800" dirty="0">
                <a:latin typeface="Helvetica" panose="020B0604020202020204"/>
                <a:cs typeface="Helvetica" panose="020B0604020202020204"/>
              </a:rPr>
              <a:t>Aim information is accurate</a:t>
            </a:r>
          </a:p>
        </p:txBody>
      </p:sp>
      <p:sp>
        <p:nvSpPr>
          <p:cNvPr id="22" name="TextBox 21">
            <a:extLst>
              <a:ext uri="{FF2B5EF4-FFF2-40B4-BE49-F238E27FC236}">
                <a16:creationId xmlns:a16="http://schemas.microsoft.com/office/drawing/2014/main" id="{B7DA7432-31EF-07A9-D0A1-AC40055DE5AF}"/>
              </a:ext>
            </a:extLst>
          </p:cNvPr>
          <p:cNvSpPr txBox="1"/>
          <p:nvPr/>
        </p:nvSpPr>
        <p:spPr>
          <a:xfrm>
            <a:off x="8026690" y="3099292"/>
            <a:ext cx="1867988" cy="369332"/>
          </a:xfrm>
          <a:prstGeom prst="rect">
            <a:avLst/>
          </a:prstGeom>
          <a:noFill/>
        </p:spPr>
        <p:txBody>
          <a:bodyPr wrap="square" rtlCol="0">
            <a:spAutoFit/>
          </a:bodyPr>
          <a:lstStyle/>
          <a:p>
            <a:r>
              <a:rPr lang="en-GB" dirty="0">
                <a:latin typeface="Helvetica" panose="020B0604020202020204"/>
                <a:cs typeface="Helvetica" panose="020B0604020202020204"/>
              </a:rPr>
              <a:t>25/09/25</a:t>
            </a:r>
          </a:p>
        </p:txBody>
      </p:sp>
      <p:sp>
        <p:nvSpPr>
          <p:cNvPr id="23" name="TextBox 22">
            <a:extLst>
              <a:ext uri="{FF2B5EF4-FFF2-40B4-BE49-F238E27FC236}">
                <a16:creationId xmlns:a16="http://schemas.microsoft.com/office/drawing/2014/main" id="{F3948756-5BA9-EBB7-ADD3-706335603628}"/>
              </a:ext>
            </a:extLst>
          </p:cNvPr>
          <p:cNvSpPr txBox="1"/>
          <p:nvPr/>
        </p:nvSpPr>
        <p:spPr>
          <a:xfrm>
            <a:off x="8026690" y="3950613"/>
            <a:ext cx="1998617" cy="923330"/>
          </a:xfrm>
          <a:prstGeom prst="rect">
            <a:avLst/>
          </a:prstGeom>
          <a:noFill/>
        </p:spPr>
        <p:txBody>
          <a:bodyPr wrap="square" rtlCol="0">
            <a:spAutoFit/>
          </a:bodyPr>
          <a:lstStyle/>
          <a:p>
            <a:r>
              <a:rPr lang="en-GB" dirty="0">
                <a:latin typeface="Helvetica" panose="020B0604020202020204"/>
                <a:cs typeface="Helvetica" panose="020B0604020202020204"/>
              </a:rPr>
              <a:t>November February</a:t>
            </a:r>
          </a:p>
          <a:p>
            <a:r>
              <a:rPr lang="en-GB" dirty="0">
                <a:latin typeface="Helvetica" panose="020B0604020202020204"/>
                <a:cs typeface="Helvetica" panose="020B0604020202020204"/>
              </a:rPr>
              <a:t>May</a:t>
            </a:r>
          </a:p>
        </p:txBody>
      </p:sp>
      <p:sp>
        <p:nvSpPr>
          <p:cNvPr id="24" name="TextBox 23">
            <a:extLst>
              <a:ext uri="{FF2B5EF4-FFF2-40B4-BE49-F238E27FC236}">
                <a16:creationId xmlns:a16="http://schemas.microsoft.com/office/drawing/2014/main" id="{C4EC66B4-5606-B726-F056-302B4B4AA643}"/>
              </a:ext>
            </a:extLst>
          </p:cNvPr>
          <p:cNvSpPr txBox="1"/>
          <p:nvPr/>
        </p:nvSpPr>
        <p:spPr>
          <a:xfrm>
            <a:off x="8026690" y="5171266"/>
            <a:ext cx="2364377" cy="369332"/>
          </a:xfrm>
          <a:prstGeom prst="rect">
            <a:avLst/>
          </a:prstGeom>
          <a:noFill/>
        </p:spPr>
        <p:txBody>
          <a:bodyPr wrap="square" rtlCol="0">
            <a:spAutoFit/>
          </a:bodyPr>
          <a:lstStyle/>
          <a:p>
            <a:r>
              <a:rPr lang="en-GB" dirty="0"/>
              <a:t>15/10/25</a:t>
            </a:r>
          </a:p>
        </p:txBody>
      </p:sp>
      <p:sp>
        <p:nvSpPr>
          <p:cNvPr id="3" name="Picture Placeholder 2">
            <a:extLst>
              <a:ext uri="{FF2B5EF4-FFF2-40B4-BE49-F238E27FC236}">
                <a16:creationId xmlns:a16="http://schemas.microsoft.com/office/drawing/2014/main" id="{B29D52CD-FB37-5C99-8B28-F77CDE3FC279}"/>
              </a:ext>
            </a:extLst>
          </p:cNvPr>
          <p:cNvSpPr>
            <a:spLocks noGrp="1"/>
          </p:cNvSpPr>
          <p:nvPr>
            <p:ph type="pic" sz="quarter" idx="11"/>
          </p:nvPr>
        </p:nvSpPr>
        <p:spPr/>
        <p:txBody>
          <a:bodyPr/>
          <a:lstStyle/>
          <a:p>
            <a:endParaRPr lang="en-GB"/>
          </a:p>
        </p:txBody>
      </p:sp>
      <p:pic>
        <p:nvPicPr>
          <p:cNvPr id="2" name="Picture 1">
            <a:extLst>
              <a:ext uri="{FF2B5EF4-FFF2-40B4-BE49-F238E27FC236}">
                <a16:creationId xmlns:a16="http://schemas.microsoft.com/office/drawing/2014/main" id="{397F4786-66C6-9481-1678-035C260E6A2A}"/>
              </a:ext>
            </a:extLst>
          </p:cNvPr>
          <p:cNvPicPr>
            <a:picLocks noChangeAspect="1"/>
          </p:cNvPicPr>
          <p:nvPr/>
        </p:nvPicPr>
        <p:blipFill>
          <a:blip r:embed="rId3"/>
          <a:srcRect l="34937" t="24980" r="36487" b="10379"/>
          <a:stretch/>
        </p:blipFill>
        <p:spPr>
          <a:xfrm>
            <a:off x="972273" y="1066232"/>
            <a:ext cx="3831221" cy="4804784"/>
          </a:xfrm>
          <a:prstGeom prst="rect">
            <a:avLst/>
          </a:prstGeom>
          <a:ln>
            <a:solidFill>
              <a:schemeClr val="accent1"/>
            </a:solidFill>
          </a:ln>
        </p:spPr>
      </p:pic>
    </p:spTree>
    <p:extLst>
      <p:ext uri="{BB962C8B-B14F-4D97-AF65-F5344CB8AC3E}">
        <p14:creationId xmlns:p14="http://schemas.microsoft.com/office/powerpoint/2010/main" val="27655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E9AC6-D149-8D5A-5663-ADE5592ACA78}"/>
              </a:ext>
            </a:extLst>
          </p:cNvPr>
          <p:cNvSpPr>
            <a:spLocks noGrp="1"/>
          </p:cNvSpPr>
          <p:nvPr>
            <p:ph type="title"/>
          </p:nvPr>
        </p:nvSpPr>
        <p:spPr/>
        <p:txBody>
          <a:bodyPr/>
          <a:lstStyle/>
          <a:p>
            <a:r>
              <a:rPr lang="en-GB" dirty="0"/>
              <a:t>Knowledge Check</a:t>
            </a:r>
          </a:p>
        </p:txBody>
      </p:sp>
      <p:graphicFrame>
        <p:nvGraphicFramePr>
          <p:cNvPr id="4" name="Table 3">
            <a:extLst>
              <a:ext uri="{FF2B5EF4-FFF2-40B4-BE49-F238E27FC236}">
                <a16:creationId xmlns:a16="http://schemas.microsoft.com/office/drawing/2014/main" id="{1A31F1F7-22B3-4F6E-4B5F-5BB2B63FA33E}"/>
              </a:ext>
            </a:extLst>
          </p:cNvPr>
          <p:cNvGraphicFramePr>
            <a:graphicFrameLocks noGrp="1"/>
          </p:cNvGraphicFramePr>
          <p:nvPr>
            <p:extLst>
              <p:ext uri="{D42A27DB-BD31-4B8C-83A1-F6EECF244321}">
                <p14:modId xmlns:p14="http://schemas.microsoft.com/office/powerpoint/2010/main" val="788644858"/>
              </p:ext>
            </p:extLst>
          </p:nvPr>
        </p:nvGraphicFramePr>
        <p:xfrm>
          <a:off x="813247" y="1716651"/>
          <a:ext cx="10036464" cy="3916754"/>
        </p:xfrm>
        <a:graphic>
          <a:graphicData uri="http://schemas.openxmlformats.org/drawingml/2006/table">
            <a:tbl>
              <a:tblPr firstRow="1" bandRow="1">
                <a:tableStyleId>{5C22544A-7EE6-4342-B048-85BDC9FD1C3A}</a:tableStyleId>
              </a:tblPr>
              <a:tblGrid>
                <a:gridCol w="6926032">
                  <a:extLst>
                    <a:ext uri="{9D8B030D-6E8A-4147-A177-3AD203B41FA5}">
                      <a16:colId xmlns:a16="http://schemas.microsoft.com/office/drawing/2014/main" val="3553233193"/>
                    </a:ext>
                  </a:extLst>
                </a:gridCol>
                <a:gridCol w="1014581">
                  <a:extLst>
                    <a:ext uri="{9D8B030D-6E8A-4147-A177-3AD203B41FA5}">
                      <a16:colId xmlns:a16="http://schemas.microsoft.com/office/drawing/2014/main" val="3505465727"/>
                    </a:ext>
                  </a:extLst>
                </a:gridCol>
                <a:gridCol w="1086031">
                  <a:extLst>
                    <a:ext uri="{9D8B030D-6E8A-4147-A177-3AD203B41FA5}">
                      <a16:colId xmlns:a16="http://schemas.microsoft.com/office/drawing/2014/main" val="656389804"/>
                    </a:ext>
                  </a:extLst>
                </a:gridCol>
                <a:gridCol w="1009820">
                  <a:extLst>
                    <a:ext uri="{9D8B030D-6E8A-4147-A177-3AD203B41FA5}">
                      <a16:colId xmlns:a16="http://schemas.microsoft.com/office/drawing/2014/main" val="2335572443"/>
                    </a:ext>
                  </a:extLst>
                </a:gridCol>
              </a:tblGrid>
              <a:tr h="69426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GB" dirty="0"/>
                        <a:t> </a:t>
                      </a:r>
                    </a:p>
                    <a:p>
                      <a:r>
                        <a:rPr lang="en-GB" dirty="0"/>
                        <a:t>Who is responsible for …….</a:t>
                      </a:r>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600" dirty="0"/>
                    </a:p>
                    <a:p>
                      <a:pPr algn="ctr"/>
                      <a:r>
                        <a:rPr lang="en-GB" sz="1600" dirty="0"/>
                        <a:t>DfE</a:t>
                      </a:r>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600" dirty="0"/>
                    </a:p>
                    <a:p>
                      <a:pPr algn="ctr"/>
                      <a:r>
                        <a:rPr lang="en-GB" sz="1600" dirty="0"/>
                        <a:t>SLC</a:t>
                      </a:r>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endParaRPr lang="en-GB" sz="1600" dirty="0"/>
                    </a:p>
                    <a:p>
                      <a:pPr algn="ctr"/>
                      <a:r>
                        <a:rPr lang="en-GB" sz="1600" dirty="0"/>
                        <a:t>LP</a:t>
                      </a:r>
                    </a:p>
                  </a:txBody>
                  <a:tcPr/>
                </a:tc>
                <a:extLst>
                  <a:ext uri="{0D108BD9-81ED-4DB2-BD59-A6C34878D82A}">
                    <a16:rowId xmlns:a16="http://schemas.microsoft.com/office/drawing/2014/main" val="2623453605"/>
                  </a:ext>
                </a:extLst>
              </a:tr>
              <a:tr h="4593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dirty="0"/>
                        <a:t>Making payments to learning provider</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extLst>
                  <a:ext uri="{0D108BD9-81ED-4DB2-BD59-A6C34878D82A}">
                    <a16:rowId xmlns:a16="http://schemas.microsoft.com/office/drawing/2014/main" val="2855445846"/>
                  </a:ext>
                </a:extLst>
              </a:tr>
              <a:tr h="4593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dirty="0"/>
                        <a:t>Issuing loans contracts</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a:p>
                  </a:txBody>
                  <a:tcPr/>
                </a:tc>
                <a:extLst>
                  <a:ext uri="{0D108BD9-81ED-4DB2-BD59-A6C34878D82A}">
                    <a16:rowId xmlns:a16="http://schemas.microsoft.com/office/drawing/2014/main" val="3493061960"/>
                  </a:ext>
                </a:extLst>
              </a:tr>
              <a:tr h="4593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dirty="0"/>
                        <a:t>Determining the maximum loan amounts</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extLst>
                  <a:ext uri="{0D108BD9-81ED-4DB2-BD59-A6C34878D82A}">
                    <a16:rowId xmlns:a16="http://schemas.microsoft.com/office/drawing/2014/main" val="3276133271"/>
                  </a:ext>
                </a:extLst>
              </a:tr>
              <a:tr h="46647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dirty="0"/>
                        <a:t>Monitoring performance on advanced learner loans</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extLst>
                  <a:ext uri="{0D108BD9-81ED-4DB2-BD59-A6C34878D82A}">
                    <a16:rowId xmlns:a16="http://schemas.microsoft.com/office/drawing/2014/main" val="2243572747"/>
                  </a:ext>
                </a:extLst>
              </a:tr>
              <a:tr h="4593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dirty="0"/>
                        <a:t>Setting the funding rules</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a:p>
                  </a:txBody>
                  <a:tcPr/>
                </a:tc>
                <a:extLst>
                  <a:ext uri="{0D108BD9-81ED-4DB2-BD59-A6C34878D82A}">
                    <a16:rowId xmlns:a16="http://schemas.microsoft.com/office/drawing/2014/main" val="2309026922"/>
                  </a:ext>
                </a:extLst>
              </a:tr>
              <a:tr h="4593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dirty="0"/>
                        <a:t>Setting the fees policy</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a:p>
                  </a:txBody>
                  <a:tcPr/>
                </a:tc>
                <a:extLst>
                  <a:ext uri="{0D108BD9-81ED-4DB2-BD59-A6C34878D82A}">
                    <a16:rowId xmlns:a16="http://schemas.microsoft.com/office/drawing/2014/main" val="759857564"/>
                  </a:ext>
                </a:extLst>
              </a:tr>
              <a:tr h="45933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dirty="0"/>
                        <a:t>Setting bursary criteria</a:t>
                      </a: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endParaRPr lang="en-GB" dirty="0"/>
                    </a:p>
                  </a:txBody>
                  <a:tcPr/>
                </a:tc>
                <a:extLst>
                  <a:ext uri="{0D108BD9-81ED-4DB2-BD59-A6C34878D82A}">
                    <a16:rowId xmlns:a16="http://schemas.microsoft.com/office/drawing/2014/main" val="2573365468"/>
                  </a:ext>
                </a:extLst>
              </a:tr>
            </a:tbl>
          </a:graphicData>
        </a:graphic>
      </p:graphicFrame>
      <p:pic>
        <p:nvPicPr>
          <p:cNvPr id="5" name="Graphic 4" descr="Checkmark with solid fill">
            <a:extLst>
              <a:ext uri="{FF2B5EF4-FFF2-40B4-BE49-F238E27FC236}">
                <a16:creationId xmlns:a16="http://schemas.microsoft.com/office/drawing/2014/main" id="{6792AC64-B0D3-C28F-DDD0-FE6177C61E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7534" y="2364524"/>
            <a:ext cx="459823" cy="459823"/>
          </a:xfrm>
          <a:prstGeom prst="rect">
            <a:avLst/>
          </a:prstGeom>
        </p:spPr>
      </p:pic>
      <p:pic>
        <p:nvPicPr>
          <p:cNvPr id="6" name="Graphic 5" descr="Checkmark with solid fill">
            <a:extLst>
              <a:ext uri="{FF2B5EF4-FFF2-40B4-BE49-F238E27FC236}">
                <a16:creationId xmlns:a16="http://schemas.microsoft.com/office/drawing/2014/main" id="{46FB229A-F0F2-671D-6C43-34BD50221E4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93437" y="4703316"/>
            <a:ext cx="459823" cy="459823"/>
          </a:xfrm>
          <a:prstGeom prst="rect">
            <a:avLst/>
          </a:prstGeom>
        </p:spPr>
      </p:pic>
      <p:pic>
        <p:nvPicPr>
          <p:cNvPr id="7" name="Graphic 6" descr="Checkmark with solid fill">
            <a:extLst>
              <a:ext uri="{FF2B5EF4-FFF2-40B4-BE49-F238E27FC236}">
                <a16:creationId xmlns:a16="http://schemas.microsoft.com/office/drawing/2014/main" id="{3CC2C2CA-EFA3-BE3E-80B4-FE5131303F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35" y="4243493"/>
            <a:ext cx="459823" cy="459823"/>
          </a:xfrm>
          <a:prstGeom prst="rect">
            <a:avLst/>
          </a:prstGeom>
        </p:spPr>
      </p:pic>
      <p:pic>
        <p:nvPicPr>
          <p:cNvPr id="8" name="Graphic 7" descr="Checkmark with solid fill">
            <a:extLst>
              <a:ext uri="{FF2B5EF4-FFF2-40B4-BE49-F238E27FC236}">
                <a16:creationId xmlns:a16="http://schemas.microsoft.com/office/drawing/2014/main" id="{5EFA9B7C-0B37-8815-43CC-82389FF55B2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80703" y="5173582"/>
            <a:ext cx="459823" cy="459823"/>
          </a:xfrm>
          <a:prstGeom prst="rect">
            <a:avLst/>
          </a:prstGeom>
        </p:spPr>
      </p:pic>
      <p:pic>
        <p:nvPicPr>
          <p:cNvPr id="9" name="Graphic 8" descr="Checkmark with solid fill">
            <a:extLst>
              <a:ext uri="{FF2B5EF4-FFF2-40B4-BE49-F238E27FC236}">
                <a16:creationId xmlns:a16="http://schemas.microsoft.com/office/drawing/2014/main" id="{BD58AFDC-96B2-3471-ACAC-8235231F30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34" y="2884073"/>
            <a:ext cx="459823" cy="459823"/>
          </a:xfrm>
          <a:prstGeom prst="rect">
            <a:avLst/>
          </a:prstGeom>
        </p:spPr>
      </p:pic>
      <p:pic>
        <p:nvPicPr>
          <p:cNvPr id="10" name="Graphic 9" descr="Checkmark with solid fill">
            <a:extLst>
              <a:ext uri="{FF2B5EF4-FFF2-40B4-BE49-F238E27FC236}">
                <a16:creationId xmlns:a16="http://schemas.microsoft.com/office/drawing/2014/main" id="{857EFF06-2AAA-BA41-96CC-E8532E4CFC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50734" y="3353268"/>
            <a:ext cx="459823" cy="459823"/>
          </a:xfrm>
          <a:prstGeom prst="rect">
            <a:avLst/>
          </a:prstGeom>
        </p:spPr>
      </p:pic>
      <p:pic>
        <p:nvPicPr>
          <p:cNvPr id="11" name="Graphic 10" descr="Checkmark with solid fill">
            <a:extLst>
              <a:ext uri="{FF2B5EF4-FFF2-40B4-BE49-F238E27FC236}">
                <a16:creationId xmlns:a16="http://schemas.microsoft.com/office/drawing/2014/main" id="{4E66962C-CC53-99CC-E4DF-269D104E926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17534" y="3769053"/>
            <a:ext cx="459823" cy="459823"/>
          </a:xfrm>
          <a:prstGeom prst="rect">
            <a:avLst/>
          </a:prstGeom>
        </p:spPr>
      </p:pic>
    </p:spTree>
    <p:extLst>
      <p:ext uri="{BB962C8B-B14F-4D97-AF65-F5344CB8AC3E}">
        <p14:creationId xmlns:p14="http://schemas.microsoft.com/office/powerpoint/2010/main" val="1091502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DD007-5DCD-3126-1FE7-F49955B32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C3DB08-0D8E-9BE4-A263-864CED890070}"/>
              </a:ext>
            </a:extLst>
          </p:cNvPr>
          <p:cNvSpPr>
            <a:spLocks noGrp="1"/>
          </p:cNvSpPr>
          <p:nvPr>
            <p:ph type="title"/>
          </p:nvPr>
        </p:nvSpPr>
        <p:spPr/>
        <p:txBody>
          <a:bodyPr/>
          <a:lstStyle/>
          <a:p>
            <a:r>
              <a:rPr lang="en-GB" dirty="0">
                <a:latin typeface="Helvetica" panose="020B0604020202020204"/>
                <a:cs typeface="Helvetica" panose="020B0604020202020204"/>
              </a:rPr>
              <a:t>Internal processes</a:t>
            </a:r>
          </a:p>
        </p:txBody>
      </p:sp>
      <p:sp>
        <p:nvSpPr>
          <p:cNvPr id="3" name="Text Placeholder 2">
            <a:extLst>
              <a:ext uri="{FF2B5EF4-FFF2-40B4-BE49-F238E27FC236}">
                <a16:creationId xmlns:a16="http://schemas.microsoft.com/office/drawing/2014/main" id="{6133664D-8A8B-538F-20C8-E8F4C67470BA}"/>
              </a:ext>
            </a:extLst>
          </p:cNvPr>
          <p:cNvSpPr>
            <a:spLocks noGrp="1"/>
          </p:cNvSpPr>
          <p:nvPr>
            <p:ph type="body" sz="quarter" idx="12"/>
          </p:nvPr>
        </p:nvSpPr>
        <p:spPr>
          <a:xfrm>
            <a:off x="723332" y="1601122"/>
            <a:ext cx="5372667" cy="4657725"/>
          </a:xfrm>
        </p:spPr>
        <p:txBody>
          <a:bodyPr/>
          <a:lstStyle/>
          <a:p>
            <a:pPr marL="285750" indent="-228600">
              <a:lnSpc>
                <a:spcPct val="100000"/>
              </a:lnSpc>
              <a:spcBef>
                <a:spcPts val="600"/>
              </a:spcBef>
              <a:buFont typeface="Arial" panose="020B0604020202020204" pitchFamily="34" charset="0"/>
              <a:buChar char="•"/>
            </a:pPr>
            <a:endParaRPr lang="en-US" sz="1800" dirty="0">
              <a:latin typeface="Helvetica" panose="020B0604020202020204" pitchFamily="34" charset="0"/>
              <a:cs typeface="Helvetica" panose="020B0604020202020204" pitchFamily="34" charset="0"/>
            </a:endParaRPr>
          </a:p>
          <a:p>
            <a:pPr marL="342900" indent="-285750">
              <a:lnSpc>
                <a:spcPct val="100000"/>
              </a:lnSpc>
              <a:spcBef>
                <a:spcPts val="6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Student Finance regulations rely on providers’ internal policies to ensure timely and accurate administration of Advanced Learner Loans</a:t>
            </a:r>
          </a:p>
          <a:p>
            <a:pPr marL="342900" indent="-285750">
              <a:lnSpc>
                <a:spcPct val="100000"/>
              </a:lnSpc>
              <a:spcBef>
                <a:spcPts val="6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They should define how to track, record and manage a learner's engagement, participation and attendance on their course.</a:t>
            </a:r>
          </a:p>
          <a:p>
            <a:pPr marL="342900" indent="-285750">
              <a:lnSpc>
                <a:spcPct val="100000"/>
              </a:lnSpc>
              <a:spcBef>
                <a:spcPts val="60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All providers should have processes either formally documented or not</a:t>
            </a:r>
          </a:p>
          <a:p>
            <a:pPr>
              <a:spcBef>
                <a:spcPts val="600"/>
              </a:spcBef>
            </a:pPr>
            <a:endParaRPr lang="en-GB" dirty="0">
              <a:latin typeface="Helvetica" panose="020B0604020202020204" pitchFamily="34" charset="0"/>
              <a:cs typeface="Helvetica" panose="020B0604020202020204" pitchFamily="34" charset="0"/>
            </a:endParaRPr>
          </a:p>
          <a:p>
            <a:endParaRPr lang="en-GB" dirty="0"/>
          </a:p>
        </p:txBody>
      </p:sp>
      <p:pic>
        <p:nvPicPr>
          <p:cNvPr id="6" name="Picture 5">
            <a:extLst>
              <a:ext uri="{FF2B5EF4-FFF2-40B4-BE49-F238E27FC236}">
                <a16:creationId xmlns:a16="http://schemas.microsoft.com/office/drawing/2014/main" id="{F3A1E4D5-20BC-6111-7EE5-E6690047F4F5}"/>
              </a:ext>
            </a:extLst>
          </p:cNvPr>
          <p:cNvPicPr>
            <a:picLocks noChangeAspect="1"/>
          </p:cNvPicPr>
          <p:nvPr/>
        </p:nvPicPr>
        <p:blipFill>
          <a:blip r:embed="rId3"/>
          <a:stretch>
            <a:fillRect/>
          </a:stretch>
        </p:blipFill>
        <p:spPr>
          <a:xfrm>
            <a:off x="6492489" y="1816100"/>
            <a:ext cx="4482310" cy="2968897"/>
          </a:xfrm>
          <a:prstGeom prst="rect">
            <a:avLst/>
          </a:prstGeom>
        </p:spPr>
      </p:pic>
    </p:spTree>
    <p:extLst>
      <p:ext uri="{BB962C8B-B14F-4D97-AF65-F5344CB8AC3E}">
        <p14:creationId xmlns:p14="http://schemas.microsoft.com/office/powerpoint/2010/main" val="629484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86537-E043-F30A-8D2E-69D60065D7AA}"/>
              </a:ext>
            </a:extLst>
          </p:cNvPr>
          <p:cNvSpPr>
            <a:spLocks noGrp="1"/>
          </p:cNvSpPr>
          <p:nvPr>
            <p:ph type="title"/>
          </p:nvPr>
        </p:nvSpPr>
        <p:spPr/>
        <p:txBody>
          <a:bodyPr/>
          <a:lstStyle/>
          <a:p>
            <a:r>
              <a:rPr lang="en-GB" dirty="0"/>
              <a:t>Points to Consider</a:t>
            </a:r>
          </a:p>
        </p:txBody>
      </p:sp>
      <p:sp>
        <p:nvSpPr>
          <p:cNvPr id="3" name="Text Placeholder 2">
            <a:extLst>
              <a:ext uri="{FF2B5EF4-FFF2-40B4-BE49-F238E27FC236}">
                <a16:creationId xmlns:a16="http://schemas.microsoft.com/office/drawing/2014/main" id="{F4B889BF-A56F-4D76-2256-7A9BC82B0EFE}"/>
              </a:ext>
            </a:extLst>
          </p:cNvPr>
          <p:cNvSpPr>
            <a:spLocks noGrp="1"/>
          </p:cNvSpPr>
          <p:nvPr>
            <p:ph type="body" sz="quarter" idx="12"/>
          </p:nvPr>
        </p:nvSpPr>
        <p:spPr>
          <a:xfrm>
            <a:off x="808676" y="1571625"/>
            <a:ext cx="9801793" cy="4657725"/>
          </a:xfrm>
        </p:spPr>
        <p:txBody>
          <a:bodyPr/>
          <a:lstStyle/>
          <a:p>
            <a:r>
              <a:rPr lang="en-GB" sz="1800" b="1" dirty="0">
                <a:latin typeface="Helvetica" panose="020B0604020202020204"/>
                <a:cs typeface="Helvetica" panose="020B0604020202020204"/>
              </a:rPr>
              <a:t>You may want to discuss your internal processes with the wider organisation and consider what changes could  be made to ensure they align to the service standards…</a:t>
            </a:r>
          </a:p>
          <a:p>
            <a:endParaRPr lang="en-GB" dirty="0">
              <a:latin typeface="Helvetica" panose="020B0604020202020204"/>
              <a:cs typeface="Helvetica" panose="020B0604020202020204"/>
            </a:endParaRPr>
          </a:p>
          <a:p>
            <a:pPr marL="285750" indent="-285750">
              <a:buFont typeface="Arial" panose="020B0604020202020204" pitchFamily="34" charset="0"/>
              <a:buChar char="•"/>
            </a:pPr>
            <a:endParaRPr lang="en-GB" dirty="0">
              <a:latin typeface="Helvetica" panose="020B0604020202020204"/>
              <a:cs typeface="Helvetica" panose="020B0604020202020204"/>
            </a:endParaRPr>
          </a:p>
          <a:p>
            <a:pPr marL="285750" indent="-285750">
              <a:buFont typeface="Arial" panose="020B0604020202020204" pitchFamily="34" charset="0"/>
              <a:buChar char="•"/>
            </a:pPr>
            <a:r>
              <a:rPr lang="en-GB" sz="1800" dirty="0">
                <a:latin typeface="Helvetica" panose="020B0604020202020204"/>
                <a:cs typeface="Helvetica" panose="020B0604020202020204"/>
              </a:rPr>
              <a:t>Do you have a documented policy? How is it made accessible to learners?</a:t>
            </a:r>
          </a:p>
          <a:p>
            <a:endParaRPr lang="en-GB" sz="1800" dirty="0">
              <a:latin typeface="Helvetica" panose="020B0604020202020204"/>
              <a:cs typeface="Helvetica" panose="020B0604020202020204"/>
            </a:endParaRPr>
          </a:p>
          <a:p>
            <a:pPr marL="285750" indent="-285750">
              <a:buFont typeface="Arial" panose="020B0604020202020204" pitchFamily="34" charset="0"/>
              <a:buChar char="•"/>
            </a:pPr>
            <a:r>
              <a:rPr lang="en-GB" sz="1800" dirty="0">
                <a:latin typeface="Helvetica" panose="020B0604020202020204"/>
                <a:cs typeface="Helvetica" panose="020B0604020202020204"/>
              </a:rPr>
              <a:t>Do you have trigger/intervention points?</a:t>
            </a:r>
          </a:p>
          <a:p>
            <a:pPr marL="285750" indent="-285750">
              <a:buFont typeface="Arial" panose="020B0604020202020204" pitchFamily="34" charset="0"/>
              <a:buChar char="•"/>
            </a:pPr>
            <a:endParaRPr lang="en-GB" sz="1800" dirty="0">
              <a:latin typeface="Helvetica" panose="020B0604020202020204"/>
              <a:cs typeface="Helvetica" panose="020B0604020202020204"/>
            </a:endParaRPr>
          </a:p>
          <a:p>
            <a:pPr marL="285750" indent="-285750">
              <a:buFont typeface="Arial" panose="020B0604020202020204" pitchFamily="34" charset="0"/>
              <a:buChar char="•"/>
            </a:pPr>
            <a:r>
              <a:rPr lang="en-GB" sz="1800" dirty="0">
                <a:latin typeface="Helvetica" panose="020B0604020202020204"/>
                <a:ea typeface="Calibri" panose="020F0502020204030204" pitchFamily="34" charset="0"/>
                <a:cs typeface="Helvetica" panose="020B0604020202020204"/>
              </a:rPr>
              <a:t>W</a:t>
            </a:r>
            <a:r>
              <a:rPr lang="en-GB" sz="1800" dirty="0">
                <a:effectLst/>
                <a:latin typeface="Helvetica" panose="020B0604020202020204"/>
                <a:ea typeface="Calibri" panose="020F0502020204030204" pitchFamily="34" charset="0"/>
                <a:cs typeface="Helvetica" panose="020B0604020202020204"/>
              </a:rPr>
              <a:t>hat challenges might you encounter to ensure you receive accurate information about learner participation?</a:t>
            </a:r>
          </a:p>
          <a:p>
            <a:pPr marL="285750" indent="-285750">
              <a:buFont typeface="Arial" panose="020B0604020202020204" pitchFamily="34" charset="0"/>
              <a:buChar char="•"/>
            </a:pPr>
            <a:endParaRPr lang="en-GB" sz="1800" dirty="0">
              <a:latin typeface="Helvetica" panose="020B0604020202020204"/>
              <a:cs typeface="Helvetica" panose="020B0604020202020204"/>
            </a:endParaRPr>
          </a:p>
          <a:p>
            <a:endParaRPr lang="en-GB" dirty="0"/>
          </a:p>
        </p:txBody>
      </p:sp>
    </p:spTree>
    <p:extLst>
      <p:ext uri="{BB962C8B-B14F-4D97-AF65-F5344CB8AC3E}">
        <p14:creationId xmlns:p14="http://schemas.microsoft.com/office/powerpoint/2010/main" val="2765700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15E5A-9438-C0C8-736C-300E040AA0C0}"/>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7E4EA145-85B1-94C5-53D3-C3B65523DA07}"/>
              </a:ext>
            </a:extLst>
          </p:cNvPr>
          <p:cNvSpPr>
            <a:spLocks noGrp="1"/>
          </p:cNvSpPr>
          <p:nvPr>
            <p:ph type="body" sz="quarter" idx="10"/>
          </p:nvPr>
        </p:nvSpPr>
        <p:spPr>
          <a:xfrm>
            <a:off x="4504755" y="3886701"/>
            <a:ext cx="5695598" cy="927100"/>
          </a:xfrm>
        </p:spPr>
        <p:txBody>
          <a:bodyPr/>
          <a:lstStyle/>
          <a:p>
            <a:r>
              <a:rPr lang="en-GB" dirty="0"/>
              <a:t>Post Liability</a:t>
            </a:r>
          </a:p>
        </p:txBody>
      </p:sp>
      <p:sp>
        <p:nvSpPr>
          <p:cNvPr id="8" name="Title 7">
            <a:extLst>
              <a:ext uri="{FF2B5EF4-FFF2-40B4-BE49-F238E27FC236}">
                <a16:creationId xmlns:a16="http://schemas.microsoft.com/office/drawing/2014/main" id="{24BF9DAC-6ACA-3887-2B9B-DAB91F79E198}"/>
              </a:ext>
            </a:extLst>
          </p:cNvPr>
          <p:cNvSpPr>
            <a:spLocks noGrp="1"/>
          </p:cNvSpPr>
          <p:nvPr>
            <p:ph type="title"/>
          </p:nvPr>
        </p:nvSpPr>
        <p:spPr>
          <a:xfrm>
            <a:off x="587215" y="1951995"/>
            <a:ext cx="5695598" cy="715006"/>
          </a:xfrm>
        </p:spPr>
        <p:txBody>
          <a:bodyPr/>
          <a:lstStyle/>
          <a:p>
            <a:r>
              <a:rPr lang="en-GB" sz="3600" dirty="0"/>
              <a:t>Advanced Learner Loans</a:t>
            </a:r>
          </a:p>
        </p:txBody>
      </p:sp>
    </p:spTree>
    <p:extLst>
      <p:ext uri="{BB962C8B-B14F-4D97-AF65-F5344CB8AC3E}">
        <p14:creationId xmlns:p14="http://schemas.microsoft.com/office/powerpoint/2010/main" val="2398827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3F705-1BE0-956F-16F1-120D7C60DCB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37BD07E-C5E8-5F4C-5CF8-E1F811123412}"/>
              </a:ext>
            </a:extLst>
          </p:cNvPr>
          <p:cNvSpPr>
            <a:spLocks noGrp="1"/>
          </p:cNvSpPr>
          <p:nvPr>
            <p:ph type="title"/>
          </p:nvPr>
        </p:nvSpPr>
        <p:spPr>
          <a:xfrm>
            <a:off x="650180" y="805363"/>
            <a:ext cx="10515600" cy="460035"/>
          </a:xfrm>
        </p:spPr>
        <p:txBody>
          <a:bodyPr/>
          <a:lstStyle/>
          <a:p>
            <a:r>
              <a:rPr lang="en-GB" sz="3200" dirty="0">
                <a:latin typeface="Helvetica" panose="020B0604020202020204"/>
                <a:cs typeface="Helvetica" panose="020B0604020202020204"/>
              </a:rPr>
              <a:t>Post-Liability Changes</a:t>
            </a:r>
          </a:p>
        </p:txBody>
      </p:sp>
      <p:sp>
        <p:nvSpPr>
          <p:cNvPr id="4" name="TextBox 3">
            <a:extLst>
              <a:ext uri="{FF2B5EF4-FFF2-40B4-BE49-F238E27FC236}">
                <a16:creationId xmlns:a16="http://schemas.microsoft.com/office/drawing/2014/main" id="{B3178EB3-E6A8-0A6C-8BF0-ACBC28F01158}"/>
              </a:ext>
            </a:extLst>
          </p:cNvPr>
          <p:cNvSpPr txBox="1"/>
          <p:nvPr/>
        </p:nvSpPr>
        <p:spPr>
          <a:xfrm>
            <a:off x="0" y="1372300"/>
            <a:ext cx="6594375" cy="3059299"/>
          </a:xfrm>
          <a:prstGeom prst="rect">
            <a:avLst/>
          </a:prstGeom>
          <a:noFill/>
        </p:spPr>
        <p:txBody>
          <a:bodyPr wrap="square" rtlCol="0">
            <a:spAutoFit/>
          </a:bodyPr>
          <a:lstStyle/>
          <a:p>
            <a:pPr lvl="1" eaLnBrk="0" hangingPunct="0">
              <a:spcBef>
                <a:spcPct val="20000"/>
              </a:spcBef>
              <a:buClr>
                <a:srgbClr val="00877C"/>
              </a:buClr>
            </a:pPr>
            <a:r>
              <a:rPr lang="en-GB" altLang="en-US" sz="2000" dirty="0">
                <a:solidFill>
                  <a:srgbClr val="000000"/>
                </a:solidFill>
                <a:latin typeface="Helvetica" panose="020B0604020202020204" pitchFamily="34" charset="0"/>
                <a:cs typeface="Helvetica" panose="020B0604020202020204" pitchFamily="34" charset="0"/>
              </a:rPr>
              <a:t>   </a:t>
            </a:r>
            <a:r>
              <a:rPr lang="en-GB" altLang="en-US" dirty="0">
                <a:solidFill>
                  <a:srgbClr val="000000"/>
                </a:solidFill>
                <a:latin typeface="Helvetica" panose="020B0604020202020204" pitchFamily="34" charset="0"/>
                <a:cs typeface="Helvetica" panose="020B0604020202020204" pitchFamily="34" charset="0"/>
              </a:rPr>
              <a:t>Changes that can be made are:</a:t>
            </a:r>
          </a:p>
          <a:p>
            <a:pPr marL="990575" lvl="1" indent="-380990" eaLnBrk="0" hangingPunct="0">
              <a:spcBef>
                <a:spcPct val="20000"/>
              </a:spcBef>
              <a:buClr>
                <a:srgbClr val="00877C"/>
              </a:buClr>
              <a:buFont typeface="Wingdings" pitchFamily="2" charset="2"/>
              <a:buChar char="ü"/>
            </a:pPr>
            <a:endParaRPr lang="en-GB" altLang="en-US" dirty="0">
              <a:solidFill>
                <a:srgbClr val="000000"/>
              </a:solidFill>
              <a:latin typeface="Helvetica" panose="020B0604020202020204" pitchFamily="34" charset="0"/>
              <a:cs typeface="Helvetica" panose="020B0604020202020204" pitchFamily="34" charset="0"/>
            </a:endParaRPr>
          </a:p>
          <a:p>
            <a:pPr marL="1066773" lvl="1" indent="-457189" eaLnBrk="0" hangingPunct="0">
              <a:spcBef>
                <a:spcPct val="20000"/>
              </a:spcBef>
              <a:buClr>
                <a:srgbClr val="00877C"/>
              </a:buClr>
              <a:buFont typeface="Wingdings" pitchFamily="2" charset="2"/>
              <a:buChar char="ü"/>
            </a:pPr>
            <a:r>
              <a:rPr lang="en-GB" altLang="en-US" dirty="0">
                <a:solidFill>
                  <a:srgbClr val="000000"/>
                </a:solidFill>
                <a:latin typeface="Helvetica" panose="020B0604020202020204" pitchFamily="34" charset="0"/>
                <a:cs typeface="Helvetica" panose="020B0604020202020204" pitchFamily="34" charset="0"/>
              </a:rPr>
              <a:t>Change of fee charged  </a:t>
            </a:r>
          </a:p>
          <a:p>
            <a:pPr marL="1066773" lvl="1" indent="-457189" eaLnBrk="0" hangingPunct="0">
              <a:spcBef>
                <a:spcPct val="20000"/>
              </a:spcBef>
              <a:buClr>
                <a:srgbClr val="00877C"/>
              </a:buClr>
              <a:buFont typeface="Wingdings" pitchFamily="2" charset="2"/>
              <a:buChar char="ü"/>
            </a:pPr>
            <a:r>
              <a:rPr lang="en-GB" altLang="en-US" dirty="0">
                <a:solidFill>
                  <a:srgbClr val="000000"/>
                </a:solidFill>
                <a:latin typeface="Helvetica" panose="020B0604020202020204" pitchFamily="34" charset="0"/>
                <a:cs typeface="Helvetica" panose="020B0604020202020204" pitchFamily="34" charset="0"/>
              </a:rPr>
              <a:t>Change of loan amount requested (decrease only)</a:t>
            </a:r>
          </a:p>
          <a:p>
            <a:pPr marL="1066773" lvl="1" indent="-457189" eaLnBrk="0" hangingPunct="0">
              <a:spcBef>
                <a:spcPct val="20000"/>
              </a:spcBef>
              <a:buClr>
                <a:srgbClr val="00877C"/>
              </a:buClr>
              <a:buFont typeface="Wingdings" pitchFamily="2" charset="2"/>
              <a:buChar char="ü"/>
            </a:pPr>
            <a:r>
              <a:rPr lang="en-GB" altLang="en-US" dirty="0">
                <a:solidFill>
                  <a:srgbClr val="000000"/>
                </a:solidFill>
                <a:latin typeface="Helvetica" panose="020B0604020202020204" pitchFamily="34" charset="0"/>
                <a:cs typeface="Helvetica" panose="020B0604020202020204" pitchFamily="34" charset="0"/>
              </a:rPr>
              <a:t>Change of learning aim details </a:t>
            </a:r>
          </a:p>
          <a:p>
            <a:pPr marL="609584" lvl="1" eaLnBrk="0" hangingPunct="0">
              <a:spcBef>
                <a:spcPct val="20000"/>
              </a:spcBef>
              <a:buClr>
                <a:srgbClr val="00877C"/>
              </a:buClr>
            </a:pPr>
            <a:r>
              <a:rPr lang="en-GB" altLang="en-US" dirty="0">
                <a:solidFill>
                  <a:srgbClr val="FF0000"/>
                </a:solidFill>
                <a:latin typeface="Helvetica" panose="020B0604020202020204" pitchFamily="34" charset="0"/>
                <a:cs typeface="Helvetica" panose="020B0604020202020204" pitchFamily="34" charset="0"/>
              </a:rPr>
              <a:t>x</a:t>
            </a:r>
            <a:r>
              <a:rPr lang="en-GB" altLang="en-US" dirty="0">
                <a:solidFill>
                  <a:srgbClr val="000000"/>
                </a:solidFill>
                <a:latin typeface="Helvetica" panose="020B0604020202020204" pitchFamily="34" charset="0"/>
                <a:cs typeface="Helvetica" panose="020B0604020202020204" pitchFamily="34" charset="0"/>
              </a:rPr>
              <a:t>     </a:t>
            </a:r>
            <a:r>
              <a:rPr lang="en-GB" altLang="en-US" dirty="0">
                <a:latin typeface="Helvetica" panose="020B0604020202020204" pitchFamily="34" charset="0"/>
                <a:cs typeface="Helvetica" panose="020B0604020202020204" pitchFamily="34" charset="0"/>
              </a:rPr>
              <a:t>Change of learning provider  </a:t>
            </a:r>
          </a:p>
          <a:p>
            <a:pPr marL="609584" lvl="1" eaLnBrk="0" hangingPunct="0">
              <a:spcBef>
                <a:spcPct val="20000"/>
              </a:spcBef>
              <a:buClr>
                <a:srgbClr val="00877C"/>
              </a:buClr>
            </a:pPr>
            <a:r>
              <a:rPr lang="en-GB" altLang="en-US" dirty="0">
                <a:solidFill>
                  <a:srgbClr val="FF0000"/>
                </a:solidFill>
                <a:latin typeface="Helvetica" panose="020B0604020202020204" pitchFamily="34" charset="0"/>
                <a:cs typeface="Helvetica" panose="020B0604020202020204" pitchFamily="34" charset="0"/>
              </a:rPr>
              <a:t>x</a:t>
            </a:r>
            <a:r>
              <a:rPr lang="en-GB" altLang="en-US" dirty="0">
                <a:latin typeface="Helvetica" panose="020B0604020202020204" pitchFamily="34" charset="0"/>
                <a:cs typeface="Helvetica" panose="020B0604020202020204" pitchFamily="34" charset="0"/>
              </a:rPr>
              <a:t>     Cancellation  </a:t>
            </a:r>
          </a:p>
          <a:p>
            <a:pPr marL="609584" lvl="1" eaLnBrk="0" hangingPunct="0">
              <a:spcBef>
                <a:spcPct val="20000"/>
              </a:spcBef>
              <a:buClr>
                <a:srgbClr val="00877C"/>
              </a:buClr>
            </a:pPr>
            <a:r>
              <a:rPr lang="en-GB" altLang="en-US" dirty="0">
                <a:solidFill>
                  <a:srgbClr val="FF0000"/>
                </a:solidFill>
                <a:latin typeface="Helvetica" panose="020B0604020202020204" pitchFamily="34" charset="0"/>
                <a:cs typeface="Helvetica" panose="020B0604020202020204" pitchFamily="34" charset="0"/>
              </a:rPr>
              <a:t>x</a:t>
            </a:r>
            <a:r>
              <a:rPr lang="en-GB" altLang="en-US" dirty="0">
                <a:solidFill>
                  <a:srgbClr val="000000"/>
                </a:solidFill>
                <a:latin typeface="Helvetica" panose="020B0604020202020204" pitchFamily="34" charset="0"/>
                <a:cs typeface="Helvetica" panose="020B0604020202020204" pitchFamily="34" charset="0"/>
              </a:rPr>
              <a:t>     Re-instatement (if the application is cancelled)</a:t>
            </a:r>
          </a:p>
          <a:p>
            <a:pPr marL="609585" lvl="1" eaLnBrk="0" hangingPunct="0">
              <a:spcBef>
                <a:spcPct val="20000"/>
              </a:spcBef>
              <a:buClr>
                <a:srgbClr val="00877C"/>
              </a:buClr>
            </a:pPr>
            <a:endParaRPr lang="en-GB" altLang="en-US" b="1" dirty="0">
              <a:solidFill>
                <a:srgbClr val="00B050"/>
              </a:solidFill>
              <a:latin typeface="Helvetica" pitchFamily="34" charset="0"/>
            </a:endParaRPr>
          </a:p>
        </p:txBody>
      </p:sp>
      <p:sp>
        <p:nvSpPr>
          <p:cNvPr id="5" name="TextBox 4">
            <a:extLst>
              <a:ext uri="{FF2B5EF4-FFF2-40B4-BE49-F238E27FC236}">
                <a16:creationId xmlns:a16="http://schemas.microsoft.com/office/drawing/2014/main" id="{A86E636C-A26F-3D52-8119-7F66AB7E58D3}"/>
              </a:ext>
            </a:extLst>
          </p:cNvPr>
          <p:cNvSpPr txBox="1"/>
          <p:nvPr/>
        </p:nvSpPr>
        <p:spPr>
          <a:xfrm>
            <a:off x="227193" y="4422484"/>
            <a:ext cx="6367182" cy="369332"/>
          </a:xfrm>
          <a:prstGeom prst="rect">
            <a:avLst/>
          </a:prstGeom>
          <a:noFill/>
        </p:spPr>
        <p:txBody>
          <a:bodyPr wrap="square">
            <a:spAutoFit/>
          </a:bodyPr>
          <a:lstStyle/>
          <a:p>
            <a:pPr lvl="1" eaLnBrk="0" hangingPunct="0">
              <a:spcBef>
                <a:spcPct val="20000"/>
              </a:spcBef>
              <a:buClr>
                <a:srgbClr val="00877C"/>
              </a:buClr>
            </a:pPr>
            <a:r>
              <a:rPr lang="en-GB" altLang="en-US" dirty="0">
                <a:solidFill>
                  <a:srgbClr val="000000"/>
                </a:solidFill>
                <a:latin typeface="Helvetica" pitchFamily="34" charset="0"/>
              </a:rPr>
              <a:t>You can now also submit the following changes:</a:t>
            </a:r>
          </a:p>
        </p:txBody>
      </p:sp>
      <p:sp>
        <p:nvSpPr>
          <p:cNvPr id="6" name="TextBox 5">
            <a:extLst>
              <a:ext uri="{FF2B5EF4-FFF2-40B4-BE49-F238E27FC236}">
                <a16:creationId xmlns:a16="http://schemas.microsoft.com/office/drawing/2014/main" id="{582B8FC7-D7E7-5EC7-4439-A9920F8271B1}"/>
              </a:ext>
            </a:extLst>
          </p:cNvPr>
          <p:cNvSpPr txBox="1"/>
          <p:nvPr/>
        </p:nvSpPr>
        <p:spPr>
          <a:xfrm>
            <a:off x="36576" y="4952624"/>
            <a:ext cx="6185646" cy="1366528"/>
          </a:xfrm>
          <a:prstGeom prst="rect">
            <a:avLst/>
          </a:prstGeom>
          <a:noFill/>
        </p:spPr>
        <p:txBody>
          <a:bodyPr wrap="square">
            <a:spAutoFit/>
          </a:bodyPr>
          <a:lstStyle/>
          <a:p>
            <a:pPr marL="990575" lvl="1" indent="-380990" eaLnBrk="0" hangingPunct="0">
              <a:spcBef>
                <a:spcPct val="20000"/>
              </a:spcBef>
              <a:buClr>
                <a:srgbClr val="00877C"/>
              </a:buClr>
              <a:buFont typeface="Wingdings" pitchFamily="2" charset="2"/>
              <a:buChar char="ü"/>
            </a:pPr>
            <a:r>
              <a:rPr lang="en-GB" altLang="en-US" dirty="0">
                <a:latin typeface="Helvetica" pitchFamily="34" charset="0"/>
              </a:rPr>
              <a:t>Early completion</a:t>
            </a:r>
          </a:p>
          <a:p>
            <a:pPr marL="990575" lvl="1" indent="-380990" eaLnBrk="0" hangingPunct="0">
              <a:spcBef>
                <a:spcPct val="20000"/>
              </a:spcBef>
              <a:buClr>
                <a:srgbClr val="00877C"/>
              </a:buClr>
              <a:buFont typeface="Wingdings" pitchFamily="2" charset="2"/>
              <a:buChar char="ü"/>
            </a:pPr>
            <a:r>
              <a:rPr lang="en-GB" altLang="en-US" dirty="0">
                <a:latin typeface="Helvetica" pitchFamily="34" charset="0"/>
              </a:rPr>
              <a:t>Suspension</a:t>
            </a:r>
          </a:p>
          <a:p>
            <a:pPr marL="990575" lvl="1" indent="-380990" eaLnBrk="0" hangingPunct="0">
              <a:spcBef>
                <a:spcPct val="20000"/>
              </a:spcBef>
              <a:buClr>
                <a:srgbClr val="00877C"/>
              </a:buClr>
              <a:buFont typeface="Wingdings" pitchFamily="2" charset="2"/>
              <a:buChar char="ü"/>
            </a:pPr>
            <a:r>
              <a:rPr lang="en-GB" altLang="en-US" dirty="0">
                <a:latin typeface="Helvetica" pitchFamily="34" charset="0"/>
              </a:rPr>
              <a:t>Resumption</a:t>
            </a:r>
          </a:p>
          <a:p>
            <a:pPr marL="990575" lvl="1" indent="-380990" eaLnBrk="0" hangingPunct="0">
              <a:spcBef>
                <a:spcPct val="20000"/>
              </a:spcBef>
              <a:buClr>
                <a:srgbClr val="00877C"/>
              </a:buClr>
              <a:buFont typeface="Wingdings" pitchFamily="2" charset="2"/>
              <a:buChar char="ü"/>
            </a:pPr>
            <a:r>
              <a:rPr lang="en-GB" altLang="en-US" dirty="0">
                <a:latin typeface="Helvetica" pitchFamily="34" charset="0"/>
              </a:rPr>
              <a:t>Withdrawal</a:t>
            </a:r>
          </a:p>
        </p:txBody>
      </p:sp>
      <p:pic>
        <p:nvPicPr>
          <p:cNvPr id="9" name="Picture 8">
            <a:extLst>
              <a:ext uri="{FF2B5EF4-FFF2-40B4-BE49-F238E27FC236}">
                <a16:creationId xmlns:a16="http://schemas.microsoft.com/office/drawing/2014/main" id="{EE5E4728-D556-D2B9-7DC0-E7B3E3AA3AFF}"/>
              </a:ext>
            </a:extLst>
          </p:cNvPr>
          <p:cNvPicPr>
            <a:picLocks noChangeAspect="1"/>
          </p:cNvPicPr>
          <p:nvPr/>
        </p:nvPicPr>
        <p:blipFill>
          <a:blip r:embed="rId3"/>
          <a:srcRect l="15702" t="33066" r="45808" b="11743"/>
          <a:stretch/>
        </p:blipFill>
        <p:spPr>
          <a:xfrm>
            <a:off x="6412839" y="1536537"/>
            <a:ext cx="4571405" cy="3784925"/>
          </a:xfrm>
          <a:prstGeom prst="rect">
            <a:avLst/>
          </a:prstGeom>
          <a:ln>
            <a:solidFill>
              <a:schemeClr val="tx1"/>
            </a:solidFill>
          </a:ln>
        </p:spPr>
      </p:pic>
    </p:spTree>
    <p:extLst>
      <p:ext uri="{BB962C8B-B14F-4D97-AF65-F5344CB8AC3E}">
        <p14:creationId xmlns:p14="http://schemas.microsoft.com/office/powerpoint/2010/main" val="9362312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7428698F-2FBA-9A86-8B14-7133BD014970}"/>
              </a:ext>
            </a:extLst>
          </p:cNvPr>
          <p:cNvSpPr/>
          <p:nvPr/>
        </p:nvSpPr>
        <p:spPr>
          <a:xfrm>
            <a:off x="655708" y="2109215"/>
            <a:ext cx="1958122" cy="2111705"/>
          </a:xfrm>
          <a:custGeom>
            <a:avLst/>
            <a:gdLst>
              <a:gd name="connsiteX0" fmla="*/ 0 w 2289228"/>
              <a:gd name="connsiteY0" fmla="*/ 1144614 h 2289228"/>
              <a:gd name="connsiteX1" fmla="*/ 1144614 w 2289228"/>
              <a:gd name="connsiteY1" fmla="*/ 0 h 2289228"/>
              <a:gd name="connsiteX2" fmla="*/ 2289228 w 2289228"/>
              <a:gd name="connsiteY2" fmla="*/ 1144614 h 2289228"/>
              <a:gd name="connsiteX3" fmla="*/ 1144614 w 2289228"/>
              <a:gd name="connsiteY3" fmla="*/ 2289228 h 2289228"/>
              <a:gd name="connsiteX4" fmla="*/ 0 w 2289228"/>
              <a:gd name="connsiteY4" fmla="*/ 1144614 h 228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28" h="2289228">
                <a:moveTo>
                  <a:pt x="0" y="1144614"/>
                </a:moveTo>
                <a:cubicBezTo>
                  <a:pt x="0" y="512461"/>
                  <a:pt x="512461" y="0"/>
                  <a:pt x="1144614" y="0"/>
                </a:cubicBezTo>
                <a:cubicBezTo>
                  <a:pt x="1776767" y="0"/>
                  <a:pt x="2289228" y="512461"/>
                  <a:pt x="2289228" y="1144614"/>
                </a:cubicBezTo>
                <a:cubicBezTo>
                  <a:pt x="2289228" y="1776767"/>
                  <a:pt x="1776767" y="2289228"/>
                  <a:pt x="1144614" y="2289228"/>
                </a:cubicBezTo>
                <a:cubicBezTo>
                  <a:pt x="512461" y="2289228"/>
                  <a:pt x="0" y="1776767"/>
                  <a:pt x="0" y="1144614"/>
                </a:cubicBezTo>
                <a:close/>
              </a:path>
            </a:pathLst>
          </a:custGeom>
          <a:solidFill>
            <a:srgbClr val="F7CA18"/>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35250" tIns="335250" rIns="335250" bIns="335250" numCol="1" spcCol="1270" anchor="ctr" anchorCtr="0">
            <a:noAutofit/>
          </a:bodyPr>
          <a:lstStyle/>
          <a:p>
            <a:pPr marL="0" lvl="0" indent="0" algn="ctr" defTabSz="711200">
              <a:lnSpc>
                <a:spcPct val="90000"/>
              </a:lnSpc>
              <a:spcBef>
                <a:spcPct val="0"/>
              </a:spcBef>
              <a:spcAft>
                <a:spcPct val="35000"/>
              </a:spcAft>
              <a:buNone/>
            </a:pPr>
            <a:r>
              <a:rPr lang="en-GB" altLang="en-US" sz="1600" b="1" kern="1200" dirty="0">
                <a:solidFill>
                  <a:srgbClr val="000000"/>
                </a:solidFill>
                <a:latin typeface="Helvetica" pitchFamily="34" charset="0"/>
              </a:rPr>
              <a:t>You cannot increase fee amount after course end date</a:t>
            </a:r>
            <a:endParaRPr lang="en-GB" sz="1600" b="1" kern="1200" dirty="0">
              <a:solidFill>
                <a:sysClr val="windowText" lastClr="000000"/>
              </a:solidFill>
              <a:latin typeface="Helvetica" panose="020B0604020202020204" pitchFamily="34" charset="0"/>
              <a:cs typeface="Helvetica" panose="020B0604020202020204" pitchFamily="34" charset="0"/>
            </a:endParaRPr>
          </a:p>
        </p:txBody>
      </p:sp>
      <p:sp>
        <p:nvSpPr>
          <p:cNvPr id="7" name="Freeform: Shape 6">
            <a:extLst>
              <a:ext uri="{FF2B5EF4-FFF2-40B4-BE49-F238E27FC236}">
                <a16:creationId xmlns:a16="http://schemas.microsoft.com/office/drawing/2014/main" id="{1783F4F9-0C47-3A18-B1FB-65798F6B848F}"/>
              </a:ext>
            </a:extLst>
          </p:cNvPr>
          <p:cNvSpPr/>
          <p:nvPr/>
        </p:nvSpPr>
        <p:spPr>
          <a:xfrm>
            <a:off x="2797078" y="2109214"/>
            <a:ext cx="2044602" cy="2111706"/>
          </a:xfrm>
          <a:custGeom>
            <a:avLst/>
            <a:gdLst>
              <a:gd name="connsiteX0" fmla="*/ 0 w 2289228"/>
              <a:gd name="connsiteY0" fmla="*/ 1144614 h 2289228"/>
              <a:gd name="connsiteX1" fmla="*/ 1144614 w 2289228"/>
              <a:gd name="connsiteY1" fmla="*/ 0 h 2289228"/>
              <a:gd name="connsiteX2" fmla="*/ 2289228 w 2289228"/>
              <a:gd name="connsiteY2" fmla="*/ 1144614 h 2289228"/>
              <a:gd name="connsiteX3" fmla="*/ 1144614 w 2289228"/>
              <a:gd name="connsiteY3" fmla="*/ 2289228 h 2289228"/>
              <a:gd name="connsiteX4" fmla="*/ 0 w 2289228"/>
              <a:gd name="connsiteY4" fmla="*/ 1144614 h 228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28" h="2289228">
                <a:moveTo>
                  <a:pt x="0" y="1144614"/>
                </a:moveTo>
                <a:cubicBezTo>
                  <a:pt x="0" y="512461"/>
                  <a:pt x="512461" y="0"/>
                  <a:pt x="1144614" y="0"/>
                </a:cubicBezTo>
                <a:cubicBezTo>
                  <a:pt x="1776767" y="0"/>
                  <a:pt x="2289228" y="512461"/>
                  <a:pt x="2289228" y="1144614"/>
                </a:cubicBezTo>
                <a:cubicBezTo>
                  <a:pt x="2289228" y="1776767"/>
                  <a:pt x="1776767" y="2289228"/>
                  <a:pt x="1144614" y="2289228"/>
                </a:cubicBezTo>
                <a:cubicBezTo>
                  <a:pt x="512461" y="2289228"/>
                  <a:pt x="0" y="1776767"/>
                  <a:pt x="0" y="1144614"/>
                </a:cubicBezTo>
                <a:close/>
              </a:path>
            </a:pathLst>
          </a:custGeom>
          <a:solidFill>
            <a:srgbClr val="005293"/>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35250" tIns="335250" rIns="335250" bIns="33525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Helvetica" panose="020B0604020202020204" pitchFamily="34" charset="0"/>
                <a:cs typeface="Helvetica" panose="020B0604020202020204" pitchFamily="34" charset="0"/>
              </a:rPr>
              <a:t>You cannot change start date once initial attendance confirmed</a:t>
            </a:r>
            <a:endParaRPr lang="en-GB" sz="1600" kern="1200" dirty="0">
              <a:latin typeface="Helvetica" panose="020B0604020202020204" pitchFamily="34" charset="0"/>
              <a:cs typeface="Helvetica" panose="020B0604020202020204" pitchFamily="34" charset="0"/>
            </a:endParaRPr>
          </a:p>
        </p:txBody>
      </p:sp>
      <p:sp>
        <p:nvSpPr>
          <p:cNvPr id="8" name="Freeform: Shape 7">
            <a:extLst>
              <a:ext uri="{FF2B5EF4-FFF2-40B4-BE49-F238E27FC236}">
                <a16:creationId xmlns:a16="http://schemas.microsoft.com/office/drawing/2014/main" id="{972281CE-78B4-B833-39A1-D2C32B101029}"/>
              </a:ext>
            </a:extLst>
          </p:cNvPr>
          <p:cNvSpPr/>
          <p:nvPr/>
        </p:nvSpPr>
        <p:spPr>
          <a:xfrm>
            <a:off x="4935205" y="2109214"/>
            <a:ext cx="2044603" cy="2111706"/>
          </a:xfrm>
          <a:custGeom>
            <a:avLst/>
            <a:gdLst>
              <a:gd name="connsiteX0" fmla="*/ 0 w 2289228"/>
              <a:gd name="connsiteY0" fmla="*/ 1144614 h 2289228"/>
              <a:gd name="connsiteX1" fmla="*/ 1144614 w 2289228"/>
              <a:gd name="connsiteY1" fmla="*/ 0 h 2289228"/>
              <a:gd name="connsiteX2" fmla="*/ 2289228 w 2289228"/>
              <a:gd name="connsiteY2" fmla="*/ 1144614 h 2289228"/>
              <a:gd name="connsiteX3" fmla="*/ 1144614 w 2289228"/>
              <a:gd name="connsiteY3" fmla="*/ 2289228 h 2289228"/>
              <a:gd name="connsiteX4" fmla="*/ 0 w 2289228"/>
              <a:gd name="connsiteY4" fmla="*/ 1144614 h 228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28" h="2289228">
                <a:moveTo>
                  <a:pt x="0" y="1144614"/>
                </a:moveTo>
                <a:cubicBezTo>
                  <a:pt x="0" y="512461"/>
                  <a:pt x="512461" y="0"/>
                  <a:pt x="1144614" y="0"/>
                </a:cubicBezTo>
                <a:cubicBezTo>
                  <a:pt x="1776767" y="0"/>
                  <a:pt x="2289228" y="512461"/>
                  <a:pt x="2289228" y="1144614"/>
                </a:cubicBezTo>
                <a:cubicBezTo>
                  <a:pt x="2289228" y="1776767"/>
                  <a:pt x="1776767" y="2289228"/>
                  <a:pt x="1144614" y="2289228"/>
                </a:cubicBezTo>
                <a:cubicBezTo>
                  <a:pt x="512461" y="2289228"/>
                  <a:pt x="0" y="1776767"/>
                  <a:pt x="0" y="1144614"/>
                </a:cubicBezTo>
                <a:close/>
              </a:path>
            </a:pathLst>
          </a:custGeom>
          <a:solidFill>
            <a:srgbClr val="ABE338"/>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35250" tIns="335250" rIns="335250" bIns="33525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ysClr val="windowText" lastClr="000000"/>
                </a:solidFill>
                <a:latin typeface="Helvetica" panose="020B0604020202020204" pitchFamily="34" charset="0"/>
                <a:cs typeface="Helvetica" panose="020B0604020202020204" pitchFamily="34" charset="0"/>
              </a:rPr>
              <a:t>Once the end date has passed it cannot be amended</a:t>
            </a:r>
            <a:endParaRPr lang="en-GB" sz="1600" u="none" kern="1200" dirty="0">
              <a:solidFill>
                <a:sysClr val="windowText" lastClr="000000"/>
              </a:solidFill>
              <a:latin typeface="Helvetica" panose="020B0604020202020204" pitchFamily="34" charset="0"/>
              <a:cs typeface="Helvetica" panose="020B0604020202020204" pitchFamily="34" charset="0"/>
            </a:endParaRPr>
          </a:p>
        </p:txBody>
      </p:sp>
      <p:sp>
        <p:nvSpPr>
          <p:cNvPr id="9" name="Freeform: Shape 8">
            <a:extLst>
              <a:ext uri="{FF2B5EF4-FFF2-40B4-BE49-F238E27FC236}">
                <a16:creationId xmlns:a16="http://schemas.microsoft.com/office/drawing/2014/main" id="{67A49077-04E4-D3BF-4138-6F21052D0DC4}"/>
              </a:ext>
            </a:extLst>
          </p:cNvPr>
          <p:cNvSpPr/>
          <p:nvPr/>
        </p:nvSpPr>
        <p:spPr>
          <a:xfrm>
            <a:off x="7095815" y="2109214"/>
            <a:ext cx="2044604" cy="2111706"/>
          </a:xfrm>
          <a:custGeom>
            <a:avLst/>
            <a:gdLst>
              <a:gd name="connsiteX0" fmla="*/ 0 w 2289228"/>
              <a:gd name="connsiteY0" fmla="*/ 1144614 h 2289228"/>
              <a:gd name="connsiteX1" fmla="*/ 1144614 w 2289228"/>
              <a:gd name="connsiteY1" fmla="*/ 0 h 2289228"/>
              <a:gd name="connsiteX2" fmla="*/ 2289228 w 2289228"/>
              <a:gd name="connsiteY2" fmla="*/ 1144614 h 2289228"/>
              <a:gd name="connsiteX3" fmla="*/ 1144614 w 2289228"/>
              <a:gd name="connsiteY3" fmla="*/ 2289228 h 2289228"/>
              <a:gd name="connsiteX4" fmla="*/ 0 w 2289228"/>
              <a:gd name="connsiteY4" fmla="*/ 1144614 h 228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28" h="2289228">
                <a:moveTo>
                  <a:pt x="0" y="1144614"/>
                </a:moveTo>
                <a:cubicBezTo>
                  <a:pt x="0" y="512461"/>
                  <a:pt x="512461" y="0"/>
                  <a:pt x="1144614" y="0"/>
                </a:cubicBezTo>
                <a:cubicBezTo>
                  <a:pt x="1776767" y="0"/>
                  <a:pt x="2289228" y="512461"/>
                  <a:pt x="2289228" y="1144614"/>
                </a:cubicBezTo>
                <a:cubicBezTo>
                  <a:pt x="2289228" y="1776767"/>
                  <a:pt x="1776767" y="2289228"/>
                  <a:pt x="1144614" y="2289228"/>
                </a:cubicBezTo>
                <a:cubicBezTo>
                  <a:pt x="512461" y="2289228"/>
                  <a:pt x="0" y="1776767"/>
                  <a:pt x="0" y="1144614"/>
                </a:cubicBezTo>
                <a:close/>
              </a:path>
            </a:pathLst>
          </a:custGeom>
          <a:solidFill>
            <a:srgbClr val="006060"/>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35250" tIns="335250" rIns="335250" bIns="335250" numCol="1" spcCol="1270" anchor="ctr" anchorCtr="0">
            <a:noAutofit/>
          </a:bodyPr>
          <a:lstStyle/>
          <a:p>
            <a:pPr marL="0" lvl="0" indent="0" algn="ctr" defTabSz="711200">
              <a:lnSpc>
                <a:spcPct val="90000"/>
              </a:lnSpc>
              <a:spcBef>
                <a:spcPct val="0"/>
              </a:spcBef>
              <a:spcAft>
                <a:spcPct val="35000"/>
              </a:spcAft>
              <a:buNone/>
            </a:pPr>
            <a:r>
              <a:rPr lang="en-GB" sz="1600" b="1" kern="1200" dirty="0">
                <a:latin typeface="Helvetica" panose="020B0604020202020204" pitchFamily="34" charset="0"/>
                <a:cs typeface="Helvetica" panose="020B0604020202020204" pitchFamily="34" charset="0"/>
              </a:rPr>
              <a:t>Changes to the learning aim must be at the same level and type</a:t>
            </a:r>
            <a:endParaRPr lang="en-GB" sz="1600" b="0" kern="1200" dirty="0">
              <a:latin typeface="Helvetica" panose="020B0604020202020204" pitchFamily="34" charset="0"/>
              <a:cs typeface="Helvetica" panose="020B0604020202020204" pitchFamily="34" charset="0"/>
            </a:endParaRPr>
          </a:p>
        </p:txBody>
      </p:sp>
      <p:sp>
        <p:nvSpPr>
          <p:cNvPr id="10" name="Freeform: Shape 9">
            <a:extLst>
              <a:ext uri="{FF2B5EF4-FFF2-40B4-BE49-F238E27FC236}">
                <a16:creationId xmlns:a16="http://schemas.microsoft.com/office/drawing/2014/main" id="{82624E08-AD3E-E887-DF8E-C09D2C2295C7}"/>
              </a:ext>
            </a:extLst>
          </p:cNvPr>
          <p:cNvSpPr/>
          <p:nvPr/>
        </p:nvSpPr>
        <p:spPr>
          <a:xfrm>
            <a:off x="9256426" y="2109214"/>
            <a:ext cx="1958122" cy="2111707"/>
          </a:xfrm>
          <a:custGeom>
            <a:avLst/>
            <a:gdLst>
              <a:gd name="connsiteX0" fmla="*/ 0 w 2289228"/>
              <a:gd name="connsiteY0" fmla="*/ 1144614 h 2289228"/>
              <a:gd name="connsiteX1" fmla="*/ 1144614 w 2289228"/>
              <a:gd name="connsiteY1" fmla="*/ 0 h 2289228"/>
              <a:gd name="connsiteX2" fmla="*/ 2289228 w 2289228"/>
              <a:gd name="connsiteY2" fmla="*/ 1144614 h 2289228"/>
              <a:gd name="connsiteX3" fmla="*/ 1144614 w 2289228"/>
              <a:gd name="connsiteY3" fmla="*/ 2289228 h 2289228"/>
              <a:gd name="connsiteX4" fmla="*/ 0 w 2289228"/>
              <a:gd name="connsiteY4" fmla="*/ 1144614 h 22892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9228" h="2289228">
                <a:moveTo>
                  <a:pt x="0" y="1144614"/>
                </a:moveTo>
                <a:cubicBezTo>
                  <a:pt x="0" y="512461"/>
                  <a:pt x="512461" y="0"/>
                  <a:pt x="1144614" y="0"/>
                </a:cubicBezTo>
                <a:cubicBezTo>
                  <a:pt x="1776767" y="0"/>
                  <a:pt x="2289228" y="512461"/>
                  <a:pt x="2289228" y="1144614"/>
                </a:cubicBezTo>
                <a:cubicBezTo>
                  <a:pt x="2289228" y="1776767"/>
                  <a:pt x="1776767" y="2289228"/>
                  <a:pt x="1144614" y="2289228"/>
                </a:cubicBezTo>
                <a:cubicBezTo>
                  <a:pt x="512461" y="2289228"/>
                  <a:pt x="0" y="1776767"/>
                  <a:pt x="0" y="1144614"/>
                </a:cubicBezTo>
                <a:close/>
              </a:path>
            </a:pathLst>
          </a:custGeom>
          <a:solidFill>
            <a:srgbClr val="3E107A"/>
          </a:solidFill>
          <a:effectLst>
            <a:reflection blurRad="6350" stA="52000" endA="300" endPos="35000" dir="5400000" sy="-100000" algn="bl" rotWithShape="0"/>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35250" tIns="335250" rIns="335250" bIns="335250" numCol="1" spcCol="1270" anchor="ctr" anchorCtr="0">
            <a:noAutofit/>
          </a:bodyPr>
          <a:lstStyle/>
          <a:p>
            <a:pPr marL="0" lvl="0" indent="0" algn="ctr" defTabSz="711200">
              <a:lnSpc>
                <a:spcPct val="90000"/>
              </a:lnSpc>
              <a:spcBef>
                <a:spcPct val="0"/>
              </a:spcBef>
              <a:spcAft>
                <a:spcPct val="35000"/>
              </a:spcAft>
              <a:buNone/>
            </a:pPr>
            <a:r>
              <a:rPr lang="en-GB" altLang="en-US" sz="1600" b="1" kern="1200" dirty="0">
                <a:latin typeface="Helvetica" pitchFamily="34" charset="0"/>
              </a:rPr>
              <a:t>You cannot alter  ‘in attendance’ confirmation after draw down</a:t>
            </a:r>
            <a:endParaRPr lang="en-GB" sz="1600" b="1" u="sng" kern="1200" dirty="0">
              <a:latin typeface="Helvetica" panose="020B0604020202020204" pitchFamily="34" charset="0"/>
              <a:cs typeface="Helvetica" panose="020B0604020202020204" pitchFamily="34" charset="0"/>
            </a:endParaRPr>
          </a:p>
        </p:txBody>
      </p:sp>
      <p:sp>
        <p:nvSpPr>
          <p:cNvPr id="2" name="Title 1">
            <a:extLst>
              <a:ext uri="{FF2B5EF4-FFF2-40B4-BE49-F238E27FC236}">
                <a16:creationId xmlns:a16="http://schemas.microsoft.com/office/drawing/2014/main" id="{D6C7481E-D8B5-9B42-6AD4-EF4D5F8ECF66}"/>
              </a:ext>
            </a:extLst>
          </p:cNvPr>
          <p:cNvSpPr>
            <a:spLocks noGrp="1"/>
          </p:cNvSpPr>
          <p:nvPr>
            <p:ph type="title"/>
          </p:nvPr>
        </p:nvSpPr>
        <p:spPr>
          <a:xfrm>
            <a:off x="698948" y="965267"/>
            <a:ext cx="10515600" cy="460035"/>
          </a:xfrm>
        </p:spPr>
        <p:txBody>
          <a:bodyPr/>
          <a:lstStyle/>
          <a:p>
            <a:r>
              <a:rPr lang="en-GB" sz="3200" dirty="0">
                <a:latin typeface="Helvetica" panose="020B0604020202020204" pitchFamily="34" charset="0"/>
                <a:cs typeface="Helvetica" panose="020B0604020202020204" pitchFamily="34" charset="0"/>
              </a:rPr>
              <a:t>Post Liability </a:t>
            </a:r>
          </a:p>
        </p:txBody>
      </p:sp>
    </p:spTree>
    <p:extLst>
      <p:ext uri="{BB962C8B-B14F-4D97-AF65-F5344CB8AC3E}">
        <p14:creationId xmlns:p14="http://schemas.microsoft.com/office/powerpoint/2010/main" val="19352186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98480-B634-204C-727B-E26EEE2A922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871EA36-4F4A-9789-FEB2-5BA696A48A3E}"/>
              </a:ext>
            </a:extLst>
          </p:cNvPr>
          <p:cNvSpPr>
            <a:spLocks noGrp="1"/>
          </p:cNvSpPr>
          <p:nvPr>
            <p:ph type="title"/>
          </p:nvPr>
        </p:nvSpPr>
        <p:spPr>
          <a:xfrm>
            <a:off x="528260" y="793171"/>
            <a:ext cx="10515600" cy="460035"/>
          </a:xfrm>
        </p:spPr>
        <p:txBody>
          <a:bodyPr/>
          <a:lstStyle/>
          <a:p>
            <a:r>
              <a:rPr lang="en-GB" sz="3200" dirty="0">
                <a:latin typeface="Helvetica" panose="020B0604020202020204"/>
                <a:cs typeface="Helvetica" panose="020B0604020202020204"/>
              </a:rPr>
              <a:t>Troubleshooting</a:t>
            </a:r>
          </a:p>
        </p:txBody>
      </p:sp>
      <p:graphicFrame>
        <p:nvGraphicFramePr>
          <p:cNvPr id="2" name="Table 1">
            <a:extLst>
              <a:ext uri="{FF2B5EF4-FFF2-40B4-BE49-F238E27FC236}">
                <a16:creationId xmlns:a16="http://schemas.microsoft.com/office/drawing/2014/main" id="{472C853F-7B54-739D-7E6E-FA94A2720D49}"/>
              </a:ext>
            </a:extLst>
          </p:cNvPr>
          <p:cNvGraphicFramePr>
            <a:graphicFrameLocks noGrp="1"/>
          </p:cNvGraphicFramePr>
          <p:nvPr>
            <p:extLst>
              <p:ext uri="{D42A27DB-BD31-4B8C-83A1-F6EECF244321}">
                <p14:modId xmlns:p14="http://schemas.microsoft.com/office/powerpoint/2010/main" val="1402923620"/>
              </p:ext>
            </p:extLst>
          </p:nvPr>
        </p:nvGraphicFramePr>
        <p:xfrm>
          <a:off x="661682" y="1485096"/>
          <a:ext cx="9940728" cy="4833560"/>
        </p:xfrm>
        <a:graphic>
          <a:graphicData uri="http://schemas.openxmlformats.org/drawingml/2006/table">
            <a:tbl>
              <a:tblPr firstRow="1" bandRow="1">
                <a:tableStyleId>{5C22544A-7EE6-4342-B048-85BDC9FD1C3A}</a:tableStyleId>
              </a:tblPr>
              <a:tblGrid>
                <a:gridCol w="9940728">
                  <a:extLst>
                    <a:ext uri="{9D8B030D-6E8A-4147-A177-3AD203B41FA5}">
                      <a16:colId xmlns:a16="http://schemas.microsoft.com/office/drawing/2014/main" val="2233658844"/>
                    </a:ext>
                  </a:extLst>
                </a:gridCol>
              </a:tblGrid>
              <a:tr h="625336">
                <a:tc>
                  <a:txBody>
                    <a:bodyPr/>
                    <a:lstStyle/>
                    <a:p>
                      <a:r>
                        <a:rPr lang="en-GB" sz="2000" dirty="0">
                          <a:solidFill>
                            <a:schemeClr val="tx1"/>
                          </a:solidFill>
                          <a:latin typeface="Helvetica" panose="020B0604020202020204" pitchFamily="34" charset="0"/>
                          <a:cs typeface="Helvetica" panose="020B0604020202020204" pitchFamily="34" charset="0"/>
                        </a:rPr>
                        <a:t>Post Liability</a:t>
                      </a:r>
                    </a:p>
                  </a:txBody>
                  <a:tcPr>
                    <a:solidFill>
                      <a:schemeClr val="tx2">
                        <a:lumMod val="75000"/>
                        <a:lumOff val="25000"/>
                      </a:schemeClr>
                    </a:solidFill>
                  </a:tcPr>
                </a:tc>
                <a:extLst>
                  <a:ext uri="{0D108BD9-81ED-4DB2-BD59-A6C34878D82A}">
                    <a16:rowId xmlns:a16="http://schemas.microsoft.com/office/drawing/2014/main" val="2910930768"/>
                  </a:ext>
                </a:extLst>
              </a:tr>
              <a:tr h="625336">
                <a:tc>
                  <a:txBody>
                    <a:bodyPr/>
                    <a:lstStyle/>
                    <a:p>
                      <a:r>
                        <a:rPr lang="en-GB" sz="2000" dirty="0">
                          <a:solidFill>
                            <a:schemeClr val="tx1"/>
                          </a:solidFill>
                          <a:latin typeface="Helvetica" panose="020B0604020202020204" pitchFamily="34" charset="0"/>
                          <a:cs typeface="Helvetica" panose="020B0604020202020204" pitchFamily="34" charset="0"/>
                        </a:rPr>
                        <a:t>Level 3 entitlement – zero fee  and leave at approved if attendance already confirmed</a:t>
                      </a:r>
                    </a:p>
                  </a:txBody>
                  <a:tcPr>
                    <a:solidFill>
                      <a:schemeClr val="accent2">
                        <a:lumMod val="20000"/>
                        <a:lumOff val="80000"/>
                      </a:schemeClr>
                    </a:solidFill>
                  </a:tcPr>
                </a:tc>
                <a:extLst>
                  <a:ext uri="{0D108BD9-81ED-4DB2-BD59-A6C34878D82A}">
                    <a16:rowId xmlns:a16="http://schemas.microsoft.com/office/drawing/2014/main" val="3599169090"/>
                  </a:ext>
                </a:extLst>
              </a:tr>
              <a:tr h="625336">
                <a:tc>
                  <a:txBody>
                    <a:bodyPr/>
                    <a:lstStyle/>
                    <a:p>
                      <a:r>
                        <a:rPr lang="en-GB" sz="2000" dirty="0">
                          <a:solidFill>
                            <a:schemeClr val="tx1"/>
                          </a:solidFill>
                          <a:latin typeface="Helvetica" panose="020B0604020202020204" pitchFamily="34" charset="0"/>
                          <a:cs typeface="Helvetica" panose="020B0604020202020204" pitchFamily="34" charset="0"/>
                        </a:rPr>
                        <a:t>Fee amount  -  at provider discretion if they charge above the loans cap in place </a:t>
                      </a:r>
                    </a:p>
                  </a:txBody>
                  <a:tcPr/>
                </a:tc>
                <a:extLst>
                  <a:ext uri="{0D108BD9-81ED-4DB2-BD59-A6C34878D82A}">
                    <a16:rowId xmlns:a16="http://schemas.microsoft.com/office/drawing/2014/main" val="1527630729"/>
                  </a:ext>
                </a:extLst>
              </a:tr>
              <a:tr h="625336">
                <a:tc>
                  <a:txBody>
                    <a:bodyPr/>
                    <a:lstStyle/>
                    <a:p>
                      <a:r>
                        <a:rPr lang="en-GB" sz="2000" dirty="0">
                          <a:solidFill>
                            <a:schemeClr val="tx1"/>
                          </a:solidFill>
                          <a:latin typeface="Helvetica" panose="020B0604020202020204" pitchFamily="34" charset="0"/>
                          <a:cs typeface="Helvetica" panose="020B0604020202020204" pitchFamily="34" charset="0"/>
                        </a:rPr>
                        <a:t>Resumption – remember to push out end date if required at time of resumption</a:t>
                      </a:r>
                    </a:p>
                  </a:txBody>
                  <a:tcPr>
                    <a:solidFill>
                      <a:schemeClr val="accent2">
                        <a:lumMod val="20000"/>
                        <a:lumOff val="80000"/>
                      </a:schemeClr>
                    </a:solidFill>
                  </a:tcPr>
                </a:tc>
                <a:extLst>
                  <a:ext uri="{0D108BD9-81ED-4DB2-BD59-A6C34878D82A}">
                    <a16:rowId xmlns:a16="http://schemas.microsoft.com/office/drawing/2014/main" val="3301150464"/>
                  </a:ext>
                </a:extLst>
              </a:tr>
              <a:tr h="827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chemeClr val="tx1"/>
                          </a:solidFill>
                          <a:latin typeface="Helvetica" panose="020B0604020202020204" pitchFamily="34" charset="0"/>
                          <a:cs typeface="Helvetica" panose="020B0604020202020204" pitchFamily="34" charset="0"/>
                        </a:rPr>
                        <a:t>Early Completion - </a:t>
                      </a:r>
                      <a:r>
                        <a:rPr lang="en-GB" sz="2000" dirty="0">
                          <a:solidFill>
                            <a:srgbClr val="000000"/>
                          </a:solidFill>
                          <a:latin typeface="Helvetica" panose="020B0604020202020204" pitchFamily="34" charset="0"/>
                          <a:cs typeface="Helvetica" panose="020B0604020202020204" pitchFamily="34" charset="0"/>
                        </a:rPr>
                        <a:t>Effective date cannot be before a confirmed attendance at a fixed quarter</a:t>
                      </a:r>
                    </a:p>
                    <a:p>
                      <a:endParaRPr lang="en-GB" sz="2000" dirty="0">
                        <a:solidFill>
                          <a:schemeClr val="tx1"/>
                        </a:solidFill>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4096705726"/>
                  </a:ext>
                </a:extLst>
              </a:tr>
              <a:tr h="625336">
                <a:tc>
                  <a:txBody>
                    <a:bodyPr/>
                    <a:lstStyle/>
                    <a:p>
                      <a:r>
                        <a:rPr lang="en-GB" sz="2000" dirty="0">
                          <a:solidFill>
                            <a:schemeClr val="tx1"/>
                          </a:solidFill>
                          <a:latin typeface="Helvetica" panose="020B0604020202020204" pitchFamily="34" charset="0"/>
                          <a:cs typeface="Helvetica" panose="020B0604020202020204" pitchFamily="34" charset="0"/>
                        </a:rPr>
                        <a:t>Mid course learning aims changes  - ensure same level and type and new course  eligible from start date</a:t>
                      </a:r>
                    </a:p>
                  </a:txBody>
                  <a:tcPr>
                    <a:solidFill>
                      <a:schemeClr val="accent2">
                        <a:lumMod val="20000"/>
                        <a:lumOff val="80000"/>
                      </a:schemeClr>
                    </a:solidFill>
                  </a:tcPr>
                </a:tc>
                <a:extLst>
                  <a:ext uri="{0D108BD9-81ED-4DB2-BD59-A6C34878D82A}">
                    <a16:rowId xmlns:a16="http://schemas.microsoft.com/office/drawing/2014/main" val="4087114172"/>
                  </a:ext>
                </a:extLst>
              </a:tr>
              <a:tr h="625336">
                <a:tc>
                  <a:txBody>
                    <a:bodyPr/>
                    <a:lstStyle/>
                    <a:p>
                      <a:r>
                        <a:rPr lang="en-GB" sz="2000" dirty="0">
                          <a:solidFill>
                            <a:schemeClr val="tx1"/>
                          </a:solidFill>
                          <a:latin typeface="Helvetica" panose="020B0604020202020204" pitchFamily="34" charset="0"/>
                          <a:cs typeface="Helvetica" panose="020B0604020202020204" pitchFamily="34" charset="0"/>
                        </a:rPr>
                        <a:t>Auto withdrawal - 12 months if application not resumed or withdrawn</a:t>
                      </a:r>
                    </a:p>
                  </a:txBody>
                  <a:tcPr/>
                </a:tc>
                <a:extLst>
                  <a:ext uri="{0D108BD9-81ED-4DB2-BD59-A6C34878D82A}">
                    <a16:rowId xmlns:a16="http://schemas.microsoft.com/office/drawing/2014/main" val="538737924"/>
                  </a:ext>
                </a:extLst>
              </a:tr>
            </a:tbl>
          </a:graphicData>
        </a:graphic>
      </p:graphicFrame>
    </p:spTree>
    <p:extLst>
      <p:ext uri="{BB962C8B-B14F-4D97-AF65-F5344CB8AC3E}">
        <p14:creationId xmlns:p14="http://schemas.microsoft.com/office/powerpoint/2010/main" val="2008813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C129F-78C2-DC09-2670-0C0B9F04C484}"/>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2BBABFEE-6EFA-CFDF-B4CD-862D471583CE}"/>
              </a:ext>
            </a:extLst>
          </p:cNvPr>
          <p:cNvSpPr>
            <a:spLocks noGrp="1"/>
          </p:cNvSpPr>
          <p:nvPr>
            <p:ph type="body" sz="quarter" idx="10"/>
          </p:nvPr>
        </p:nvSpPr>
        <p:spPr>
          <a:xfrm>
            <a:off x="4504755" y="3886701"/>
            <a:ext cx="5695598" cy="927100"/>
          </a:xfrm>
        </p:spPr>
        <p:txBody>
          <a:bodyPr/>
          <a:lstStyle/>
          <a:p>
            <a:r>
              <a:rPr lang="en-GB" dirty="0"/>
              <a:t>Managing Your Loan Facility</a:t>
            </a:r>
          </a:p>
        </p:txBody>
      </p:sp>
      <p:sp>
        <p:nvSpPr>
          <p:cNvPr id="8" name="Title 7">
            <a:extLst>
              <a:ext uri="{FF2B5EF4-FFF2-40B4-BE49-F238E27FC236}">
                <a16:creationId xmlns:a16="http://schemas.microsoft.com/office/drawing/2014/main" id="{3C4B369D-9C00-273B-593F-A1405CE30AED}"/>
              </a:ext>
            </a:extLst>
          </p:cNvPr>
          <p:cNvSpPr>
            <a:spLocks noGrp="1"/>
          </p:cNvSpPr>
          <p:nvPr>
            <p:ph type="title"/>
          </p:nvPr>
        </p:nvSpPr>
        <p:spPr>
          <a:xfrm>
            <a:off x="587215" y="1951995"/>
            <a:ext cx="5695598" cy="715006"/>
          </a:xfrm>
        </p:spPr>
        <p:txBody>
          <a:bodyPr/>
          <a:lstStyle/>
          <a:p>
            <a:r>
              <a:rPr lang="en-GB" sz="3600" dirty="0"/>
              <a:t>Advanced Learner Loans</a:t>
            </a:r>
          </a:p>
        </p:txBody>
      </p:sp>
    </p:spTree>
    <p:extLst>
      <p:ext uri="{BB962C8B-B14F-4D97-AF65-F5344CB8AC3E}">
        <p14:creationId xmlns:p14="http://schemas.microsoft.com/office/powerpoint/2010/main" val="6683894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
            <a:extLst>
              <a:ext uri="{C183D7F6-B498-43B3-948B-1728B52AA6E4}">
                <adec:decorative xmlns:adec="http://schemas.microsoft.com/office/drawing/2017/decorative" val="1"/>
              </a:ext>
            </a:extLst>
          </p:cNvPr>
          <p:cNvSpPr>
            <a:spLocks noChangeArrowheads="1"/>
          </p:cNvSpPr>
          <p:nvPr/>
        </p:nvSpPr>
        <p:spPr bwMode="auto">
          <a:xfrm>
            <a:off x="190811" y="676337"/>
            <a:ext cx="6772256" cy="748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77" fontAlgn="base">
              <a:spcBef>
                <a:spcPct val="0"/>
              </a:spcBef>
              <a:spcAft>
                <a:spcPct val="0"/>
              </a:spcAft>
              <a:tabLst>
                <a:tab pos="450839" algn="l"/>
              </a:tabLst>
            </a:pPr>
            <a:endParaRPr lang="en-GB" sz="2400" dirty="0">
              <a:solidFill>
                <a:schemeClr val="bg1"/>
              </a:solidFill>
              <a:latin typeface="Arial" pitchFamily="34" charset="0"/>
              <a:cs typeface="Arial" pitchFamily="34" charset="0"/>
            </a:endParaRPr>
          </a:p>
          <a:p>
            <a:pPr defTabSz="914377" eaLnBrk="0" fontAlgn="base" hangingPunct="0">
              <a:spcBef>
                <a:spcPct val="0"/>
              </a:spcBef>
              <a:spcAft>
                <a:spcPct val="0"/>
              </a:spcAft>
              <a:tabLst>
                <a:tab pos="450839" algn="l"/>
              </a:tabLst>
            </a:pPr>
            <a:endParaRPr lang="en-GB" sz="1867" dirty="0">
              <a:latin typeface="Arial" pitchFamily="34" charset="0"/>
              <a:cs typeface="Arial" pitchFamily="34" charset="0"/>
            </a:endParaRPr>
          </a:p>
        </p:txBody>
      </p:sp>
      <p:sp>
        <p:nvSpPr>
          <p:cNvPr id="5" name="Rectangle 4">
            <a:extLst>
              <a:ext uri="{C183D7F6-B498-43B3-948B-1728B52AA6E4}">
                <adec:decorative xmlns:adec="http://schemas.microsoft.com/office/drawing/2017/decorative" val="1"/>
              </a:ext>
            </a:extLst>
          </p:cNvPr>
          <p:cNvSpPr/>
          <p:nvPr/>
        </p:nvSpPr>
        <p:spPr>
          <a:xfrm>
            <a:off x="378777" y="1257788"/>
            <a:ext cx="11146971" cy="1877630"/>
          </a:xfrm>
          <a:prstGeom prst="rect">
            <a:avLst/>
          </a:prstGeom>
        </p:spPr>
        <p:txBody>
          <a:bodyPr wrap="square" lIns="91440" tIns="45720" rIns="91440" bIns="45720">
            <a:spAutoFit/>
          </a:bodyPr>
          <a:lstStyle/>
          <a:p>
            <a:pPr lvl="1">
              <a:buFont typeface="Arial" pitchFamily="34" charset="0"/>
              <a:buChar char="•"/>
            </a:pPr>
            <a:endParaRPr lang="en-GB" sz="2400" dirty="0">
              <a:cs typeface="Arial" pitchFamily="34" charset="0"/>
            </a:endParaRPr>
          </a:p>
          <a:p>
            <a:pPr lvl="1">
              <a:buFont typeface="Arial" pitchFamily="34" charset="0"/>
              <a:buChar char="•"/>
            </a:pPr>
            <a:endParaRPr lang="en-GB" sz="1467" dirty="0">
              <a:cs typeface="Arial" pitchFamily="34" charset="0"/>
            </a:endParaRPr>
          </a:p>
          <a:p>
            <a:pPr lvl="1"/>
            <a:endParaRPr lang="en-US" sz="1467" dirty="0">
              <a:cs typeface="Arial" pitchFamily="34" charset="0"/>
            </a:endParaRPr>
          </a:p>
          <a:p>
            <a:pPr lvl="1"/>
            <a:endParaRPr lang="en-US" sz="1467" dirty="0">
              <a:cs typeface="Arial" pitchFamily="34" charset="0"/>
            </a:endParaRPr>
          </a:p>
          <a:p>
            <a:pPr lvl="1"/>
            <a:endParaRPr lang="en-US" sz="1600" dirty="0">
              <a:latin typeface="Arial" pitchFamily="34" charset="0"/>
              <a:cs typeface="Arial" pitchFamily="34" charset="0"/>
            </a:endParaRPr>
          </a:p>
          <a:p>
            <a:pPr lvl="1"/>
            <a:endParaRPr lang="en-US" sz="1600" dirty="0">
              <a:latin typeface="Arial" pitchFamily="34" charset="0"/>
              <a:cs typeface="Arial" pitchFamily="34" charset="0"/>
            </a:endParaRPr>
          </a:p>
          <a:p>
            <a:pPr lvl="1"/>
            <a:endParaRPr lang="en-GB" sz="1600" dirty="0">
              <a:latin typeface="Arial" pitchFamily="34" charset="0"/>
              <a:cs typeface="Arial" pitchFamily="34" charset="0"/>
            </a:endParaRPr>
          </a:p>
        </p:txBody>
      </p:sp>
      <p:pic>
        <p:nvPicPr>
          <p:cNvPr id="7" name="Picture 6">
            <a:extLst>
              <a:ext uri="{FF2B5EF4-FFF2-40B4-BE49-F238E27FC236}">
                <a16:creationId xmlns:a16="http://schemas.microsoft.com/office/drawing/2014/main" id="{EBE6C67E-3AC6-49A9-AE48-1EB32EA33BEE}"/>
              </a:ext>
              <a:ext uri="{C183D7F6-B498-43B3-948B-1728B52AA6E4}">
                <adec:decorative xmlns:adec="http://schemas.microsoft.com/office/drawing/2017/decorative" val="1"/>
              </a:ext>
            </a:extLst>
          </p:cNvPr>
          <p:cNvPicPr>
            <a:picLocks noChangeAspect="1"/>
          </p:cNvPicPr>
          <p:nvPr/>
        </p:nvPicPr>
        <p:blipFill rotWithShape="1">
          <a:blip r:embed="rId3"/>
          <a:srcRect l="17189" t="20082" r="16978" b="47160"/>
          <a:stretch/>
        </p:blipFill>
        <p:spPr>
          <a:xfrm>
            <a:off x="723332" y="1607823"/>
            <a:ext cx="8794045" cy="2691097"/>
          </a:xfrm>
          <a:prstGeom prst="rect">
            <a:avLst/>
          </a:prstGeom>
        </p:spPr>
      </p:pic>
      <p:pic>
        <p:nvPicPr>
          <p:cNvPr id="9" name="Picture 8">
            <a:extLst>
              <a:ext uri="{FF2B5EF4-FFF2-40B4-BE49-F238E27FC236}">
                <a16:creationId xmlns:a16="http://schemas.microsoft.com/office/drawing/2014/main" id="{E0CE1322-A1B3-4805-92E4-DC133FE254C8}"/>
              </a:ext>
              <a:ext uri="{C183D7F6-B498-43B3-948B-1728B52AA6E4}">
                <adec:decorative xmlns:adec="http://schemas.microsoft.com/office/drawing/2017/decorative" val="1"/>
              </a:ext>
            </a:extLst>
          </p:cNvPr>
          <p:cNvPicPr>
            <a:picLocks noChangeAspect="1"/>
          </p:cNvPicPr>
          <p:nvPr/>
        </p:nvPicPr>
        <p:blipFill rotWithShape="1">
          <a:blip r:embed="rId4"/>
          <a:srcRect l="19815" t="77696" r="24537" b="9739"/>
          <a:stretch/>
        </p:blipFill>
        <p:spPr>
          <a:xfrm>
            <a:off x="3838222" y="4457478"/>
            <a:ext cx="7552268" cy="939125"/>
          </a:xfrm>
          <a:prstGeom prst="rect">
            <a:avLst/>
          </a:prstGeom>
        </p:spPr>
      </p:pic>
      <p:sp>
        <p:nvSpPr>
          <p:cNvPr id="13" name="Rectangle 12">
            <a:extLst>
              <a:ext uri="{FF2B5EF4-FFF2-40B4-BE49-F238E27FC236}">
                <a16:creationId xmlns:a16="http://schemas.microsoft.com/office/drawing/2014/main" id="{E9246BD7-29FD-4CAF-BC86-E8A86A7955C3}"/>
              </a:ext>
              <a:ext uri="{C183D7F6-B498-43B3-948B-1728B52AA6E4}">
                <adec:decorative xmlns:adec="http://schemas.microsoft.com/office/drawing/2017/decorative" val="1"/>
              </a:ext>
            </a:extLst>
          </p:cNvPr>
          <p:cNvSpPr/>
          <p:nvPr/>
        </p:nvSpPr>
        <p:spPr>
          <a:xfrm>
            <a:off x="7461954" y="4910668"/>
            <a:ext cx="3014133" cy="327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4" name="Rectangle 13">
            <a:extLst>
              <a:ext uri="{FF2B5EF4-FFF2-40B4-BE49-F238E27FC236}">
                <a16:creationId xmlns:a16="http://schemas.microsoft.com/office/drawing/2014/main" id="{B55D9E9F-831D-47ED-8AA7-D3E361593C2F}"/>
              </a:ext>
              <a:ext uri="{C183D7F6-B498-43B3-948B-1728B52AA6E4}">
                <adec:decorative xmlns:adec="http://schemas.microsoft.com/office/drawing/2017/decorative" val="1"/>
              </a:ext>
            </a:extLst>
          </p:cNvPr>
          <p:cNvSpPr/>
          <p:nvPr/>
        </p:nvSpPr>
        <p:spPr>
          <a:xfrm>
            <a:off x="5277231" y="2451260"/>
            <a:ext cx="2810581" cy="296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5" name="Title 1">
            <a:extLst>
              <a:ext uri="{FF2B5EF4-FFF2-40B4-BE49-F238E27FC236}">
                <a16:creationId xmlns:a16="http://schemas.microsoft.com/office/drawing/2014/main" id="{CFE425C5-A66A-4EAC-A7B7-4B54DF88E61D}"/>
              </a:ext>
            </a:extLst>
          </p:cNvPr>
          <p:cNvSpPr txBox="1">
            <a:spLocks noGrp="1"/>
          </p:cNvSpPr>
          <p:nvPr>
            <p:ph type="title"/>
          </p:nvPr>
        </p:nvSpPr>
        <p:spPr>
          <a:xfrm>
            <a:off x="723332" y="869212"/>
            <a:ext cx="10515600" cy="4600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i="0" u="none" strike="noStrike" kern="1200" cap="none" spc="0" normalizeH="0" baseline="0" noProof="0" dirty="0">
                <a:ln>
                  <a:noFill/>
                </a:ln>
                <a:solidFill>
                  <a:schemeClr val="tx2"/>
                </a:solidFill>
                <a:effectLst/>
                <a:uLnTx/>
                <a:uFillTx/>
                <a:latin typeface="Helvetica" panose="020B0604020202020204"/>
                <a:cs typeface="Helvetica" panose="020B0604020202020204"/>
              </a:rPr>
              <a:t>Financial Reports</a:t>
            </a:r>
            <a:r>
              <a:rPr kumimoji="0" lang="en-GB" sz="3200" b="0" i="0" u="none" strike="noStrike" kern="1200" cap="none" spc="0" normalizeH="0" baseline="0" noProof="0" dirty="0">
                <a:ln>
                  <a:noFill/>
                </a:ln>
                <a:solidFill>
                  <a:schemeClr val="tx2"/>
                </a:solidFill>
                <a:effectLst/>
                <a:uLnTx/>
                <a:uFillTx/>
                <a:latin typeface="Helvetica" panose="020B0604020202020204"/>
                <a:cs typeface="Helvetica" panose="020B0604020202020204"/>
              </a:rPr>
              <a:t>	</a:t>
            </a:r>
          </a:p>
        </p:txBody>
      </p:sp>
    </p:spTree>
    <p:extLst>
      <p:ext uri="{BB962C8B-B14F-4D97-AF65-F5344CB8AC3E}">
        <p14:creationId xmlns:p14="http://schemas.microsoft.com/office/powerpoint/2010/main" val="3278270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72F41-5EFA-CD7B-EF08-D6C86F18C5C1}"/>
            </a:ext>
          </a:extLst>
        </p:cNvPr>
        <p:cNvGrpSpPr/>
        <p:nvPr/>
      </p:nvGrpSpPr>
      <p:grpSpPr>
        <a:xfrm>
          <a:off x="0" y="0"/>
          <a:ext cx="0" cy="0"/>
          <a:chOff x="0" y="0"/>
          <a:chExt cx="0" cy="0"/>
        </a:xfrm>
      </p:grpSpPr>
      <p:sp>
        <p:nvSpPr>
          <p:cNvPr id="12" name="Rectangle 1">
            <a:extLst>
              <a:ext uri="{FF2B5EF4-FFF2-40B4-BE49-F238E27FC236}">
                <a16:creationId xmlns:a16="http://schemas.microsoft.com/office/drawing/2014/main" id="{B511CAE0-4278-13CA-35B2-E6F30AB7272D}"/>
              </a:ext>
              <a:ext uri="{C183D7F6-B498-43B3-948B-1728B52AA6E4}">
                <adec:decorative xmlns:adec="http://schemas.microsoft.com/office/drawing/2017/decorative" val="1"/>
              </a:ext>
            </a:extLst>
          </p:cNvPr>
          <p:cNvSpPr>
            <a:spLocks noChangeArrowheads="1"/>
          </p:cNvSpPr>
          <p:nvPr/>
        </p:nvSpPr>
        <p:spPr bwMode="auto">
          <a:xfrm>
            <a:off x="190811" y="676337"/>
            <a:ext cx="6772256" cy="748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77" fontAlgn="base">
              <a:spcBef>
                <a:spcPct val="0"/>
              </a:spcBef>
              <a:spcAft>
                <a:spcPct val="0"/>
              </a:spcAft>
              <a:tabLst>
                <a:tab pos="450839" algn="l"/>
              </a:tabLst>
            </a:pPr>
            <a:endParaRPr lang="en-GB" sz="2400" dirty="0">
              <a:solidFill>
                <a:schemeClr val="bg1"/>
              </a:solidFill>
              <a:latin typeface="Arial" pitchFamily="34" charset="0"/>
              <a:cs typeface="Arial" pitchFamily="34" charset="0"/>
            </a:endParaRPr>
          </a:p>
          <a:p>
            <a:pPr defTabSz="914377" eaLnBrk="0" fontAlgn="base" hangingPunct="0">
              <a:spcBef>
                <a:spcPct val="0"/>
              </a:spcBef>
              <a:spcAft>
                <a:spcPct val="0"/>
              </a:spcAft>
              <a:tabLst>
                <a:tab pos="450839" algn="l"/>
              </a:tabLst>
            </a:pPr>
            <a:endParaRPr lang="en-GB" sz="1867" dirty="0">
              <a:latin typeface="Arial" pitchFamily="34" charset="0"/>
              <a:cs typeface="Arial" pitchFamily="34" charset="0"/>
            </a:endParaRPr>
          </a:p>
        </p:txBody>
      </p:sp>
      <p:sp>
        <p:nvSpPr>
          <p:cNvPr id="5" name="Rectangle 4">
            <a:extLst>
              <a:ext uri="{FF2B5EF4-FFF2-40B4-BE49-F238E27FC236}">
                <a16:creationId xmlns:a16="http://schemas.microsoft.com/office/drawing/2014/main" id="{B18233FF-9878-483F-3ACD-5A0F64266951}"/>
              </a:ext>
              <a:ext uri="{C183D7F6-B498-43B3-948B-1728B52AA6E4}">
                <adec:decorative xmlns:adec="http://schemas.microsoft.com/office/drawing/2017/decorative" val="1"/>
              </a:ext>
            </a:extLst>
          </p:cNvPr>
          <p:cNvSpPr/>
          <p:nvPr/>
        </p:nvSpPr>
        <p:spPr>
          <a:xfrm>
            <a:off x="378777" y="1257788"/>
            <a:ext cx="11146971" cy="1877630"/>
          </a:xfrm>
          <a:prstGeom prst="rect">
            <a:avLst/>
          </a:prstGeom>
        </p:spPr>
        <p:txBody>
          <a:bodyPr wrap="square" lIns="91440" tIns="45720" rIns="91440" bIns="45720">
            <a:spAutoFit/>
          </a:bodyPr>
          <a:lstStyle/>
          <a:p>
            <a:pPr lvl="1">
              <a:buFont typeface="Arial" pitchFamily="34" charset="0"/>
              <a:buChar char="•"/>
            </a:pPr>
            <a:endParaRPr lang="en-GB" sz="2400" dirty="0">
              <a:cs typeface="Arial" pitchFamily="34" charset="0"/>
            </a:endParaRPr>
          </a:p>
          <a:p>
            <a:pPr lvl="1">
              <a:buFont typeface="Arial" pitchFamily="34" charset="0"/>
              <a:buChar char="•"/>
            </a:pPr>
            <a:endParaRPr lang="en-GB" sz="1467" dirty="0">
              <a:cs typeface="Arial" pitchFamily="34" charset="0"/>
            </a:endParaRPr>
          </a:p>
          <a:p>
            <a:pPr lvl="1"/>
            <a:endParaRPr lang="en-US" sz="1467" dirty="0">
              <a:cs typeface="Arial" pitchFamily="34" charset="0"/>
            </a:endParaRPr>
          </a:p>
          <a:p>
            <a:pPr lvl="1"/>
            <a:endParaRPr lang="en-US" sz="1467" dirty="0">
              <a:cs typeface="Arial" pitchFamily="34" charset="0"/>
            </a:endParaRPr>
          </a:p>
          <a:p>
            <a:pPr lvl="1"/>
            <a:endParaRPr lang="en-US" sz="1600" dirty="0">
              <a:latin typeface="Arial" pitchFamily="34" charset="0"/>
              <a:cs typeface="Arial" pitchFamily="34" charset="0"/>
            </a:endParaRPr>
          </a:p>
          <a:p>
            <a:pPr lvl="1"/>
            <a:endParaRPr lang="en-US" sz="1600" dirty="0">
              <a:latin typeface="Arial" pitchFamily="34" charset="0"/>
              <a:cs typeface="Arial" pitchFamily="34" charset="0"/>
            </a:endParaRPr>
          </a:p>
          <a:p>
            <a:pPr lvl="1"/>
            <a:endParaRPr lang="en-GB" sz="1600" dirty="0">
              <a:latin typeface="Arial" pitchFamily="34" charset="0"/>
              <a:cs typeface="Arial" pitchFamily="34" charset="0"/>
            </a:endParaRPr>
          </a:p>
        </p:txBody>
      </p:sp>
      <p:sp>
        <p:nvSpPr>
          <p:cNvPr id="15" name="Title 1">
            <a:extLst>
              <a:ext uri="{FF2B5EF4-FFF2-40B4-BE49-F238E27FC236}">
                <a16:creationId xmlns:a16="http://schemas.microsoft.com/office/drawing/2014/main" id="{ADC89F15-9C1E-9718-19D0-ABF7079CCB51}"/>
              </a:ext>
            </a:extLst>
          </p:cNvPr>
          <p:cNvSpPr txBox="1">
            <a:spLocks noGrp="1"/>
          </p:cNvSpPr>
          <p:nvPr>
            <p:ph type="title"/>
          </p:nvPr>
        </p:nvSpPr>
        <p:spPr>
          <a:xfrm>
            <a:off x="723332" y="869212"/>
            <a:ext cx="10515600" cy="4600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i="0" u="none" strike="noStrike" kern="1200" cap="none" spc="0" normalizeH="0" baseline="0" noProof="0" dirty="0">
                <a:ln>
                  <a:noFill/>
                </a:ln>
                <a:solidFill>
                  <a:schemeClr val="tx2"/>
                </a:solidFill>
                <a:effectLst/>
                <a:uLnTx/>
                <a:uFillTx/>
                <a:latin typeface="Helvetica" panose="020B0604020202020204"/>
                <a:cs typeface="Helvetica" panose="020B0604020202020204"/>
              </a:rPr>
              <a:t>Loan Facility Details</a:t>
            </a:r>
          </a:p>
        </p:txBody>
      </p:sp>
      <p:pic>
        <p:nvPicPr>
          <p:cNvPr id="3" name="Picture 2">
            <a:extLst>
              <a:ext uri="{FF2B5EF4-FFF2-40B4-BE49-F238E27FC236}">
                <a16:creationId xmlns:a16="http://schemas.microsoft.com/office/drawing/2014/main" id="{BF70A498-1350-DEAD-D759-A74BF7D8540E}"/>
              </a:ext>
            </a:extLst>
          </p:cNvPr>
          <p:cNvPicPr>
            <a:picLocks noChangeAspect="1"/>
          </p:cNvPicPr>
          <p:nvPr/>
        </p:nvPicPr>
        <p:blipFill>
          <a:blip r:embed="rId3"/>
          <a:srcRect l="13800" t="15467" r="14900" b="9862"/>
          <a:stretch/>
        </p:blipFill>
        <p:spPr>
          <a:xfrm>
            <a:off x="827151" y="1533362"/>
            <a:ext cx="8692896" cy="4659541"/>
          </a:xfrm>
          <a:prstGeom prst="rect">
            <a:avLst/>
          </a:prstGeom>
          <a:ln>
            <a:solidFill>
              <a:schemeClr val="tx1"/>
            </a:solidFill>
          </a:ln>
        </p:spPr>
      </p:pic>
      <p:sp>
        <p:nvSpPr>
          <p:cNvPr id="13" name="Rectangle 12">
            <a:extLst>
              <a:ext uri="{FF2B5EF4-FFF2-40B4-BE49-F238E27FC236}">
                <a16:creationId xmlns:a16="http://schemas.microsoft.com/office/drawing/2014/main" id="{2E6DBFD7-4482-4C6C-3249-DC35804E1BFF}"/>
              </a:ext>
              <a:ext uri="{C183D7F6-B498-43B3-948B-1728B52AA6E4}">
                <adec:decorative xmlns:adec="http://schemas.microsoft.com/office/drawing/2017/decorative" val="1"/>
              </a:ext>
            </a:extLst>
          </p:cNvPr>
          <p:cNvSpPr/>
          <p:nvPr/>
        </p:nvSpPr>
        <p:spPr>
          <a:xfrm>
            <a:off x="912495" y="5926202"/>
            <a:ext cx="1294257" cy="3273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pic>
        <p:nvPicPr>
          <p:cNvPr id="6" name="Picture 5">
            <a:extLst>
              <a:ext uri="{FF2B5EF4-FFF2-40B4-BE49-F238E27FC236}">
                <a16:creationId xmlns:a16="http://schemas.microsoft.com/office/drawing/2014/main" id="{49F3F5E5-872A-D4BF-22D3-5E3FD3505E5D}"/>
              </a:ext>
            </a:extLst>
          </p:cNvPr>
          <p:cNvPicPr>
            <a:picLocks noChangeAspect="1"/>
          </p:cNvPicPr>
          <p:nvPr/>
        </p:nvPicPr>
        <p:blipFill>
          <a:blip r:embed="rId4"/>
          <a:srcRect l="20800" t="42743" r="21915" b="39923"/>
          <a:stretch/>
        </p:blipFill>
        <p:spPr>
          <a:xfrm>
            <a:off x="3742757" y="2263625"/>
            <a:ext cx="6984111" cy="1188729"/>
          </a:xfrm>
          <a:prstGeom prst="rect">
            <a:avLst/>
          </a:prstGeom>
          <a:ln>
            <a:solidFill>
              <a:schemeClr val="tx1"/>
            </a:solidFill>
          </a:ln>
        </p:spPr>
      </p:pic>
    </p:spTree>
    <p:extLst>
      <p:ext uri="{BB962C8B-B14F-4D97-AF65-F5344CB8AC3E}">
        <p14:creationId xmlns:p14="http://schemas.microsoft.com/office/powerpoint/2010/main" val="993019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AF9C0-AEE4-5FD2-38E7-016F203F791D}"/>
            </a:ext>
          </a:extLst>
        </p:cNvPr>
        <p:cNvGrpSpPr/>
        <p:nvPr/>
      </p:nvGrpSpPr>
      <p:grpSpPr>
        <a:xfrm>
          <a:off x="0" y="0"/>
          <a:ext cx="0" cy="0"/>
          <a:chOff x="0" y="0"/>
          <a:chExt cx="0" cy="0"/>
        </a:xfrm>
      </p:grpSpPr>
      <p:sp>
        <p:nvSpPr>
          <p:cNvPr id="12" name="Rectangle 1">
            <a:extLst>
              <a:ext uri="{FF2B5EF4-FFF2-40B4-BE49-F238E27FC236}">
                <a16:creationId xmlns:a16="http://schemas.microsoft.com/office/drawing/2014/main" id="{32A6763C-B5C0-C7B3-51FE-D8B144EE4572}"/>
              </a:ext>
              <a:ext uri="{C183D7F6-B498-43B3-948B-1728B52AA6E4}">
                <adec:decorative xmlns:adec="http://schemas.microsoft.com/office/drawing/2017/decorative" val="1"/>
              </a:ext>
            </a:extLst>
          </p:cNvPr>
          <p:cNvSpPr>
            <a:spLocks noChangeArrowheads="1"/>
          </p:cNvSpPr>
          <p:nvPr/>
        </p:nvSpPr>
        <p:spPr bwMode="auto">
          <a:xfrm>
            <a:off x="190811" y="676337"/>
            <a:ext cx="6772256" cy="748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377" fontAlgn="base">
              <a:spcBef>
                <a:spcPct val="0"/>
              </a:spcBef>
              <a:spcAft>
                <a:spcPct val="0"/>
              </a:spcAft>
              <a:tabLst>
                <a:tab pos="450839" algn="l"/>
              </a:tabLst>
            </a:pPr>
            <a:endParaRPr lang="en-GB" sz="2400" dirty="0">
              <a:solidFill>
                <a:schemeClr val="bg1"/>
              </a:solidFill>
              <a:latin typeface="Arial" pitchFamily="34" charset="0"/>
              <a:cs typeface="Arial" pitchFamily="34" charset="0"/>
            </a:endParaRPr>
          </a:p>
          <a:p>
            <a:pPr defTabSz="914377" eaLnBrk="0" fontAlgn="base" hangingPunct="0">
              <a:spcBef>
                <a:spcPct val="0"/>
              </a:spcBef>
              <a:spcAft>
                <a:spcPct val="0"/>
              </a:spcAft>
              <a:tabLst>
                <a:tab pos="450839" algn="l"/>
              </a:tabLst>
            </a:pPr>
            <a:endParaRPr lang="en-GB" sz="1867" dirty="0">
              <a:latin typeface="Arial" pitchFamily="34" charset="0"/>
              <a:cs typeface="Arial" pitchFamily="34" charset="0"/>
            </a:endParaRPr>
          </a:p>
        </p:txBody>
      </p:sp>
      <p:sp>
        <p:nvSpPr>
          <p:cNvPr id="5" name="Rectangle 4">
            <a:extLst>
              <a:ext uri="{FF2B5EF4-FFF2-40B4-BE49-F238E27FC236}">
                <a16:creationId xmlns:a16="http://schemas.microsoft.com/office/drawing/2014/main" id="{530FC1EB-BCAB-094A-5F8B-0F6B171DD205}"/>
              </a:ext>
              <a:ext uri="{C183D7F6-B498-43B3-948B-1728B52AA6E4}">
                <adec:decorative xmlns:adec="http://schemas.microsoft.com/office/drawing/2017/decorative" val="1"/>
              </a:ext>
            </a:extLst>
          </p:cNvPr>
          <p:cNvSpPr/>
          <p:nvPr/>
        </p:nvSpPr>
        <p:spPr>
          <a:xfrm>
            <a:off x="378777" y="1257788"/>
            <a:ext cx="11146971" cy="1877630"/>
          </a:xfrm>
          <a:prstGeom prst="rect">
            <a:avLst/>
          </a:prstGeom>
        </p:spPr>
        <p:txBody>
          <a:bodyPr wrap="square" lIns="91440" tIns="45720" rIns="91440" bIns="45720">
            <a:spAutoFit/>
          </a:bodyPr>
          <a:lstStyle/>
          <a:p>
            <a:pPr lvl="1">
              <a:buFont typeface="Arial" pitchFamily="34" charset="0"/>
              <a:buChar char="•"/>
            </a:pPr>
            <a:endParaRPr lang="en-GB" sz="2400" dirty="0">
              <a:cs typeface="Arial" pitchFamily="34" charset="0"/>
            </a:endParaRPr>
          </a:p>
          <a:p>
            <a:pPr lvl="1">
              <a:buFont typeface="Arial" pitchFamily="34" charset="0"/>
              <a:buChar char="•"/>
            </a:pPr>
            <a:endParaRPr lang="en-GB" sz="1467" dirty="0">
              <a:cs typeface="Arial" pitchFamily="34" charset="0"/>
            </a:endParaRPr>
          </a:p>
          <a:p>
            <a:pPr lvl="1"/>
            <a:endParaRPr lang="en-US" sz="1467" dirty="0">
              <a:cs typeface="Arial" pitchFamily="34" charset="0"/>
            </a:endParaRPr>
          </a:p>
          <a:p>
            <a:pPr lvl="1"/>
            <a:endParaRPr lang="en-US" sz="1467" dirty="0">
              <a:cs typeface="Arial" pitchFamily="34" charset="0"/>
            </a:endParaRPr>
          </a:p>
          <a:p>
            <a:pPr lvl="1"/>
            <a:endParaRPr lang="en-US" sz="1600" dirty="0">
              <a:latin typeface="Arial" pitchFamily="34" charset="0"/>
              <a:cs typeface="Arial" pitchFamily="34" charset="0"/>
            </a:endParaRPr>
          </a:p>
          <a:p>
            <a:pPr lvl="1"/>
            <a:endParaRPr lang="en-US" sz="1600" dirty="0">
              <a:latin typeface="Arial" pitchFamily="34" charset="0"/>
              <a:cs typeface="Arial" pitchFamily="34" charset="0"/>
            </a:endParaRPr>
          </a:p>
          <a:p>
            <a:pPr lvl="1"/>
            <a:endParaRPr lang="en-GB" sz="1600" dirty="0">
              <a:latin typeface="Arial" pitchFamily="34" charset="0"/>
              <a:cs typeface="Arial" pitchFamily="34" charset="0"/>
            </a:endParaRPr>
          </a:p>
        </p:txBody>
      </p:sp>
      <p:sp>
        <p:nvSpPr>
          <p:cNvPr id="14" name="Rectangle 13">
            <a:extLst>
              <a:ext uri="{FF2B5EF4-FFF2-40B4-BE49-F238E27FC236}">
                <a16:creationId xmlns:a16="http://schemas.microsoft.com/office/drawing/2014/main" id="{B77A0F8D-30FC-6B92-CDFB-23E243BFFCCE}"/>
              </a:ext>
              <a:ext uri="{C183D7F6-B498-43B3-948B-1728B52AA6E4}">
                <adec:decorative xmlns:adec="http://schemas.microsoft.com/office/drawing/2017/decorative" val="1"/>
              </a:ext>
            </a:extLst>
          </p:cNvPr>
          <p:cNvSpPr/>
          <p:nvPr/>
        </p:nvSpPr>
        <p:spPr>
          <a:xfrm>
            <a:off x="5277231" y="2451260"/>
            <a:ext cx="2810581" cy="296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5" name="Title 1">
            <a:extLst>
              <a:ext uri="{FF2B5EF4-FFF2-40B4-BE49-F238E27FC236}">
                <a16:creationId xmlns:a16="http://schemas.microsoft.com/office/drawing/2014/main" id="{6A523B2E-8E74-C386-6749-54F9EB14B1A1}"/>
              </a:ext>
            </a:extLst>
          </p:cNvPr>
          <p:cNvSpPr txBox="1">
            <a:spLocks noGrp="1"/>
          </p:cNvSpPr>
          <p:nvPr>
            <p:ph type="title"/>
          </p:nvPr>
        </p:nvSpPr>
        <p:spPr>
          <a:xfrm>
            <a:off x="723332" y="869212"/>
            <a:ext cx="10515600" cy="46003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200" i="0" u="none" strike="noStrike" kern="1200" cap="none" spc="0" normalizeH="0" baseline="0" noProof="0" dirty="0">
                <a:ln>
                  <a:noFill/>
                </a:ln>
                <a:solidFill>
                  <a:schemeClr val="tx2"/>
                </a:solidFill>
                <a:effectLst/>
                <a:uLnTx/>
                <a:uFillTx/>
                <a:latin typeface="Helvetica" panose="020B0604020202020204"/>
                <a:cs typeface="Helvetica" panose="020B0604020202020204"/>
              </a:rPr>
              <a:t>Payment Instalment Report</a:t>
            </a:r>
          </a:p>
        </p:txBody>
      </p:sp>
      <p:pic>
        <p:nvPicPr>
          <p:cNvPr id="3" name="Picture 2">
            <a:extLst>
              <a:ext uri="{FF2B5EF4-FFF2-40B4-BE49-F238E27FC236}">
                <a16:creationId xmlns:a16="http://schemas.microsoft.com/office/drawing/2014/main" id="{A1EE7E1F-88A1-D420-6F2A-22AE860476F1}"/>
              </a:ext>
            </a:extLst>
          </p:cNvPr>
          <p:cNvPicPr>
            <a:picLocks noChangeAspect="1"/>
          </p:cNvPicPr>
          <p:nvPr/>
        </p:nvPicPr>
        <p:blipFill>
          <a:blip r:embed="rId3"/>
          <a:srcRect l="24200" t="11378" r="11500" b="6667"/>
          <a:stretch/>
        </p:blipFill>
        <p:spPr>
          <a:xfrm>
            <a:off x="833060" y="1581624"/>
            <a:ext cx="7839456" cy="4682977"/>
          </a:xfrm>
          <a:prstGeom prst="rect">
            <a:avLst/>
          </a:prstGeom>
        </p:spPr>
      </p:pic>
      <p:sp>
        <p:nvSpPr>
          <p:cNvPr id="13" name="Rectangle 12">
            <a:extLst>
              <a:ext uri="{FF2B5EF4-FFF2-40B4-BE49-F238E27FC236}">
                <a16:creationId xmlns:a16="http://schemas.microsoft.com/office/drawing/2014/main" id="{189921D1-2517-7D4E-66F4-B343417A2071}"/>
              </a:ext>
              <a:ext uri="{C183D7F6-B498-43B3-948B-1728B52AA6E4}">
                <adec:decorative xmlns:adec="http://schemas.microsoft.com/office/drawing/2017/decorative" val="1"/>
              </a:ext>
            </a:extLst>
          </p:cNvPr>
          <p:cNvSpPr/>
          <p:nvPr/>
        </p:nvSpPr>
        <p:spPr>
          <a:xfrm>
            <a:off x="808676" y="5940020"/>
            <a:ext cx="1203004" cy="2782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Tree>
    <p:extLst>
      <p:ext uri="{BB962C8B-B14F-4D97-AF65-F5344CB8AC3E}">
        <p14:creationId xmlns:p14="http://schemas.microsoft.com/office/powerpoint/2010/main" val="385228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BF99F974-A9B5-91E8-C80D-1C040C0058BA}"/>
              </a:ext>
            </a:extLst>
          </p:cNvPr>
          <p:cNvGraphicFramePr/>
          <p:nvPr/>
        </p:nvGraphicFramePr>
        <p:xfrm>
          <a:off x="463296" y="609600"/>
          <a:ext cx="10838688" cy="5888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1738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687BF5-C42F-4CF7-98C7-B1F60AA64D75}"/>
              </a:ext>
            </a:extLst>
          </p:cNvPr>
          <p:cNvSpPr>
            <a:spLocks noGrp="1"/>
          </p:cNvSpPr>
          <p:nvPr>
            <p:ph type="title"/>
          </p:nvPr>
        </p:nvSpPr>
        <p:spPr>
          <a:xfrm>
            <a:off x="594417" y="845271"/>
            <a:ext cx="10515600" cy="460035"/>
          </a:xfrm>
        </p:spPr>
        <p:txBody>
          <a:bodyPr>
            <a:noAutofit/>
          </a:bodyPr>
          <a:lstStyle/>
          <a:p>
            <a:r>
              <a:rPr lang="en-GB" sz="3200" b="1" dirty="0">
                <a:latin typeface="Helvetica" panose="020B0604020202020204" pitchFamily="34" charset="0"/>
                <a:cs typeface="Helvetica" panose="020B0604020202020204" pitchFamily="34" charset="0"/>
              </a:rPr>
              <a:t>Monitoring your Facility </a:t>
            </a:r>
          </a:p>
        </p:txBody>
      </p:sp>
      <p:graphicFrame>
        <p:nvGraphicFramePr>
          <p:cNvPr id="11" name="Diagram 10" descr="Postgraduate Doctoral Loans are only available in England and Wales&#10;The course is set up similar to England/Wales PG Masters however you have different options for Qualification &amp; Duration.&#10;Qualification is limited to Postgraduate Doctorate&#10;Duration is a minimum of 3 years and a maximum of 8 years. Intensity studied in each individual year is not part of doctoral policy.&#10;&#10;">
            <a:extLst>
              <a:ext uri="{FF2B5EF4-FFF2-40B4-BE49-F238E27FC236}">
                <a16:creationId xmlns:a16="http://schemas.microsoft.com/office/drawing/2014/main" id="{864321CC-C91B-4742-9A72-4C0D1426DD5B}"/>
              </a:ext>
            </a:extLst>
          </p:cNvPr>
          <p:cNvGraphicFramePr/>
          <p:nvPr>
            <p:extLst>
              <p:ext uri="{D42A27DB-BD31-4B8C-83A1-F6EECF244321}">
                <p14:modId xmlns:p14="http://schemas.microsoft.com/office/powerpoint/2010/main" val="1230457138"/>
              </p:ext>
            </p:extLst>
          </p:nvPr>
        </p:nvGraphicFramePr>
        <p:xfrm>
          <a:off x="852246" y="1580675"/>
          <a:ext cx="10257771" cy="4574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1967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4">
            <a:extLst>
              <a:ext uri="{FF2B5EF4-FFF2-40B4-BE49-F238E27FC236}">
                <a16:creationId xmlns:a16="http://schemas.microsoft.com/office/drawing/2014/main" id="{7F1F06B5-77E2-4C75-A050-63944286D856}"/>
              </a:ext>
            </a:extLst>
          </p:cNvPr>
          <p:cNvGraphicFramePr>
            <a:graphicFrameLocks/>
          </p:cNvGraphicFramePr>
          <p:nvPr>
            <p:extLst>
              <p:ext uri="{D42A27DB-BD31-4B8C-83A1-F6EECF244321}">
                <p14:modId xmlns:p14="http://schemas.microsoft.com/office/powerpoint/2010/main" val="631571543"/>
              </p:ext>
            </p:extLst>
          </p:nvPr>
        </p:nvGraphicFramePr>
        <p:xfrm>
          <a:off x="480497" y="1738013"/>
          <a:ext cx="10903734" cy="2129455"/>
        </p:xfrm>
        <a:graphic>
          <a:graphicData uri="http://schemas.openxmlformats.org/drawingml/2006/table">
            <a:tbl>
              <a:tblPr firstRow="1" bandRow="1">
                <a:tableStyleId>{3B4B98B0-60AC-42C2-AFA5-B58CD77FA1E5}</a:tableStyleId>
              </a:tblPr>
              <a:tblGrid>
                <a:gridCol w="3634464">
                  <a:extLst>
                    <a:ext uri="{9D8B030D-6E8A-4147-A177-3AD203B41FA5}">
                      <a16:colId xmlns:a16="http://schemas.microsoft.com/office/drawing/2014/main" val="2355853386"/>
                    </a:ext>
                  </a:extLst>
                </a:gridCol>
                <a:gridCol w="3634635">
                  <a:extLst>
                    <a:ext uri="{9D8B030D-6E8A-4147-A177-3AD203B41FA5}">
                      <a16:colId xmlns:a16="http://schemas.microsoft.com/office/drawing/2014/main" val="2306275237"/>
                    </a:ext>
                  </a:extLst>
                </a:gridCol>
                <a:gridCol w="3634635">
                  <a:extLst>
                    <a:ext uri="{9D8B030D-6E8A-4147-A177-3AD203B41FA5}">
                      <a16:colId xmlns:a16="http://schemas.microsoft.com/office/drawing/2014/main" val="743804335"/>
                    </a:ext>
                  </a:extLst>
                </a:gridCol>
              </a:tblGrid>
              <a:tr h="494453">
                <a:tc>
                  <a:txBody>
                    <a:bodyPr/>
                    <a:lstStyle/>
                    <a:p>
                      <a:pPr algn="ctr"/>
                      <a:r>
                        <a:rPr lang="en-GB" sz="1900" dirty="0"/>
                        <a:t>Loan Facility Percentage Used</a:t>
                      </a:r>
                      <a:endParaRPr lang="en-GB" sz="1900" dirty="0">
                        <a:latin typeface="Helvetica" pitchFamily="34" charset="0"/>
                      </a:endParaRPr>
                    </a:p>
                  </a:txBody>
                  <a:tcPr marL="66977" marR="66977" marT="33488" marB="33488" anchor="ctr"/>
                </a:tc>
                <a:tc>
                  <a:txBody>
                    <a:bodyPr/>
                    <a:lstStyle/>
                    <a:p>
                      <a:pPr algn="ctr"/>
                      <a:r>
                        <a:rPr lang="en-GB" sz="1900" dirty="0"/>
                        <a:t>Message on LP Portal</a:t>
                      </a:r>
                      <a:endParaRPr lang="en-GB" sz="1900" dirty="0">
                        <a:latin typeface="Helvetica" pitchFamily="34" charset="0"/>
                      </a:endParaRPr>
                    </a:p>
                  </a:txBody>
                  <a:tcPr marL="66977" marR="66977" marT="33488" marB="33488" anchor="ctr"/>
                </a:tc>
                <a:tc>
                  <a:txBody>
                    <a:bodyPr/>
                    <a:lstStyle/>
                    <a:p>
                      <a:pPr algn="ctr"/>
                      <a:r>
                        <a:rPr lang="en-GB" sz="1900" dirty="0"/>
                        <a:t>Email Generated</a:t>
                      </a:r>
                      <a:endParaRPr lang="en-GB" sz="1900" dirty="0">
                        <a:latin typeface="Helvetica" pitchFamily="34" charset="0"/>
                      </a:endParaRPr>
                    </a:p>
                  </a:txBody>
                  <a:tcPr marL="66977" marR="66977" marT="33488" marB="33488" anchor="ctr"/>
                </a:tc>
                <a:extLst>
                  <a:ext uri="{0D108BD9-81ED-4DB2-BD59-A6C34878D82A}">
                    <a16:rowId xmlns:a16="http://schemas.microsoft.com/office/drawing/2014/main" val="3137332812"/>
                  </a:ext>
                </a:extLst>
              </a:tr>
              <a:tr h="494453">
                <a:tc>
                  <a:txBody>
                    <a:bodyPr/>
                    <a:lstStyle/>
                    <a:p>
                      <a:pPr algn="ctr"/>
                      <a:r>
                        <a:rPr lang="en-GB" sz="1900" dirty="0"/>
                        <a:t>80%</a:t>
                      </a:r>
                      <a:endParaRPr lang="en-GB" sz="1900" dirty="0">
                        <a:latin typeface="Helvetica" pitchFamily="34" charset="0"/>
                      </a:endParaRPr>
                    </a:p>
                  </a:txBody>
                  <a:tcPr marL="66977" marR="66977" marT="33488" marB="33488" anchor="ctr"/>
                </a:tc>
                <a:tc>
                  <a:txBody>
                    <a:bodyPr/>
                    <a:lstStyle/>
                    <a:p>
                      <a:pPr algn="ctr"/>
                      <a:r>
                        <a:rPr lang="en-GB" sz="1900" dirty="0">
                          <a:sym typeface="Wingdings"/>
                        </a:rPr>
                        <a:t></a:t>
                      </a:r>
                      <a:endParaRPr lang="en-GB" sz="1900" dirty="0">
                        <a:solidFill>
                          <a:srgbClr val="FF0000"/>
                        </a:solidFill>
                      </a:endParaRPr>
                    </a:p>
                  </a:txBody>
                  <a:tcPr marL="66977" marR="66977" marT="33488" marB="33488" anchor="ctr" anchorCtr="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900" dirty="0"/>
                        <a:t>×</a:t>
                      </a:r>
                      <a:endParaRPr lang="en-GB" sz="1900" i="1" dirty="0">
                        <a:solidFill>
                          <a:srgbClr val="FF0000"/>
                        </a:solidFill>
                      </a:endParaRPr>
                    </a:p>
                  </a:txBody>
                  <a:tcPr marL="66977" marR="66977" marT="33488" marB="33488" anchor="ctr" anchorCtr="1"/>
                </a:tc>
                <a:extLst>
                  <a:ext uri="{0D108BD9-81ED-4DB2-BD59-A6C34878D82A}">
                    <a16:rowId xmlns:a16="http://schemas.microsoft.com/office/drawing/2014/main" val="1578694331"/>
                  </a:ext>
                </a:extLst>
              </a:tr>
              <a:tr h="494453">
                <a:tc>
                  <a:txBody>
                    <a:bodyPr/>
                    <a:lstStyle/>
                    <a:p>
                      <a:pPr algn="ctr"/>
                      <a:r>
                        <a:rPr lang="en-GB" sz="1900" dirty="0"/>
                        <a:t>90%</a:t>
                      </a:r>
                      <a:endParaRPr lang="en-GB" sz="1900" dirty="0">
                        <a:latin typeface="Helvetica" pitchFamily="34" charset="0"/>
                      </a:endParaRPr>
                    </a:p>
                  </a:txBody>
                  <a:tcPr marL="66977" marR="66977" marT="33488" marB="33488" anchor="ctr"/>
                </a:tc>
                <a:tc>
                  <a:txBody>
                    <a:bodyPr/>
                    <a:lstStyle/>
                    <a:p>
                      <a:r>
                        <a:rPr lang="en-GB" sz="1900" dirty="0"/>
                        <a:t>×</a:t>
                      </a:r>
                      <a:endParaRPr lang="en-GB" sz="1900" i="1" dirty="0">
                        <a:solidFill>
                          <a:srgbClr val="FF0000"/>
                        </a:solidFill>
                      </a:endParaRPr>
                    </a:p>
                  </a:txBody>
                  <a:tcPr marL="66977" marR="66977" marT="33488" marB="33488" anchor="ctr" anchorCtr="1"/>
                </a:tc>
                <a:tc>
                  <a:txBody>
                    <a:bodyPr/>
                    <a:lstStyle/>
                    <a:p>
                      <a:r>
                        <a:rPr lang="en-GB" sz="1900" dirty="0">
                          <a:sym typeface="Wingdings"/>
                        </a:rPr>
                        <a:t></a:t>
                      </a:r>
                      <a:endParaRPr lang="en-GB" sz="1900" dirty="0">
                        <a:solidFill>
                          <a:srgbClr val="FF0000"/>
                        </a:solidFill>
                      </a:endParaRPr>
                    </a:p>
                  </a:txBody>
                  <a:tcPr marL="66977" marR="66977" marT="33488" marB="33488" anchor="ctr" anchorCtr="1"/>
                </a:tc>
                <a:extLst>
                  <a:ext uri="{0D108BD9-81ED-4DB2-BD59-A6C34878D82A}">
                    <a16:rowId xmlns:a16="http://schemas.microsoft.com/office/drawing/2014/main" val="846900971"/>
                  </a:ext>
                </a:extLst>
              </a:tr>
              <a:tr h="494453">
                <a:tc>
                  <a:txBody>
                    <a:bodyPr/>
                    <a:lstStyle/>
                    <a:p>
                      <a:pPr algn="ctr"/>
                      <a:r>
                        <a:rPr lang="en-GB" sz="1900" dirty="0">
                          <a:solidFill>
                            <a:srgbClr val="FF0000"/>
                          </a:solidFill>
                        </a:rPr>
                        <a:t>100%</a:t>
                      </a:r>
                      <a:endParaRPr lang="en-GB" sz="1900" dirty="0">
                        <a:solidFill>
                          <a:srgbClr val="FF0000"/>
                        </a:solidFill>
                        <a:latin typeface="Helvetica" pitchFamily="34" charset="0"/>
                      </a:endParaRPr>
                    </a:p>
                  </a:txBody>
                  <a:tcPr marL="66977" marR="66977" marT="33488" marB="33488" anchor="ctr"/>
                </a:tc>
                <a:tc>
                  <a:txBody>
                    <a:bodyPr/>
                    <a:lstStyle/>
                    <a:p>
                      <a:r>
                        <a:rPr lang="en-GB" sz="1900" dirty="0">
                          <a:solidFill>
                            <a:srgbClr val="FF0000"/>
                          </a:solidFill>
                          <a:sym typeface="Wingdings"/>
                        </a:rPr>
                        <a:t></a:t>
                      </a:r>
                      <a:endParaRPr lang="en-GB" sz="1900" dirty="0">
                        <a:solidFill>
                          <a:srgbClr val="FF0000"/>
                        </a:solidFill>
                      </a:endParaRPr>
                    </a:p>
                  </a:txBody>
                  <a:tcPr marL="66977" marR="66977" marT="33488" marB="33488" anchor="ctr" anchorCtr="1"/>
                </a:tc>
                <a:tc>
                  <a:txBody>
                    <a:bodyPr/>
                    <a:lstStyle/>
                    <a:p>
                      <a:r>
                        <a:rPr lang="en-GB" sz="1900" dirty="0">
                          <a:solidFill>
                            <a:srgbClr val="FF0000"/>
                          </a:solidFill>
                          <a:sym typeface="Wingdings"/>
                        </a:rPr>
                        <a:t></a:t>
                      </a:r>
                      <a:endParaRPr lang="en-GB" sz="1900" dirty="0">
                        <a:solidFill>
                          <a:srgbClr val="FF0000"/>
                        </a:solidFill>
                      </a:endParaRPr>
                    </a:p>
                  </a:txBody>
                  <a:tcPr marL="66977" marR="66977" marT="33488" marB="33488" anchor="ctr" anchorCtr="1"/>
                </a:tc>
                <a:extLst>
                  <a:ext uri="{0D108BD9-81ED-4DB2-BD59-A6C34878D82A}">
                    <a16:rowId xmlns:a16="http://schemas.microsoft.com/office/drawing/2014/main" val="3900507408"/>
                  </a:ext>
                </a:extLst>
              </a:tr>
            </a:tbl>
          </a:graphicData>
        </a:graphic>
      </p:graphicFrame>
      <p:pic>
        <p:nvPicPr>
          <p:cNvPr id="4" name="Picture 3">
            <a:extLst>
              <a:ext uri="{FF2B5EF4-FFF2-40B4-BE49-F238E27FC236}">
                <a16:creationId xmlns:a16="http://schemas.microsoft.com/office/drawing/2014/main" id="{32D7970D-350C-8C13-6DAD-55831C9AD31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97684" y="737295"/>
            <a:ext cx="841248" cy="792480"/>
          </a:xfrm>
          <a:prstGeom prst="rect">
            <a:avLst/>
          </a:prstGeom>
        </p:spPr>
      </p:pic>
      <p:sp>
        <p:nvSpPr>
          <p:cNvPr id="2" name="Title 1">
            <a:extLst>
              <a:ext uri="{FF2B5EF4-FFF2-40B4-BE49-F238E27FC236}">
                <a16:creationId xmlns:a16="http://schemas.microsoft.com/office/drawing/2014/main" id="{8B27762D-A27E-CB24-E2BC-9178AB4B5246}"/>
              </a:ext>
            </a:extLst>
          </p:cNvPr>
          <p:cNvSpPr>
            <a:spLocks noGrp="1"/>
          </p:cNvSpPr>
          <p:nvPr>
            <p:ph type="title"/>
          </p:nvPr>
        </p:nvSpPr>
        <p:spPr>
          <a:xfrm>
            <a:off x="723332" y="628650"/>
            <a:ext cx="10515600" cy="460035"/>
          </a:xfrm>
        </p:spPr>
        <p:txBody>
          <a:bodyPr>
            <a:normAutofit fontScale="90000"/>
          </a:bodyPr>
          <a:lstStyle/>
          <a:p>
            <a:br>
              <a:rPr lang="en-GB" dirty="0"/>
            </a:br>
            <a:r>
              <a:rPr lang="en-GB" sz="3600" dirty="0">
                <a:latin typeface="Helvetica" panose="020B0604020202020204"/>
                <a:cs typeface="Helvetica" panose="020B0604020202020204"/>
              </a:rPr>
              <a:t>Loan Facility Details</a:t>
            </a:r>
          </a:p>
        </p:txBody>
      </p:sp>
      <p:pic>
        <p:nvPicPr>
          <p:cNvPr id="1026" name="Picture 2">
            <a:extLst>
              <a:ext uri="{FF2B5EF4-FFF2-40B4-BE49-F238E27FC236}">
                <a16:creationId xmlns:a16="http://schemas.microsoft.com/office/drawing/2014/main" id="{CC60484F-BA0D-82DD-C666-6D7357B6C7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6171"/>
          <a:stretch/>
        </p:blipFill>
        <p:spPr bwMode="auto">
          <a:xfrm>
            <a:off x="1112808" y="3990520"/>
            <a:ext cx="5796951" cy="2238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55DB5A8-7144-E4E4-07DF-42CF184043E1}"/>
              </a:ext>
              <a:ext uri="{C183D7F6-B498-43B3-948B-1728B52AA6E4}">
                <adec:decorative xmlns:adec="http://schemas.microsoft.com/office/drawing/2017/decorative" val="1"/>
              </a:ext>
            </a:extLst>
          </p:cNvPr>
          <p:cNvSpPr/>
          <p:nvPr/>
        </p:nvSpPr>
        <p:spPr>
          <a:xfrm>
            <a:off x="7925540" y="4246551"/>
            <a:ext cx="2810581" cy="158490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Helvetica" panose="020B0604020202020204"/>
                <a:cs typeface="Helvetica" panose="020B0604020202020204"/>
              </a:rPr>
              <a:t>Current message on customer portal if learner tries to apply but provider has used100% of their loan facility</a:t>
            </a:r>
          </a:p>
        </p:txBody>
      </p:sp>
      <p:sp>
        <p:nvSpPr>
          <p:cNvPr id="6" name="Arrow: Right 5">
            <a:extLst>
              <a:ext uri="{FF2B5EF4-FFF2-40B4-BE49-F238E27FC236}">
                <a16:creationId xmlns:a16="http://schemas.microsoft.com/office/drawing/2014/main" id="{D9986179-7523-A32E-7EA6-893B05C34A4C}"/>
              </a:ext>
            </a:extLst>
          </p:cNvPr>
          <p:cNvSpPr/>
          <p:nvPr/>
        </p:nvSpPr>
        <p:spPr>
          <a:xfrm rot="10800000">
            <a:off x="6950013" y="4878438"/>
            <a:ext cx="900769" cy="338384"/>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32181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extLst>
              <p:ext uri="{D42A27DB-BD31-4B8C-83A1-F6EECF244321}">
                <p14:modId xmlns:p14="http://schemas.microsoft.com/office/powerpoint/2010/main" val="1938891558"/>
              </p:ext>
            </p:extLst>
          </p:nvPr>
        </p:nvGraphicFramePr>
        <p:xfrm>
          <a:off x="723332" y="1703540"/>
          <a:ext cx="10185968" cy="4121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4521A07-EE68-046E-556A-9991B6D81095}"/>
              </a:ext>
            </a:extLst>
          </p:cNvPr>
          <p:cNvSpPr>
            <a:spLocks noGrp="1"/>
          </p:cNvSpPr>
          <p:nvPr>
            <p:ph type="title"/>
          </p:nvPr>
        </p:nvSpPr>
        <p:spPr/>
        <p:txBody>
          <a:bodyPr/>
          <a:lstStyle/>
          <a:p>
            <a:r>
              <a:rPr lang="en-GB" sz="3200" dirty="0">
                <a:latin typeface="Helvetica" panose="020B0604020202020204" pitchFamily="34" charset="0"/>
                <a:cs typeface="Helvetica" panose="020B0604020202020204" pitchFamily="34" charset="0"/>
              </a:rPr>
              <a:t>Financial Reporting</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146A6-9453-BEBB-0C64-CAFAB39508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C5F9CB-619D-F7BB-C243-1722FCD005E0}"/>
              </a:ext>
            </a:extLst>
          </p:cNvPr>
          <p:cNvSpPr>
            <a:spLocks noGrp="1"/>
          </p:cNvSpPr>
          <p:nvPr>
            <p:ph type="title"/>
          </p:nvPr>
        </p:nvSpPr>
        <p:spPr/>
        <p:txBody>
          <a:bodyPr/>
          <a:lstStyle/>
          <a:p>
            <a:r>
              <a:rPr lang="en-GB" sz="3200" dirty="0">
                <a:latin typeface="Helvetica" panose="020B0604020202020204"/>
                <a:cs typeface="Helvetica" panose="020B0604020202020204"/>
              </a:rPr>
              <a:t>Monitoring Your Facility</a:t>
            </a:r>
          </a:p>
        </p:txBody>
      </p:sp>
      <p:sp>
        <p:nvSpPr>
          <p:cNvPr id="3" name="Text Placeholder 2">
            <a:extLst>
              <a:ext uri="{FF2B5EF4-FFF2-40B4-BE49-F238E27FC236}">
                <a16:creationId xmlns:a16="http://schemas.microsoft.com/office/drawing/2014/main" id="{C2E1092A-7585-795C-4A6C-A4ED7FC05E0F}"/>
              </a:ext>
            </a:extLst>
          </p:cNvPr>
          <p:cNvSpPr>
            <a:spLocks noGrp="1"/>
          </p:cNvSpPr>
          <p:nvPr>
            <p:ph type="body" sz="quarter" idx="12"/>
          </p:nvPr>
        </p:nvSpPr>
        <p:spPr>
          <a:xfrm>
            <a:off x="723332" y="1486031"/>
            <a:ext cx="10270706" cy="4657725"/>
          </a:xfrm>
        </p:spPr>
        <p:txBody>
          <a:bodyPr/>
          <a:lstStyle/>
          <a:p>
            <a:endParaRPr lang="en-GB" sz="1800" dirty="0">
              <a:latin typeface="Helvetica" panose="020B0604020202020204" pitchFamily="34" charset="0"/>
              <a:cs typeface="Helvetica" panose="020B0604020202020204" pitchFamily="34" charset="0"/>
            </a:endParaRPr>
          </a:p>
          <a:p>
            <a:endParaRPr lang="en-GB" dirty="0"/>
          </a:p>
        </p:txBody>
      </p:sp>
      <p:sp>
        <p:nvSpPr>
          <p:cNvPr id="4" name="Text Placeholder 2">
            <a:extLst>
              <a:ext uri="{FF2B5EF4-FFF2-40B4-BE49-F238E27FC236}">
                <a16:creationId xmlns:a16="http://schemas.microsoft.com/office/drawing/2014/main" id="{53A76481-EE7F-4E79-48B4-AC4B2815D69E}"/>
              </a:ext>
            </a:extLst>
          </p:cNvPr>
          <p:cNvSpPr txBox="1">
            <a:spLocks/>
          </p:cNvSpPr>
          <p:nvPr/>
        </p:nvSpPr>
        <p:spPr>
          <a:xfrm>
            <a:off x="766905" y="1700741"/>
            <a:ext cx="5178164" cy="3456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Helvetica" panose="020B0604020202020204" pitchFamily="34" charset="0"/>
                <a:cs typeface="Helvetica" panose="020B0604020202020204" pitchFamily="34" charset="0"/>
              </a:rPr>
              <a:t>Course 12 July 2024 – 09 July 2025</a:t>
            </a:r>
          </a:p>
          <a:p>
            <a:r>
              <a:rPr lang="en-US" sz="2000" dirty="0">
                <a:latin typeface="Helvetica" panose="020B0604020202020204" pitchFamily="34" charset="0"/>
                <a:cs typeface="Helvetica" panose="020B0604020202020204" pitchFamily="34" charset="0"/>
              </a:rPr>
              <a:t>Auto restriction applied to 23/24 as reached 100%</a:t>
            </a:r>
          </a:p>
          <a:p>
            <a:r>
              <a:rPr lang="en-US" sz="2000" dirty="0">
                <a:latin typeface="Helvetica" panose="020B0604020202020204" pitchFamily="34" charset="0"/>
                <a:cs typeface="Helvetica" panose="020B0604020202020204" pitchFamily="34" charset="0"/>
              </a:rPr>
              <a:t>The learner will be made ineligible?</a:t>
            </a:r>
            <a:endParaRPr lang="en-GB" sz="2000" dirty="0">
              <a:latin typeface="Helvetica" panose="020B0604020202020204" pitchFamily="34" charset="0"/>
              <a:cs typeface="Helvetica" panose="020B0604020202020204" pitchFamily="34" charset="0"/>
            </a:endParaRPr>
          </a:p>
          <a:p>
            <a:pPr>
              <a:buFont typeface="Arial" panose="020B0604020202020204" pitchFamily="34" charset="0"/>
              <a:buNone/>
            </a:pPr>
            <a:endParaRPr lang="en-GB" dirty="0"/>
          </a:p>
        </p:txBody>
      </p:sp>
      <p:pic>
        <p:nvPicPr>
          <p:cNvPr id="5" name="Picture 2">
            <a:extLst>
              <a:ext uri="{FF2B5EF4-FFF2-40B4-BE49-F238E27FC236}">
                <a16:creationId xmlns:a16="http://schemas.microsoft.com/office/drawing/2014/main" id="{4EA17715-717C-0D61-4A14-D2EEEFABD81F}"/>
              </a:ext>
            </a:extLst>
          </p:cNvPr>
          <p:cNvPicPr>
            <a:picLocks noChangeAspect="1" noChangeArrowheads="1"/>
          </p:cNvPicPr>
          <p:nvPr/>
        </p:nvPicPr>
        <p:blipFill>
          <a:blip r:embed="rId3" cstate="print"/>
          <a:srcRect/>
          <a:stretch>
            <a:fillRect/>
          </a:stretch>
        </p:blipFill>
        <p:spPr bwMode="auto">
          <a:xfrm>
            <a:off x="1864560" y="3577878"/>
            <a:ext cx="2717800" cy="2222500"/>
          </a:xfrm>
          <a:prstGeom prst="rect">
            <a:avLst/>
          </a:prstGeom>
          <a:noFill/>
          <a:ln w="9525">
            <a:noFill/>
            <a:miter lim="800000"/>
            <a:headEnd/>
            <a:tailEnd/>
          </a:ln>
        </p:spPr>
      </p:pic>
      <p:pic>
        <p:nvPicPr>
          <p:cNvPr id="2050" name="Picture 2" descr="True | Img dictionary Wiki | Fandom">
            <a:extLst>
              <a:ext uri="{FF2B5EF4-FFF2-40B4-BE49-F238E27FC236}">
                <a16:creationId xmlns:a16="http://schemas.microsoft.com/office/drawing/2014/main" id="{0FC475B1-9565-5594-DA58-6780A933D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2265" y="2887315"/>
            <a:ext cx="330517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420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B2B5D9-6DDA-AAB3-2A75-601E3FF9A6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B09F11-D2AF-A18A-9072-B92327505F3C}"/>
              </a:ext>
            </a:extLst>
          </p:cNvPr>
          <p:cNvSpPr>
            <a:spLocks noGrp="1"/>
          </p:cNvSpPr>
          <p:nvPr>
            <p:ph type="title"/>
          </p:nvPr>
        </p:nvSpPr>
        <p:spPr/>
        <p:txBody>
          <a:bodyPr/>
          <a:lstStyle/>
          <a:p>
            <a:r>
              <a:rPr lang="en-GB" sz="3200" dirty="0">
                <a:latin typeface="Helvetica" panose="020B0604020202020204"/>
                <a:cs typeface="Helvetica" panose="020B0604020202020204"/>
              </a:rPr>
              <a:t>Maximising Your Facility</a:t>
            </a:r>
          </a:p>
        </p:txBody>
      </p:sp>
      <p:sp>
        <p:nvSpPr>
          <p:cNvPr id="3" name="Text Placeholder 2">
            <a:extLst>
              <a:ext uri="{FF2B5EF4-FFF2-40B4-BE49-F238E27FC236}">
                <a16:creationId xmlns:a16="http://schemas.microsoft.com/office/drawing/2014/main" id="{C39BDAB9-4677-9929-0271-50CF427BFFD7}"/>
              </a:ext>
            </a:extLst>
          </p:cNvPr>
          <p:cNvSpPr>
            <a:spLocks noGrp="1"/>
          </p:cNvSpPr>
          <p:nvPr>
            <p:ph type="body" sz="quarter" idx="12"/>
          </p:nvPr>
        </p:nvSpPr>
        <p:spPr>
          <a:xfrm>
            <a:off x="723332" y="1486031"/>
            <a:ext cx="10270706" cy="4657725"/>
          </a:xfrm>
        </p:spPr>
        <p:txBody>
          <a:bodyPr/>
          <a:lstStyle/>
          <a:p>
            <a:endParaRPr lang="en-GB" sz="1800" dirty="0">
              <a:latin typeface="Helvetica" panose="020B0604020202020204" pitchFamily="34" charset="0"/>
              <a:cs typeface="Helvetica" panose="020B0604020202020204" pitchFamily="34" charset="0"/>
            </a:endParaRPr>
          </a:p>
          <a:p>
            <a:endParaRPr lang="en-GB" dirty="0"/>
          </a:p>
        </p:txBody>
      </p:sp>
      <p:pic>
        <p:nvPicPr>
          <p:cNvPr id="5" name="Picture 2">
            <a:extLst>
              <a:ext uri="{FF2B5EF4-FFF2-40B4-BE49-F238E27FC236}">
                <a16:creationId xmlns:a16="http://schemas.microsoft.com/office/drawing/2014/main" id="{D6CEBD25-060A-C89E-5105-171181658F10}"/>
              </a:ext>
            </a:extLst>
          </p:cNvPr>
          <p:cNvPicPr>
            <a:picLocks noChangeAspect="1" noChangeArrowheads="1"/>
          </p:cNvPicPr>
          <p:nvPr/>
        </p:nvPicPr>
        <p:blipFill>
          <a:blip r:embed="rId3" cstate="print"/>
          <a:srcRect/>
          <a:stretch>
            <a:fillRect/>
          </a:stretch>
        </p:blipFill>
        <p:spPr bwMode="auto">
          <a:xfrm>
            <a:off x="1676670" y="3814893"/>
            <a:ext cx="2717800" cy="2222500"/>
          </a:xfrm>
          <a:prstGeom prst="rect">
            <a:avLst/>
          </a:prstGeom>
          <a:noFill/>
          <a:ln w="9525">
            <a:noFill/>
            <a:miter lim="800000"/>
            <a:headEnd/>
            <a:tailEnd/>
          </a:ln>
        </p:spPr>
      </p:pic>
      <p:sp>
        <p:nvSpPr>
          <p:cNvPr id="6" name="Text Placeholder 2">
            <a:extLst>
              <a:ext uri="{FF2B5EF4-FFF2-40B4-BE49-F238E27FC236}">
                <a16:creationId xmlns:a16="http://schemas.microsoft.com/office/drawing/2014/main" id="{F75FD065-C00C-48C8-7B44-661E8CEEEFDD}"/>
              </a:ext>
            </a:extLst>
          </p:cNvPr>
          <p:cNvSpPr txBox="1">
            <a:spLocks/>
          </p:cNvSpPr>
          <p:nvPr/>
        </p:nvSpPr>
        <p:spPr>
          <a:xfrm>
            <a:off x="657759" y="1338072"/>
            <a:ext cx="5438241" cy="3456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GB" sz="1800" dirty="0">
              <a:latin typeface="Helvetica" panose="020B0604020202020204" pitchFamily="34" charset="0"/>
              <a:cs typeface="Helvetica" panose="020B0604020202020204" pitchFamily="34" charset="0"/>
            </a:endParaRPr>
          </a:p>
          <a:p>
            <a:r>
              <a:rPr lang="en-GB" sz="2000" dirty="0">
                <a:latin typeface="Helvetica" panose="020B0604020202020204" pitchFamily="34" charset="0"/>
                <a:cs typeface="Helvetica" panose="020B0604020202020204" pitchFamily="34" charset="0"/>
              </a:rPr>
              <a:t>Course start date 17 July 2024</a:t>
            </a:r>
          </a:p>
          <a:p>
            <a:r>
              <a:rPr lang="en-GB" sz="2000" dirty="0">
                <a:latin typeface="Helvetica" panose="020B0604020202020204" pitchFamily="34" charset="0"/>
                <a:cs typeface="Helvetica" panose="020B0604020202020204" pitchFamily="34" charset="0"/>
              </a:rPr>
              <a:t>First payments scheduled for 31 July</a:t>
            </a:r>
          </a:p>
          <a:p>
            <a:r>
              <a:rPr lang="en-GB" sz="2000" dirty="0">
                <a:latin typeface="Helvetica" panose="020B0604020202020204" pitchFamily="34" charset="0"/>
                <a:cs typeface="Helvetica" panose="020B0604020202020204" pitchFamily="34" charset="0"/>
              </a:rPr>
              <a:t>First payments made August </a:t>
            </a:r>
          </a:p>
          <a:p>
            <a:r>
              <a:rPr lang="en-GB" sz="2000" dirty="0">
                <a:latin typeface="Helvetica" panose="020B0604020202020204" pitchFamily="34" charset="0"/>
                <a:cs typeface="Helvetica" panose="020B0604020202020204" pitchFamily="34" charset="0"/>
              </a:rPr>
              <a:t>The full loan amount will be allocated against 2025/26 loan facility </a:t>
            </a:r>
          </a:p>
          <a:p>
            <a:pPr>
              <a:buFont typeface="Arial" panose="020B0604020202020204" pitchFamily="34" charset="0"/>
              <a:buNone/>
            </a:pPr>
            <a:endParaRPr lang="en-GB" sz="1800" dirty="0">
              <a:latin typeface="Helvetica" panose="020B0604020202020204" pitchFamily="34" charset="0"/>
              <a:cs typeface="Helvetica" panose="020B0604020202020204" pitchFamily="34" charset="0"/>
            </a:endParaRPr>
          </a:p>
          <a:p>
            <a:pPr>
              <a:buFont typeface="Arial" panose="020B0604020202020204" pitchFamily="34" charset="0"/>
              <a:buNone/>
            </a:pPr>
            <a:endParaRPr lang="en-GB" sz="1800" dirty="0">
              <a:latin typeface="Helvetica" panose="020B0604020202020204" pitchFamily="34" charset="0"/>
              <a:cs typeface="Helvetica" panose="020B0604020202020204" pitchFamily="34" charset="0"/>
            </a:endParaRPr>
          </a:p>
          <a:p>
            <a:pPr>
              <a:buFont typeface="Arial" panose="020B0604020202020204" pitchFamily="34" charset="0"/>
              <a:buNone/>
            </a:pPr>
            <a:endParaRPr lang="en-GB" dirty="0"/>
          </a:p>
        </p:txBody>
      </p:sp>
      <p:pic>
        <p:nvPicPr>
          <p:cNvPr id="9" name="Picture 2">
            <a:extLst>
              <a:ext uri="{FF2B5EF4-FFF2-40B4-BE49-F238E27FC236}">
                <a16:creationId xmlns:a16="http://schemas.microsoft.com/office/drawing/2014/main" id="{882984A4-53B3-8335-CE0C-1A4C97FAB9A0}"/>
              </a:ext>
            </a:extLst>
          </p:cNvPr>
          <p:cNvPicPr>
            <a:picLocks noChangeAspect="1" noChangeArrowheads="1"/>
          </p:cNvPicPr>
          <p:nvPr/>
        </p:nvPicPr>
        <p:blipFill>
          <a:blip r:embed="rId3" cstate="print"/>
          <a:srcRect t="51096"/>
          <a:stretch/>
        </p:blipFill>
        <p:spPr bwMode="auto">
          <a:xfrm>
            <a:off x="7049338" y="2830882"/>
            <a:ext cx="3297160" cy="1478071"/>
          </a:xfrm>
          <a:prstGeom prst="rect">
            <a:avLst/>
          </a:prstGeom>
          <a:noFill/>
          <a:ln w="9525">
            <a:noFill/>
            <a:miter lim="800000"/>
            <a:headEnd/>
            <a:tailEnd/>
          </a:ln>
        </p:spPr>
      </p:pic>
    </p:spTree>
    <p:extLst>
      <p:ext uri="{BB962C8B-B14F-4D97-AF65-F5344CB8AC3E}">
        <p14:creationId xmlns:p14="http://schemas.microsoft.com/office/powerpoint/2010/main" val="29695489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5CBAA-FF09-44E6-4721-ECFE5246E2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B1A57-AD3D-44DD-E661-37E18AF75627}"/>
              </a:ext>
            </a:extLst>
          </p:cNvPr>
          <p:cNvSpPr>
            <a:spLocks noGrp="1"/>
          </p:cNvSpPr>
          <p:nvPr>
            <p:ph type="title"/>
          </p:nvPr>
        </p:nvSpPr>
        <p:spPr/>
        <p:txBody>
          <a:bodyPr/>
          <a:lstStyle/>
          <a:p>
            <a:r>
              <a:rPr lang="en-GB" sz="3200" dirty="0">
                <a:latin typeface="Helvetica" panose="020B0604020202020204"/>
                <a:cs typeface="Helvetica" panose="020B0604020202020204"/>
              </a:rPr>
              <a:t>Overpayments</a:t>
            </a:r>
          </a:p>
        </p:txBody>
      </p:sp>
      <p:sp>
        <p:nvSpPr>
          <p:cNvPr id="3" name="Text Placeholder 2">
            <a:extLst>
              <a:ext uri="{FF2B5EF4-FFF2-40B4-BE49-F238E27FC236}">
                <a16:creationId xmlns:a16="http://schemas.microsoft.com/office/drawing/2014/main" id="{BBF5865F-84C9-457B-D94F-F3F5E91A4B85}"/>
              </a:ext>
            </a:extLst>
          </p:cNvPr>
          <p:cNvSpPr>
            <a:spLocks noGrp="1"/>
          </p:cNvSpPr>
          <p:nvPr>
            <p:ph type="body" sz="quarter" idx="12"/>
          </p:nvPr>
        </p:nvSpPr>
        <p:spPr>
          <a:xfrm>
            <a:off x="723332" y="1486031"/>
            <a:ext cx="10270706" cy="4657725"/>
          </a:xfrm>
        </p:spPr>
        <p:txBody>
          <a:bodyPr/>
          <a:lstStyle/>
          <a:p>
            <a:endParaRPr lang="en-GB" sz="1800" dirty="0">
              <a:latin typeface="Helvetica" panose="020B0604020202020204" pitchFamily="34" charset="0"/>
              <a:cs typeface="Helvetica" panose="020B0604020202020204" pitchFamily="34" charset="0"/>
            </a:endParaRPr>
          </a:p>
          <a:p>
            <a:endParaRPr lang="en-GB" dirty="0"/>
          </a:p>
        </p:txBody>
      </p:sp>
      <p:pic>
        <p:nvPicPr>
          <p:cNvPr id="5" name="Picture 2">
            <a:extLst>
              <a:ext uri="{FF2B5EF4-FFF2-40B4-BE49-F238E27FC236}">
                <a16:creationId xmlns:a16="http://schemas.microsoft.com/office/drawing/2014/main" id="{DA99A305-8260-53E2-0657-26055C997667}"/>
              </a:ext>
            </a:extLst>
          </p:cNvPr>
          <p:cNvPicPr>
            <a:picLocks noChangeAspect="1" noChangeArrowheads="1"/>
          </p:cNvPicPr>
          <p:nvPr/>
        </p:nvPicPr>
        <p:blipFill>
          <a:blip r:embed="rId3" cstate="print"/>
          <a:srcRect/>
          <a:stretch>
            <a:fillRect/>
          </a:stretch>
        </p:blipFill>
        <p:spPr bwMode="auto">
          <a:xfrm>
            <a:off x="1676670" y="3814893"/>
            <a:ext cx="2717800" cy="2222500"/>
          </a:xfrm>
          <a:prstGeom prst="rect">
            <a:avLst/>
          </a:prstGeom>
          <a:noFill/>
          <a:ln w="9525">
            <a:noFill/>
            <a:miter lim="800000"/>
            <a:headEnd/>
            <a:tailEnd/>
          </a:ln>
        </p:spPr>
      </p:pic>
      <p:sp>
        <p:nvSpPr>
          <p:cNvPr id="6" name="Text Placeholder 2">
            <a:extLst>
              <a:ext uri="{FF2B5EF4-FFF2-40B4-BE49-F238E27FC236}">
                <a16:creationId xmlns:a16="http://schemas.microsoft.com/office/drawing/2014/main" id="{FB258667-D9A6-14A5-A507-C34144493F20}"/>
              </a:ext>
            </a:extLst>
          </p:cNvPr>
          <p:cNvSpPr txBox="1">
            <a:spLocks/>
          </p:cNvSpPr>
          <p:nvPr/>
        </p:nvSpPr>
        <p:spPr>
          <a:xfrm>
            <a:off x="657759" y="1338072"/>
            <a:ext cx="5438241" cy="34565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endParaRPr lang="en-GB" sz="1800" dirty="0">
              <a:latin typeface="Helvetica" panose="020B0604020202020204" pitchFamily="34" charset="0"/>
              <a:cs typeface="Helvetica" panose="020B0604020202020204" pitchFamily="34" charset="0"/>
            </a:endParaRPr>
          </a:p>
          <a:p>
            <a:pPr marL="361950" indent="-361950" eaLnBrk="0" hangingPunct="0">
              <a:buClr>
                <a:srgbClr val="00877C"/>
              </a:buClr>
              <a:defRPr/>
            </a:pPr>
            <a:r>
              <a:rPr lang="en-GB" altLang="en-US" sz="2000" dirty="0">
                <a:latin typeface="Helvetica" pitchFamily="34" charset="0"/>
              </a:rPr>
              <a:t>Where an overpayment is made, SLC will claw this back from future payments</a:t>
            </a:r>
          </a:p>
          <a:p>
            <a:pPr>
              <a:lnSpc>
                <a:spcPct val="125000"/>
              </a:lnSpc>
              <a:defRPr/>
            </a:pPr>
            <a:endParaRPr lang="en-GB" sz="1400" dirty="0">
              <a:solidFill>
                <a:srgbClr val="1E1E1E"/>
              </a:solidFill>
              <a:latin typeface="Helvetica"/>
              <a:cs typeface="Helvetica"/>
            </a:endParaRPr>
          </a:p>
          <a:p>
            <a:pPr>
              <a:buFont typeface="Arial" panose="020B0604020202020204" pitchFamily="34" charset="0"/>
              <a:buNone/>
            </a:pPr>
            <a:endParaRPr lang="en-GB" sz="1800" dirty="0">
              <a:latin typeface="Helvetica" panose="020B0604020202020204" pitchFamily="34" charset="0"/>
              <a:cs typeface="Helvetica" panose="020B0604020202020204" pitchFamily="34" charset="0"/>
            </a:endParaRPr>
          </a:p>
          <a:p>
            <a:pPr>
              <a:buFont typeface="Arial" panose="020B0604020202020204" pitchFamily="34" charset="0"/>
              <a:buNone/>
            </a:pPr>
            <a:endParaRPr lang="en-GB" sz="1800" dirty="0">
              <a:latin typeface="Helvetica" panose="020B0604020202020204" pitchFamily="34" charset="0"/>
              <a:cs typeface="Helvetica" panose="020B0604020202020204" pitchFamily="34" charset="0"/>
            </a:endParaRPr>
          </a:p>
          <a:p>
            <a:pPr>
              <a:buFont typeface="Arial" panose="020B0604020202020204" pitchFamily="34" charset="0"/>
              <a:buNone/>
            </a:pPr>
            <a:endParaRPr lang="en-GB" dirty="0"/>
          </a:p>
        </p:txBody>
      </p:sp>
      <p:sp>
        <p:nvSpPr>
          <p:cNvPr id="7" name="TextBox 6">
            <a:extLst>
              <a:ext uri="{FF2B5EF4-FFF2-40B4-BE49-F238E27FC236}">
                <a16:creationId xmlns:a16="http://schemas.microsoft.com/office/drawing/2014/main" id="{680617BC-8D2A-BF44-F987-E31A475A0749}"/>
              </a:ext>
            </a:extLst>
          </p:cNvPr>
          <p:cNvSpPr txBox="1"/>
          <p:nvPr/>
        </p:nvSpPr>
        <p:spPr>
          <a:xfrm>
            <a:off x="6688216" y="3340644"/>
            <a:ext cx="4305822" cy="2031325"/>
          </a:xfrm>
          <a:prstGeom prst="rect">
            <a:avLst/>
          </a:prstGeom>
          <a:noFill/>
        </p:spPr>
        <p:txBody>
          <a:bodyPr wrap="square">
            <a:spAutoFit/>
          </a:bodyPr>
          <a:lstStyle/>
          <a:p>
            <a:pPr marL="361950" indent="-361950" defTabSz="1042988" eaLnBrk="0" hangingPunct="0">
              <a:buClr>
                <a:srgbClr val="00877C"/>
              </a:buClr>
              <a:buFont typeface="Arial" panose="020B0604020202020204" pitchFamily="34" charset="0"/>
              <a:buChar char="•"/>
            </a:pPr>
            <a:r>
              <a:rPr lang="en-GB" altLang="en-US" sz="1800" dirty="0">
                <a:latin typeface="Helvetica" pitchFamily="34" charset="0"/>
              </a:rPr>
              <a:t>SLC will offset this overpayment against the next payment made to the provider</a:t>
            </a:r>
          </a:p>
          <a:p>
            <a:pPr marL="361950" indent="-361950" defTabSz="1042988" eaLnBrk="0" hangingPunct="0">
              <a:buClr>
                <a:srgbClr val="00877C"/>
              </a:buClr>
              <a:buFont typeface="Arial" panose="020B0604020202020204" pitchFamily="34" charset="0"/>
              <a:buChar char="•"/>
            </a:pPr>
            <a:endParaRPr lang="en-GB" altLang="en-US" sz="1800" dirty="0">
              <a:latin typeface="Helvetica" pitchFamily="34" charset="0"/>
            </a:endParaRPr>
          </a:p>
          <a:p>
            <a:pPr marL="361950" indent="-361950" defTabSz="1042988" eaLnBrk="0" hangingPunct="0">
              <a:buClr>
                <a:srgbClr val="00877C"/>
              </a:buClr>
              <a:buFont typeface="Arial" panose="020B0604020202020204" pitchFamily="34" charset="0"/>
              <a:buChar char="•"/>
            </a:pPr>
            <a:r>
              <a:rPr lang="en-GB" altLang="en-US" sz="1800" dirty="0">
                <a:latin typeface="Helvetica" pitchFamily="34" charset="0"/>
              </a:rPr>
              <a:t>Therefore, the provider will receive their monthly payment minus any overpayment</a:t>
            </a:r>
            <a:endParaRPr lang="en-GB" sz="1800" dirty="0">
              <a:latin typeface="Helvetica" pitchFamily="34" charset="0"/>
            </a:endParaRPr>
          </a:p>
        </p:txBody>
      </p:sp>
      <p:pic>
        <p:nvPicPr>
          <p:cNvPr id="8" name="Picture 2" descr="True | Img dictionary Wiki | Fandom">
            <a:extLst>
              <a:ext uri="{FF2B5EF4-FFF2-40B4-BE49-F238E27FC236}">
                <a16:creationId xmlns:a16="http://schemas.microsoft.com/office/drawing/2014/main" id="{344ACD90-6514-0E3A-9862-76591B18D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4878" y="1685205"/>
            <a:ext cx="3305175"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0612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43BF6-DBC3-783B-6AD8-351A13002C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16A30D-F777-2AE2-2141-21718C7AFD88}"/>
              </a:ext>
            </a:extLst>
          </p:cNvPr>
          <p:cNvSpPr>
            <a:spLocks noGrp="1"/>
          </p:cNvSpPr>
          <p:nvPr>
            <p:ph type="title"/>
          </p:nvPr>
        </p:nvSpPr>
        <p:spPr/>
        <p:txBody>
          <a:bodyPr/>
          <a:lstStyle/>
          <a:p>
            <a:r>
              <a:rPr lang="en-GB" sz="3200" dirty="0">
                <a:latin typeface="Helvetica" panose="020B0604020202020204"/>
                <a:cs typeface="Helvetica" panose="020B0604020202020204"/>
              </a:rPr>
              <a:t>Best Practice</a:t>
            </a:r>
          </a:p>
        </p:txBody>
      </p:sp>
      <p:sp>
        <p:nvSpPr>
          <p:cNvPr id="3" name="Text Placeholder 2">
            <a:extLst>
              <a:ext uri="{FF2B5EF4-FFF2-40B4-BE49-F238E27FC236}">
                <a16:creationId xmlns:a16="http://schemas.microsoft.com/office/drawing/2014/main" id="{B9DE3C83-D704-C0DE-CDA9-834525E4AB0F}"/>
              </a:ext>
            </a:extLst>
          </p:cNvPr>
          <p:cNvSpPr>
            <a:spLocks noGrp="1"/>
          </p:cNvSpPr>
          <p:nvPr>
            <p:ph type="body" sz="quarter" idx="12"/>
          </p:nvPr>
        </p:nvSpPr>
        <p:spPr>
          <a:xfrm>
            <a:off x="723332" y="1486031"/>
            <a:ext cx="10270706" cy="4657725"/>
          </a:xfrm>
        </p:spPr>
        <p:txBody>
          <a:bodyPr/>
          <a:lstStyle/>
          <a:p>
            <a:pPr marL="285750" indent="-285750">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Work towards the monthly draw down date to ensure compliance -  narrow window some months</a:t>
            </a:r>
          </a:p>
          <a:p>
            <a:pPr marL="285750" indent="-28575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Initial attendances due within six weeks of course start date – end date can be pushed out or application cancelled</a:t>
            </a:r>
          </a:p>
          <a:p>
            <a:pPr marL="285750" indent="-28575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285750" indent="-285750">
              <a:spcBef>
                <a:spcPts val="0"/>
              </a:spcBef>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Ensure ‘Not In Attendance’ confirmations are followed up with the appropriate CoC - check CoC Worklist</a:t>
            </a:r>
          </a:p>
          <a:p>
            <a:pPr marL="285750" indent="-285750">
              <a:spcBef>
                <a:spcPts val="0"/>
              </a:spcBef>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Consider when and how to use suspensions</a:t>
            </a:r>
          </a:p>
          <a:p>
            <a:pPr marL="285750" indent="-28575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r>
              <a:rPr lang="en-GB" sz="1800" dirty="0">
                <a:effectLst/>
                <a:ea typeface="Calibri" panose="020F0502020204030204" pitchFamily="34" charset="0"/>
                <a:cs typeface="Helvetica" panose="020B0604020202020204"/>
              </a:rPr>
              <a:t>Drive down suspensions and withdrawals - 90 to 60 days</a:t>
            </a:r>
            <a:endParaRPr lang="en-GB" sz="18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Review your attendance management policy – does it align to the service standards?</a:t>
            </a:r>
          </a:p>
          <a:p>
            <a:pPr marL="285750" indent="-28575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285750" indent="-28575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endParaRPr lang="en-GB" dirty="0"/>
          </a:p>
        </p:txBody>
      </p:sp>
    </p:spTree>
    <p:extLst>
      <p:ext uri="{BB962C8B-B14F-4D97-AF65-F5344CB8AC3E}">
        <p14:creationId xmlns:p14="http://schemas.microsoft.com/office/powerpoint/2010/main" val="6599047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EFBDB-89DE-5AE2-FDB8-D1F4B8D4734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9ACCBF2D-1410-112C-4B8B-152D287BEE32}"/>
              </a:ext>
            </a:extLst>
          </p:cNvPr>
          <p:cNvSpPr>
            <a:spLocks noGrp="1"/>
          </p:cNvSpPr>
          <p:nvPr>
            <p:ph type="body" sz="quarter" idx="10"/>
          </p:nvPr>
        </p:nvSpPr>
        <p:spPr>
          <a:xfrm>
            <a:off x="4504755" y="3886701"/>
            <a:ext cx="5695598" cy="927100"/>
          </a:xfrm>
        </p:spPr>
        <p:txBody>
          <a:bodyPr/>
          <a:lstStyle/>
          <a:p>
            <a:r>
              <a:rPr lang="en-GB" dirty="0"/>
              <a:t>Information, Advice &amp; Guidance</a:t>
            </a:r>
          </a:p>
        </p:txBody>
      </p:sp>
      <p:sp>
        <p:nvSpPr>
          <p:cNvPr id="8" name="Title 7">
            <a:extLst>
              <a:ext uri="{FF2B5EF4-FFF2-40B4-BE49-F238E27FC236}">
                <a16:creationId xmlns:a16="http://schemas.microsoft.com/office/drawing/2014/main" id="{4E678A88-0B23-7848-0B4A-C55CAADCBE29}"/>
              </a:ext>
            </a:extLst>
          </p:cNvPr>
          <p:cNvSpPr>
            <a:spLocks noGrp="1"/>
          </p:cNvSpPr>
          <p:nvPr>
            <p:ph type="title"/>
          </p:nvPr>
        </p:nvSpPr>
        <p:spPr>
          <a:xfrm>
            <a:off x="587215" y="1951995"/>
            <a:ext cx="5695598" cy="715006"/>
          </a:xfrm>
        </p:spPr>
        <p:txBody>
          <a:bodyPr/>
          <a:lstStyle/>
          <a:p>
            <a:r>
              <a:rPr lang="en-GB" sz="3600" dirty="0"/>
              <a:t>Advanced Learner Loans</a:t>
            </a:r>
          </a:p>
        </p:txBody>
      </p:sp>
    </p:spTree>
    <p:extLst>
      <p:ext uri="{BB962C8B-B14F-4D97-AF65-F5344CB8AC3E}">
        <p14:creationId xmlns:p14="http://schemas.microsoft.com/office/powerpoint/2010/main" val="1340907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4BFD1-25E1-7EEE-8711-E9785A8CE860}"/>
              </a:ext>
            </a:extLst>
          </p:cNvPr>
          <p:cNvSpPr>
            <a:spLocks noGrp="1"/>
          </p:cNvSpPr>
          <p:nvPr>
            <p:ph type="title"/>
          </p:nvPr>
        </p:nvSpPr>
        <p:spPr/>
        <p:txBody>
          <a:bodyPr/>
          <a:lstStyle/>
          <a:p>
            <a:r>
              <a:rPr lang="en-GB" sz="3600" dirty="0">
                <a:latin typeface="Helvetica" panose="020B0604020202020204" pitchFamily="34" charset="0"/>
                <a:cs typeface="Helvetica" panose="020B0604020202020204" pitchFamily="34" charset="0"/>
              </a:rPr>
              <a:t>Information sources</a:t>
            </a:r>
          </a:p>
        </p:txBody>
      </p:sp>
      <p:sp>
        <p:nvSpPr>
          <p:cNvPr id="3" name="Text Placeholder 2">
            <a:extLst>
              <a:ext uri="{FF2B5EF4-FFF2-40B4-BE49-F238E27FC236}">
                <a16:creationId xmlns:a16="http://schemas.microsoft.com/office/drawing/2014/main" id="{335462E3-6731-14BF-90C2-80FAF525B1EF}"/>
              </a:ext>
            </a:extLst>
          </p:cNvPr>
          <p:cNvSpPr>
            <a:spLocks noGrp="1"/>
          </p:cNvSpPr>
          <p:nvPr>
            <p:ph type="body" sz="quarter" idx="12"/>
          </p:nvPr>
        </p:nvSpPr>
        <p:spPr>
          <a:xfrm>
            <a:off x="723332" y="1937385"/>
            <a:ext cx="3556060" cy="4657725"/>
          </a:xfrm>
        </p:spPr>
        <p:txBody>
          <a:bodyPr/>
          <a:lstStyle/>
          <a:p>
            <a:pPr marL="342900" indent="-342900">
              <a:lnSpc>
                <a:spcPct val="100000"/>
              </a:lnSpc>
              <a:spcBef>
                <a:spcPts val="0"/>
              </a:spcBef>
              <a:buFont typeface="Wingdings" panose="05000000000000000000" pitchFamily="2" charset="2"/>
              <a:buChar char="ü"/>
            </a:pPr>
            <a:r>
              <a:rPr lang="en-GB" sz="2000" dirty="0">
                <a:latin typeface="Helvetica" panose="020B0604020202020204" pitchFamily="34" charset="0"/>
                <a:cs typeface="Helvetica" panose="020B0604020202020204" pitchFamily="34" charset="0"/>
              </a:rPr>
              <a:t>Learner’s FAQs</a:t>
            </a:r>
          </a:p>
          <a:p>
            <a:pPr marL="342900" indent="-342900">
              <a:lnSpc>
                <a:spcPct val="100000"/>
              </a:lnSpc>
              <a:spcBef>
                <a:spcPts val="0"/>
              </a:spcBef>
              <a:buFont typeface="Wingdings" panose="05000000000000000000" pitchFamily="2" charset="2"/>
              <a:buChar char="ü"/>
            </a:pPr>
            <a:endParaRPr lang="en-GB" sz="2000" dirty="0">
              <a:latin typeface="Helvetica" panose="020B0604020202020204" pitchFamily="34" charset="0"/>
              <a:cs typeface="Helvetica" panose="020B0604020202020204" pitchFamily="34" charset="0"/>
            </a:endParaRPr>
          </a:p>
          <a:p>
            <a:pPr marL="342900" indent="-342900">
              <a:lnSpc>
                <a:spcPct val="100000"/>
              </a:lnSpc>
              <a:spcBef>
                <a:spcPts val="0"/>
              </a:spcBef>
              <a:buFont typeface="Wingdings" panose="05000000000000000000" pitchFamily="2" charset="2"/>
              <a:buChar char="ü"/>
            </a:pPr>
            <a:r>
              <a:rPr lang="en-GB" sz="2000" dirty="0">
                <a:latin typeface="Helvetica" panose="020B0604020202020204" pitchFamily="34" charset="0"/>
                <a:cs typeface="Helvetica" panose="020B0604020202020204" pitchFamily="34" charset="0"/>
              </a:rPr>
              <a:t>Learner’s Key Facts</a:t>
            </a:r>
          </a:p>
          <a:p>
            <a:pPr marL="342900" indent="-342900">
              <a:lnSpc>
                <a:spcPct val="100000"/>
              </a:lnSpc>
              <a:spcBef>
                <a:spcPts val="0"/>
              </a:spcBef>
              <a:buFont typeface="Wingdings" panose="05000000000000000000" pitchFamily="2" charset="2"/>
              <a:buChar char="ü"/>
            </a:pPr>
            <a:endParaRPr lang="en-GB" sz="2000" dirty="0">
              <a:latin typeface="Helvetica" panose="020B0604020202020204" pitchFamily="34" charset="0"/>
              <a:cs typeface="Helvetica" panose="020B0604020202020204" pitchFamily="34" charset="0"/>
            </a:endParaRPr>
          </a:p>
          <a:p>
            <a:pPr marL="342900" indent="-342900">
              <a:lnSpc>
                <a:spcPct val="100000"/>
              </a:lnSpc>
              <a:spcBef>
                <a:spcPts val="0"/>
              </a:spcBef>
              <a:buFont typeface="Wingdings" panose="05000000000000000000" pitchFamily="2" charset="2"/>
              <a:buChar char="ü"/>
            </a:pPr>
            <a:r>
              <a:rPr lang="en-GB" sz="2000" dirty="0">
                <a:latin typeface="Helvetica" panose="020B0604020202020204" pitchFamily="34" charset="0"/>
                <a:cs typeface="Helvetica" panose="020B0604020202020204" pitchFamily="34" charset="0"/>
              </a:rPr>
              <a:t>Infographic Poster</a:t>
            </a:r>
          </a:p>
          <a:p>
            <a:pPr marL="342900" indent="-342900">
              <a:lnSpc>
                <a:spcPct val="100000"/>
              </a:lnSpc>
              <a:spcBef>
                <a:spcPts val="0"/>
              </a:spcBef>
              <a:buFont typeface="Wingdings" panose="05000000000000000000" pitchFamily="2" charset="2"/>
              <a:buChar char="ü"/>
            </a:pPr>
            <a:endParaRPr lang="en-GB" sz="2000" dirty="0">
              <a:latin typeface="Helvetica" panose="020B0604020202020204" pitchFamily="34" charset="0"/>
              <a:cs typeface="Helvetica" panose="020B0604020202020204" pitchFamily="34" charset="0"/>
            </a:endParaRPr>
          </a:p>
          <a:p>
            <a:pPr marL="342900" indent="-342900">
              <a:lnSpc>
                <a:spcPct val="100000"/>
              </a:lnSpc>
              <a:spcBef>
                <a:spcPts val="0"/>
              </a:spcBef>
              <a:buFont typeface="Wingdings" panose="05000000000000000000" pitchFamily="2" charset="2"/>
              <a:buChar char="ü"/>
            </a:pPr>
            <a:r>
              <a:rPr lang="en-GB" sz="2000" dirty="0">
                <a:latin typeface="Helvetica" panose="020B0604020202020204" pitchFamily="34" charset="0"/>
                <a:cs typeface="Helvetica" panose="020B0604020202020204" pitchFamily="34" charset="0"/>
              </a:rPr>
              <a:t>Repayment Quick Guide</a:t>
            </a:r>
          </a:p>
          <a:p>
            <a:pPr marL="342900" indent="-342900">
              <a:lnSpc>
                <a:spcPct val="100000"/>
              </a:lnSpc>
              <a:spcBef>
                <a:spcPts val="0"/>
              </a:spcBef>
              <a:buFont typeface="Wingdings" panose="05000000000000000000" pitchFamily="2" charset="2"/>
              <a:buChar char="ü"/>
            </a:pPr>
            <a:endParaRPr lang="en-GB" sz="2000" dirty="0">
              <a:latin typeface="Helvetica" panose="020B0604020202020204" pitchFamily="34" charset="0"/>
              <a:cs typeface="Helvetica" panose="020B0604020202020204" pitchFamily="34" charset="0"/>
            </a:endParaRPr>
          </a:p>
          <a:p>
            <a:pPr marL="342900" indent="-342900">
              <a:lnSpc>
                <a:spcPct val="100000"/>
              </a:lnSpc>
              <a:spcBef>
                <a:spcPts val="0"/>
              </a:spcBef>
              <a:buFont typeface="Wingdings" panose="05000000000000000000" pitchFamily="2" charset="2"/>
              <a:buChar char="ü"/>
            </a:pPr>
            <a:r>
              <a:rPr lang="en-GB" sz="2000" dirty="0">
                <a:latin typeface="Helvetica" panose="020B0604020202020204" pitchFamily="34" charset="0"/>
                <a:cs typeface="Helvetica" panose="020B0604020202020204" pitchFamily="34" charset="0"/>
              </a:rPr>
              <a:t>What other materials would work well?</a:t>
            </a:r>
          </a:p>
          <a:p>
            <a:pPr marL="285750" indent="-28575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endParaRPr lang="en-GB" dirty="0"/>
          </a:p>
        </p:txBody>
      </p:sp>
      <p:pic>
        <p:nvPicPr>
          <p:cNvPr id="8" name="Picture 7">
            <a:extLst>
              <a:ext uri="{FF2B5EF4-FFF2-40B4-BE49-F238E27FC236}">
                <a16:creationId xmlns:a16="http://schemas.microsoft.com/office/drawing/2014/main" id="{1B43EEB5-CD0B-1E89-32D4-D74130AB1D8C}"/>
              </a:ext>
            </a:extLst>
          </p:cNvPr>
          <p:cNvPicPr>
            <a:picLocks noChangeAspect="1"/>
          </p:cNvPicPr>
          <p:nvPr/>
        </p:nvPicPr>
        <p:blipFill>
          <a:blip r:embed="rId2"/>
          <a:srcRect l="22801" t="17245" r="4400" b="6667"/>
          <a:stretch/>
        </p:blipFill>
        <p:spPr>
          <a:xfrm>
            <a:off x="6382512" y="1160632"/>
            <a:ext cx="4740596" cy="2941320"/>
          </a:xfrm>
          <a:prstGeom prst="rect">
            <a:avLst/>
          </a:prstGeom>
        </p:spPr>
      </p:pic>
      <p:sp>
        <p:nvSpPr>
          <p:cNvPr id="10" name="TextBox 9">
            <a:extLst>
              <a:ext uri="{FF2B5EF4-FFF2-40B4-BE49-F238E27FC236}">
                <a16:creationId xmlns:a16="http://schemas.microsoft.com/office/drawing/2014/main" id="{336037CF-4E1C-6817-BEBE-4581C1CB6D89}"/>
              </a:ext>
            </a:extLst>
          </p:cNvPr>
          <p:cNvSpPr txBox="1"/>
          <p:nvPr/>
        </p:nvSpPr>
        <p:spPr>
          <a:xfrm>
            <a:off x="809722" y="5348407"/>
            <a:ext cx="6096000" cy="369332"/>
          </a:xfrm>
          <a:prstGeom prst="rect">
            <a:avLst/>
          </a:prstGeom>
          <a:noFill/>
        </p:spPr>
        <p:txBody>
          <a:bodyPr wrap="square">
            <a:spAutoFit/>
          </a:bodyPr>
          <a:lstStyle/>
          <a:p>
            <a:r>
              <a:rPr lang="en-GB" b="1" dirty="0">
                <a:solidFill>
                  <a:schemeClr val="tx2"/>
                </a:solidFill>
              </a:rPr>
              <a:t>https://www.practitioners.slc.co.uk/</a:t>
            </a:r>
          </a:p>
        </p:txBody>
      </p:sp>
      <p:pic>
        <p:nvPicPr>
          <p:cNvPr id="6" name="Picture 5">
            <a:extLst>
              <a:ext uri="{FF2B5EF4-FFF2-40B4-BE49-F238E27FC236}">
                <a16:creationId xmlns:a16="http://schemas.microsoft.com/office/drawing/2014/main" id="{2CC236A9-4458-DD7C-5D7C-7F0A2C91FF6E}"/>
              </a:ext>
            </a:extLst>
          </p:cNvPr>
          <p:cNvPicPr>
            <a:picLocks noChangeAspect="1"/>
          </p:cNvPicPr>
          <p:nvPr/>
        </p:nvPicPr>
        <p:blipFill>
          <a:blip r:embed="rId3"/>
          <a:srcRect l="36800" t="25466" r="17800" b="31645"/>
          <a:stretch/>
        </p:blipFill>
        <p:spPr>
          <a:xfrm>
            <a:off x="5303520" y="2986065"/>
            <a:ext cx="4740596" cy="2941320"/>
          </a:xfrm>
          <a:prstGeom prst="rect">
            <a:avLst/>
          </a:prstGeom>
        </p:spPr>
      </p:pic>
    </p:spTree>
    <p:extLst>
      <p:ext uri="{BB962C8B-B14F-4D97-AF65-F5344CB8AC3E}">
        <p14:creationId xmlns:p14="http://schemas.microsoft.com/office/powerpoint/2010/main" val="3058733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21D26-3EF9-D43A-0282-C9EB4793E3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3784B-2B1D-7696-E32E-E6A7D71055C7}"/>
              </a:ext>
            </a:extLst>
          </p:cNvPr>
          <p:cNvSpPr>
            <a:spLocks noGrp="1"/>
          </p:cNvSpPr>
          <p:nvPr>
            <p:ph type="title"/>
          </p:nvPr>
        </p:nvSpPr>
        <p:spPr/>
        <p:txBody>
          <a:bodyPr/>
          <a:lstStyle/>
          <a:p>
            <a:r>
              <a:rPr lang="en-GB" dirty="0">
                <a:latin typeface="Helvetica" panose="020B0604020202020204"/>
                <a:cs typeface="Helvetica" panose="020B0604020202020204"/>
              </a:rPr>
              <a:t>Further Support &amp; Resources</a:t>
            </a:r>
          </a:p>
        </p:txBody>
      </p:sp>
      <p:sp>
        <p:nvSpPr>
          <p:cNvPr id="3" name="Text Placeholder 2">
            <a:extLst>
              <a:ext uri="{FF2B5EF4-FFF2-40B4-BE49-F238E27FC236}">
                <a16:creationId xmlns:a16="http://schemas.microsoft.com/office/drawing/2014/main" id="{7894AAB0-4421-7F8A-1E11-1AD950A3712D}"/>
              </a:ext>
            </a:extLst>
          </p:cNvPr>
          <p:cNvSpPr>
            <a:spLocks noGrp="1"/>
          </p:cNvSpPr>
          <p:nvPr>
            <p:ph type="body" sz="quarter" idx="12"/>
          </p:nvPr>
        </p:nvSpPr>
        <p:spPr>
          <a:xfrm>
            <a:off x="811822" y="1414309"/>
            <a:ext cx="10270706" cy="4657725"/>
          </a:xfrm>
        </p:spPr>
        <p:txBody>
          <a:bodyPr/>
          <a:lstStyle/>
          <a:p>
            <a:pPr>
              <a:lnSpc>
                <a:spcPct val="100000"/>
              </a:lnSpc>
              <a:spcBef>
                <a:spcPts val="0"/>
              </a:spcBef>
            </a:pPr>
            <a:r>
              <a:rPr lang="en-GB" sz="1800" b="1" u="sng" dirty="0">
                <a:latin typeface="Helvetica" panose="020B0604020202020204" pitchFamily="34" charset="0"/>
                <a:ea typeface="MS Mincho" panose="02020609040205080304" pitchFamily="49" charset="-128"/>
                <a:cs typeface="Helvetica" panose="020B0604020202020204" pitchFamily="34" charset="0"/>
                <a:hlinkClick r:id="rId3">
                  <a:extLst>
                    <a:ext uri="{A12FA001-AC4F-418D-AE19-62706E023703}">
                      <ahyp:hlinkClr xmlns:ahyp="http://schemas.microsoft.com/office/drawing/2018/hyperlinkcolor" val="tx"/>
                    </a:ext>
                  </a:extLst>
                </a:hlinkClick>
              </a:rPr>
              <a:t>Partners’ Support Desk  </a:t>
            </a:r>
          </a:p>
          <a:p>
            <a:pPr>
              <a:lnSpc>
                <a:spcPct val="100000"/>
              </a:lnSpc>
              <a:spcBef>
                <a:spcPts val="0"/>
              </a:spcBef>
            </a:pPr>
            <a:r>
              <a:rPr lang="en-GB" sz="1800" dirty="0">
                <a:solidFill>
                  <a:srgbClr val="005DD6"/>
                </a:solidFill>
                <a:latin typeface="Helvetica" panose="020B0604020202020204" pitchFamily="34" charset="0"/>
                <a:ea typeface="MS Mincho" panose="02020609040205080304" pitchFamily="49" charset="-128"/>
                <a:cs typeface="Helvetica" panose="020B0604020202020204" pitchFamily="34" charset="0"/>
                <a:hlinkClick r:id="rId3">
                  <a:extLst>
                    <a:ext uri="{A12FA001-AC4F-418D-AE19-62706E023703}">
                      <ahyp:hlinkClr xmlns:ahyp="http://schemas.microsoft.com/office/drawing/2018/hyperlinkcolor" val="tx"/>
                    </a:ext>
                  </a:extLst>
                </a:hlinkClick>
              </a:rPr>
              <a:t>lpservices@slc.co.uk</a:t>
            </a:r>
            <a:r>
              <a:rPr lang="en-GB" sz="1800" dirty="0">
                <a:solidFill>
                  <a:srgbClr val="000000"/>
                </a:solidFill>
                <a:latin typeface="Helvetica" panose="020B0604020202020204" pitchFamily="34" charset="0"/>
                <a:ea typeface="MS Mincho" panose="02020609040205080304" pitchFamily="49" charset="-128"/>
                <a:cs typeface="Helvetica" panose="020B0604020202020204" pitchFamily="34" charset="0"/>
              </a:rPr>
              <a:t> / 0300 100 0643</a:t>
            </a:r>
          </a:p>
          <a:p>
            <a:pPr>
              <a:lnSpc>
                <a:spcPct val="100000"/>
              </a:lnSpc>
              <a:spcBef>
                <a:spcPts val="0"/>
              </a:spcBef>
            </a:pPr>
            <a:endParaRPr lang="en-GB" sz="1800" b="1" dirty="0">
              <a:latin typeface="Helvetica" panose="020B0604020202020204" pitchFamily="34" charset="0"/>
              <a:cs typeface="Helvetica" panose="020B0604020202020204" pitchFamily="34" charset="0"/>
              <a:sym typeface="Wingdings" pitchFamily="2" charset="2"/>
            </a:endParaRPr>
          </a:p>
          <a:p>
            <a:pPr>
              <a:lnSpc>
                <a:spcPct val="100000"/>
              </a:lnSpc>
              <a:spcBef>
                <a:spcPts val="0"/>
              </a:spcBef>
            </a:pPr>
            <a:r>
              <a:rPr lang="en-GB" sz="1800" b="1" u="sng" dirty="0">
                <a:latin typeface="Helvetica" panose="020B0604020202020204" pitchFamily="34" charset="0"/>
                <a:cs typeface="Helvetica" panose="020B0604020202020204" pitchFamily="34" charset="0"/>
                <a:sym typeface="Wingdings" pitchFamily="2" charset="2"/>
              </a:rPr>
              <a:t>Practitioner Support</a:t>
            </a:r>
          </a:p>
          <a:p>
            <a:pPr>
              <a:lnSpc>
                <a:spcPct val="100000"/>
              </a:lnSpc>
              <a:spcBef>
                <a:spcPts val="0"/>
              </a:spcBef>
            </a:pPr>
            <a:r>
              <a:rPr lang="en-GB" sz="1800" dirty="0">
                <a:latin typeface="Helvetica" panose="020B0604020202020204" pitchFamily="34" charset="0"/>
                <a:cs typeface="Helvetica" panose="020B0604020202020204" pitchFamily="34" charset="0"/>
                <a:sym typeface="Wingdings" pitchFamily="2" charset="2"/>
                <a:hlinkClick r:id="rId4"/>
              </a:rPr>
              <a:t>SSIN_Queries@slc.co.uk</a:t>
            </a:r>
            <a:r>
              <a:rPr lang="en-GB" sz="1800" dirty="0">
                <a:latin typeface="Helvetica" panose="020B0604020202020204" pitchFamily="34" charset="0"/>
                <a:cs typeface="Helvetica" panose="020B0604020202020204" pitchFamily="34" charset="0"/>
                <a:sym typeface="Wingdings" pitchFamily="2" charset="2"/>
              </a:rPr>
              <a:t> / 0300 100 0618</a:t>
            </a:r>
          </a:p>
          <a:p>
            <a:pPr>
              <a:lnSpc>
                <a:spcPct val="100000"/>
              </a:lnSpc>
              <a:spcBef>
                <a:spcPts val="0"/>
              </a:spcBef>
            </a:pPr>
            <a:endParaRPr lang="en-GB" sz="1800" b="0" i="0" dirty="0">
              <a:solidFill>
                <a:srgbClr val="000000"/>
              </a:solidFill>
              <a:effectLst/>
              <a:latin typeface="Helvetica" panose="020B0604020202020204" pitchFamily="34" charset="0"/>
              <a:ea typeface="MS Mincho" panose="02020609040205080304" pitchFamily="49" charset="-128"/>
              <a:cs typeface="Helvetica" panose="020B0604020202020204" pitchFamily="34" charset="0"/>
            </a:endParaRPr>
          </a:p>
          <a:p>
            <a:pPr>
              <a:lnSpc>
                <a:spcPct val="100000"/>
              </a:lnSpc>
              <a:spcBef>
                <a:spcPts val="0"/>
              </a:spcBef>
            </a:pPr>
            <a:r>
              <a:rPr lang="en-GB" sz="1800" b="0" i="0" dirty="0">
                <a:solidFill>
                  <a:srgbClr val="000000"/>
                </a:solidFill>
                <a:effectLst/>
                <a:latin typeface="Helvetica" panose="020B0604020202020204" pitchFamily="34" charset="0"/>
                <a:cs typeface="Helvetica" panose="020B0604020202020204" pitchFamily="34" charset="0"/>
              </a:rPr>
              <a:t>For detailed information regarding policy, regulations, eligibility or circumstantial questions</a:t>
            </a:r>
            <a:endParaRPr lang="en-GB" sz="1800" dirty="0">
              <a:latin typeface="Helvetica" panose="020B0604020202020204" pitchFamily="34" charset="0"/>
              <a:ea typeface="MS Mincho" panose="02020609040205080304" pitchFamily="49" charset="-128"/>
              <a:cs typeface="Helvetica" panose="020B0604020202020204" pitchFamily="34" charset="0"/>
            </a:endParaRPr>
          </a:p>
          <a:p>
            <a:pPr>
              <a:spcBef>
                <a:spcPts val="0"/>
              </a:spcBef>
            </a:pPr>
            <a:endParaRPr lang="en-GB" sz="1800" dirty="0">
              <a:latin typeface="Helvetica" panose="020B0604020202020204" pitchFamily="34" charset="0"/>
              <a:cs typeface="Helvetica" panose="020B0604020202020204" pitchFamily="34" charset="0"/>
            </a:endParaRPr>
          </a:p>
          <a:p>
            <a:pPr>
              <a:spcBef>
                <a:spcPts val="0"/>
              </a:spcBef>
            </a:pPr>
            <a:r>
              <a:rPr lang="en-GB" sz="1800" b="1" u="sng" dirty="0">
                <a:latin typeface="Helvetica" panose="020B0604020202020204"/>
                <a:cs typeface="Helvetica" panose="020B0604020202020204"/>
              </a:rPr>
              <a:t>LLE Provider Preparation Guide</a:t>
            </a:r>
          </a:p>
          <a:p>
            <a:pPr>
              <a:spcBef>
                <a:spcPts val="0"/>
              </a:spcBef>
            </a:pPr>
            <a:r>
              <a:rPr lang="en-GB" sz="1800" dirty="0">
                <a:latin typeface="Helvetica" panose="020B0604020202020204"/>
                <a:cs typeface="Helvetica" panose="020B0604020202020204"/>
                <a:hlinkClick r:id="rId5"/>
              </a:rPr>
              <a:t>https://www.heinfo.slc.co.uk/lle/lle-resources/</a:t>
            </a:r>
            <a:r>
              <a:rPr lang="en-GB" sz="1800" dirty="0">
                <a:latin typeface="Helvetica" panose="020B0604020202020204"/>
                <a:cs typeface="Helvetica" panose="020B0604020202020204"/>
              </a:rPr>
              <a:t> </a:t>
            </a:r>
          </a:p>
          <a:p>
            <a:pPr>
              <a:spcBef>
                <a:spcPts val="0"/>
              </a:spcBef>
            </a:pPr>
            <a:endParaRPr lang="en-GB" sz="1800" dirty="0">
              <a:latin typeface="Helvetica" panose="020B0604020202020204"/>
              <a:cs typeface="Helvetica" panose="020B0604020202020204"/>
            </a:endParaRPr>
          </a:p>
          <a:p>
            <a:pPr>
              <a:spcBef>
                <a:spcPts val="0"/>
              </a:spcBef>
            </a:pPr>
            <a:r>
              <a:rPr lang="en-GB" sz="1800" b="1" u="sng" dirty="0">
                <a:latin typeface="Helvetica" panose="020B0604020202020204"/>
                <a:cs typeface="Helvetica" panose="020B0604020202020204"/>
              </a:rPr>
              <a:t>Practitioners’ Website</a:t>
            </a:r>
          </a:p>
          <a:p>
            <a:pPr>
              <a:spcBef>
                <a:spcPts val="0"/>
              </a:spcBef>
            </a:pPr>
            <a:r>
              <a:rPr lang="en-GB" sz="1800" dirty="0">
                <a:latin typeface="Helvetica" panose="020B0604020202020204"/>
                <a:cs typeface="Helvetica" panose="020B0604020202020204"/>
                <a:hlinkClick r:id="rId6"/>
              </a:rPr>
              <a:t>https://www.practitioners.slc.co.uk/supporting-materials/</a:t>
            </a:r>
            <a:r>
              <a:rPr lang="en-GB" sz="1800" dirty="0">
                <a:latin typeface="Helvetica" panose="020B0604020202020204"/>
                <a:cs typeface="Helvetica" panose="020B0604020202020204"/>
              </a:rPr>
              <a:t> </a:t>
            </a:r>
          </a:p>
          <a:p>
            <a:pPr>
              <a:spcBef>
                <a:spcPts val="0"/>
              </a:spcBef>
            </a:pPr>
            <a:endParaRPr lang="en-GB" sz="1800" dirty="0">
              <a:latin typeface="Helvetica" panose="020B0604020202020204"/>
              <a:cs typeface="Helvetica" panose="020B0604020202020204"/>
            </a:endParaRPr>
          </a:p>
          <a:p>
            <a:pPr>
              <a:spcBef>
                <a:spcPts val="0"/>
              </a:spcBef>
            </a:pPr>
            <a:r>
              <a:rPr lang="en-GB" sz="1800" b="1" u="sng" dirty="0">
                <a:latin typeface="Helvetica" panose="020B0604020202020204"/>
                <a:cs typeface="Helvetica" panose="020B0604020202020204"/>
              </a:rPr>
              <a:t>DfE Funding Rules 2025/26</a:t>
            </a:r>
          </a:p>
          <a:p>
            <a:pPr>
              <a:spcBef>
                <a:spcPts val="0"/>
              </a:spcBef>
            </a:pPr>
            <a:r>
              <a:rPr lang="en-GB" sz="1800" dirty="0">
                <a:latin typeface="Helvetica" panose="020B0604020202020204"/>
                <a:cs typeface="Helvetica" panose="020B0604020202020204"/>
                <a:hlinkClick r:id="rId7"/>
              </a:rPr>
              <a:t>https://www.gov.uk/government/publications/advanced-learner-loans-funding-and-performance-management-rules/advanced-learner-loans-funding-and-performance-management-rules-2025-to-2026</a:t>
            </a:r>
            <a:r>
              <a:rPr lang="en-GB" sz="1800" dirty="0">
                <a:latin typeface="Helvetica" panose="020B0604020202020204"/>
                <a:cs typeface="Helvetica" panose="020B0604020202020204"/>
              </a:rPr>
              <a:t> </a:t>
            </a:r>
          </a:p>
          <a:p>
            <a:pPr>
              <a:spcBef>
                <a:spcPts val="0"/>
              </a:spcBef>
            </a:pPr>
            <a:endParaRPr lang="en-GB" sz="1800" dirty="0">
              <a:latin typeface="Helvetica" panose="020B0604020202020204"/>
              <a:cs typeface="Helvetica" panose="020B0604020202020204"/>
            </a:endParaRPr>
          </a:p>
        </p:txBody>
      </p:sp>
    </p:spTree>
    <p:extLst>
      <p:ext uri="{BB962C8B-B14F-4D97-AF65-F5344CB8AC3E}">
        <p14:creationId xmlns:p14="http://schemas.microsoft.com/office/powerpoint/2010/main" val="34712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E2DD9-AE17-0E48-E60D-402BC5B0FD04}"/>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C3891CE9-BB74-5F3C-6672-B5C483681D8D}"/>
              </a:ext>
            </a:extLst>
          </p:cNvPr>
          <p:cNvSpPr>
            <a:spLocks noGrp="1"/>
          </p:cNvSpPr>
          <p:nvPr>
            <p:ph type="body" sz="quarter" idx="10"/>
          </p:nvPr>
        </p:nvSpPr>
        <p:spPr/>
        <p:txBody>
          <a:bodyPr/>
          <a:lstStyle/>
          <a:p>
            <a:r>
              <a:rPr lang="en-GB" dirty="0"/>
              <a:t>Learner Application</a:t>
            </a:r>
          </a:p>
        </p:txBody>
      </p:sp>
      <p:sp>
        <p:nvSpPr>
          <p:cNvPr id="8" name="Title 7">
            <a:extLst>
              <a:ext uri="{FF2B5EF4-FFF2-40B4-BE49-F238E27FC236}">
                <a16:creationId xmlns:a16="http://schemas.microsoft.com/office/drawing/2014/main" id="{9D411625-9442-BD18-F190-B922A5741B42}"/>
              </a:ext>
            </a:extLst>
          </p:cNvPr>
          <p:cNvSpPr>
            <a:spLocks noGrp="1"/>
          </p:cNvSpPr>
          <p:nvPr>
            <p:ph type="title"/>
          </p:nvPr>
        </p:nvSpPr>
        <p:spPr>
          <a:xfrm>
            <a:off x="587215" y="1951995"/>
            <a:ext cx="5695598" cy="715006"/>
          </a:xfrm>
        </p:spPr>
        <p:txBody>
          <a:bodyPr/>
          <a:lstStyle/>
          <a:p>
            <a:r>
              <a:rPr lang="en-GB" sz="3600" dirty="0"/>
              <a:t>Advanced Learner Loans</a:t>
            </a:r>
          </a:p>
        </p:txBody>
      </p:sp>
    </p:spTree>
    <p:extLst>
      <p:ext uri="{BB962C8B-B14F-4D97-AF65-F5344CB8AC3E}">
        <p14:creationId xmlns:p14="http://schemas.microsoft.com/office/powerpoint/2010/main" val="37417672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21C02-0CCA-F7EC-C5E3-8CDE076E59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41B8C-B73F-65E7-3560-DB48084F2793}"/>
              </a:ext>
            </a:extLst>
          </p:cNvPr>
          <p:cNvSpPr>
            <a:spLocks noGrp="1"/>
          </p:cNvSpPr>
          <p:nvPr>
            <p:ph type="title"/>
          </p:nvPr>
        </p:nvSpPr>
        <p:spPr/>
        <p:txBody>
          <a:bodyPr/>
          <a:lstStyle/>
          <a:p>
            <a:r>
              <a:rPr lang="en-GB" dirty="0">
                <a:latin typeface="Helvetica" panose="020B0604020202020204"/>
                <a:cs typeface="Helvetica" panose="020B0604020202020204"/>
              </a:rPr>
              <a:t>Lifelong Learning Entitlement - 2025</a:t>
            </a:r>
          </a:p>
        </p:txBody>
      </p:sp>
      <p:sp>
        <p:nvSpPr>
          <p:cNvPr id="3" name="Text Placeholder 2">
            <a:extLst>
              <a:ext uri="{FF2B5EF4-FFF2-40B4-BE49-F238E27FC236}">
                <a16:creationId xmlns:a16="http://schemas.microsoft.com/office/drawing/2014/main" id="{B69BB90F-8BBC-90C8-BA95-5231A13D1718}"/>
              </a:ext>
            </a:extLst>
          </p:cNvPr>
          <p:cNvSpPr>
            <a:spLocks noGrp="1"/>
          </p:cNvSpPr>
          <p:nvPr>
            <p:ph type="body" sz="quarter" idx="12"/>
          </p:nvPr>
        </p:nvSpPr>
        <p:spPr>
          <a:xfrm>
            <a:off x="723332" y="1108454"/>
            <a:ext cx="6213916" cy="3395215"/>
          </a:xfrm>
        </p:spPr>
        <p:txBody>
          <a:bodyPr/>
          <a:lstStyle/>
          <a:p>
            <a:pPr>
              <a:lnSpc>
                <a:spcPct val="100000"/>
              </a:lnSpc>
              <a:spcBef>
                <a:spcPts val="0"/>
              </a:spcBef>
            </a:pPr>
            <a:endParaRPr lang="en-GB" sz="1800" dirty="0">
              <a:latin typeface="Helvetica" panose="020B0604020202020204" pitchFamily="34" charset="0"/>
              <a:cs typeface="Helvetica" panose="020B0604020202020204" pitchFamily="34" charset="0"/>
            </a:endParaRPr>
          </a:p>
          <a:p>
            <a:pPr marL="342900" indent="-285750">
              <a:spcAft>
                <a:spcPts val="600"/>
              </a:spcAft>
              <a:buFont typeface="Arial" panose="020B0604020202020204" pitchFamily="34" charset="0"/>
              <a:buChar char="•"/>
            </a:pPr>
            <a:r>
              <a:rPr kumimoji="0" lang="en-US" altLang="en-US" sz="2000" b="0" i="0" u="none" strike="noStrike" cap="none" normalizeH="0" baseline="0" dirty="0">
                <a:ln>
                  <a:noFill/>
                </a:ln>
                <a:solidFill>
                  <a:srgbClr val="0B0C0C"/>
                </a:solidFill>
                <a:effectLst/>
                <a:latin typeface="Helvetica" panose="020B0604020202020204" pitchFamily="34" charset="0"/>
                <a:cs typeface="Helvetica" panose="020B0604020202020204" pitchFamily="34" charset="0"/>
              </a:rPr>
              <a:t>Provider Preparation Guide published – Feb 2025</a:t>
            </a:r>
          </a:p>
          <a:p>
            <a:pPr marL="342900" indent="-285750">
              <a:spcAft>
                <a:spcPts val="600"/>
              </a:spcAft>
              <a:buFont typeface="Arial" panose="020B0604020202020204" pitchFamily="34" charset="0"/>
              <a:buChar char="•"/>
            </a:pPr>
            <a:r>
              <a:rPr kumimoji="0" lang="en-US" altLang="en-US" sz="2000" b="0" i="0" u="none" strike="noStrike" cap="none" normalizeH="0" baseline="0" dirty="0">
                <a:ln>
                  <a:noFill/>
                </a:ln>
                <a:solidFill>
                  <a:srgbClr val="0B0C0C"/>
                </a:solidFill>
                <a:effectLst/>
                <a:latin typeface="Helvetica" panose="020B0604020202020204" pitchFamily="34" charset="0"/>
                <a:cs typeface="Helvetica" panose="020B0604020202020204" pitchFamily="34" charset="0"/>
              </a:rPr>
              <a:t>DfE announcement due June 2025. Should include:</a:t>
            </a:r>
          </a:p>
          <a:p>
            <a:pPr lvl="1">
              <a:lnSpc>
                <a:spcPct val="100000"/>
              </a:lnSpc>
              <a:spcBef>
                <a:spcPts val="900"/>
              </a:spcBef>
              <a:buFont typeface="Courier New" panose="02070309020205020404" pitchFamily="49" charset="0"/>
              <a:buChar char="o"/>
              <a:defRPr/>
            </a:pPr>
            <a:r>
              <a:rPr kumimoji="0" lang="en-GB" sz="2000" b="0" i="0" u="none" strike="noStrike" kern="1200" cap="none" spc="0" normalizeH="0" baseline="0" noProof="0" dirty="0">
                <a:ln>
                  <a:noFill/>
                </a:ln>
                <a:solidFill>
                  <a:srgbClr val="111111"/>
                </a:solidFill>
                <a:effectLst/>
                <a:uLnTx/>
                <a:uFillTx/>
                <a:latin typeface="Helvetica" panose="020B0604020202020204"/>
                <a:cs typeface="Helvetica" panose="020B0604020202020204"/>
              </a:rPr>
              <a:t>The regulation of providers under LLE with </a:t>
            </a:r>
            <a:r>
              <a:rPr kumimoji="0" lang="en-GB" sz="2000" b="0" i="0" u="none" strike="noStrike" kern="1200" cap="none" spc="0" normalizeH="0" baseline="0" noProof="0" dirty="0" err="1">
                <a:ln>
                  <a:noFill/>
                </a:ln>
                <a:solidFill>
                  <a:srgbClr val="111111"/>
                </a:solidFill>
                <a:effectLst/>
                <a:uLnTx/>
                <a:uFillTx/>
                <a:latin typeface="Helvetica" panose="020B0604020202020204"/>
                <a:cs typeface="Helvetica" panose="020B0604020202020204"/>
              </a:rPr>
              <a:t>OfS</a:t>
            </a:r>
            <a:endParaRPr kumimoji="0" lang="en-GB" sz="2000" b="0" i="0" u="none" strike="noStrike" kern="1200" cap="none" spc="0" normalizeH="0" baseline="0" noProof="0" dirty="0">
              <a:ln>
                <a:noFill/>
              </a:ln>
              <a:solidFill>
                <a:srgbClr val="111111"/>
              </a:solidFill>
              <a:effectLst/>
              <a:uLnTx/>
              <a:uFillTx/>
              <a:latin typeface="Helvetica" panose="020B0604020202020204"/>
              <a:cs typeface="Helvetica" panose="020B0604020202020204"/>
            </a:endParaRPr>
          </a:p>
          <a:p>
            <a:pPr lvl="1">
              <a:lnSpc>
                <a:spcPct val="100000"/>
              </a:lnSpc>
              <a:spcBef>
                <a:spcPts val="900"/>
              </a:spcBef>
              <a:buFont typeface="Courier New" panose="02070309020205020404" pitchFamily="49" charset="0"/>
              <a:buChar char="o"/>
              <a:defRPr/>
            </a:pPr>
            <a:r>
              <a:rPr kumimoji="0" lang="en-GB" sz="2000" b="0" i="0" u="none" strike="noStrike" kern="1200" cap="none" spc="0" normalizeH="0" baseline="0" noProof="0" dirty="0">
                <a:ln>
                  <a:noFill/>
                </a:ln>
                <a:solidFill>
                  <a:srgbClr val="111111"/>
                </a:solidFill>
                <a:effectLst/>
                <a:uLnTx/>
                <a:uFillTx/>
                <a:latin typeface="Helvetica" panose="020B0604020202020204"/>
                <a:cs typeface="Helvetica" panose="020B0604020202020204"/>
              </a:rPr>
              <a:t>Maintenance loans </a:t>
            </a:r>
          </a:p>
          <a:p>
            <a:pPr lvl="1">
              <a:lnSpc>
                <a:spcPct val="100000"/>
              </a:lnSpc>
              <a:spcBef>
                <a:spcPts val="900"/>
              </a:spcBef>
              <a:buFont typeface="Courier New" panose="02070309020205020404" pitchFamily="49" charset="0"/>
              <a:buChar char="o"/>
              <a:defRPr/>
            </a:pPr>
            <a:r>
              <a:rPr kumimoji="0" lang="en-GB" sz="2000" b="0" i="0" u="none" strike="noStrike" kern="1200" cap="none" spc="0" normalizeH="0" baseline="0" noProof="0" dirty="0">
                <a:ln>
                  <a:noFill/>
                </a:ln>
                <a:solidFill>
                  <a:srgbClr val="111111"/>
                </a:solidFill>
                <a:effectLst/>
                <a:uLnTx/>
                <a:uFillTx/>
                <a:latin typeface="Helvetica" panose="020B0604020202020204"/>
                <a:cs typeface="Helvetica" panose="020B0604020202020204"/>
              </a:rPr>
              <a:t>Supplementary grants </a:t>
            </a:r>
          </a:p>
          <a:p>
            <a:pPr lvl="1">
              <a:lnSpc>
                <a:spcPct val="100000"/>
              </a:lnSpc>
              <a:spcBef>
                <a:spcPts val="900"/>
              </a:spcBef>
              <a:buFont typeface="Courier New" panose="02070309020205020404" pitchFamily="49" charset="0"/>
              <a:buChar char="o"/>
              <a:defRPr/>
            </a:pPr>
            <a:r>
              <a:rPr kumimoji="0" lang="en-GB" sz="2000" b="0" i="0" u="none" strike="noStrike" kern="1200" cap="none" spc="0" normalizeH="0" baseline="0" noProof="0" dirty="0">
                <a:ln>
                  <a:noFill/>
                </a:ln>
                <a:solidFill>
                  <a:srgbClr val="111111"/>
                </a:solidFill>
                <a:effectLst/>
                <a:uLnTx/>
                <a:uFillTx/>
                <a:latin typeface="Helvetica" panose="020B0604020202020204"/>
                <a:cs typeface="Helvetica" panose="020B0604020202020204"/>
              </a:rPr>
              <a:t>Priority courses and additional entitlement </a:t>
            </a:r>
          </a:p>
          <a:p>
            <a:pPr lvl="1">
              <a:lnSpc>
                <a:spcPct val="100000"/>
              </a:lnSpc>
              <a:spcBef>
                <a:spcPts val="900"/>
              </a:spcBef>
              <a:buFont typeface="Courier New" panose="02070309020205020404" pitchFamily="49" charset="0"/>
              <a:buChar char="o"/>
              <a:defRPr/>
            </a:pPr>
            <a:r>
              <a:rPr kumimoji="0" lang="en-GB" sz="2000" b="0" i="0" u="none" strike="noStrike" kern="1200" cap="none" spc="0" normalizeH="0" baseline="0" noProof="0" dirty="0">
                <a:ln>
                  <a:noFill/>
                </a:ln>
                <a:solidFill>
                  <a:srgbClr val="111111"/>
                </a:solidFill>
                <a:effectLst/>
                <a:uLnTx/>
                <a:uFillTx/>
                <a:latin typeface="Helvetica" panose="020B0604020202020204"/>
                <a:cs typeface="Helvetica" panose="020B0604020202020204"/>
              </a:rPr>
              <a:t>Information on the expansion and regulation of modular funding with the </a:t>
            </a:r>
            <a:r>
              <a:rPr kumimoji="0" lang="en-GB" sz="2000" b="0" i="0" u="none" strike="noStrike" kern="1200" cap="none" spc="0" normalizeH="0" baseline="0" noProof="0" dirty="0" err="1">
                <a:ln>
                  <a:noFill/>
                </a:ln>
                <a:solidFill>
                  <a:srgbClr val="111111"/>
                </a:solidFill>
                <a:effectLst/>
                <a:uLnTx/>
                <a:uFillTx/>
                <a:latin typeface="Helvetica" panose="020B0604020202020204"/>
                <a:cs typeface="Helvetica" panose="020B0604020202020204"/>
              </a:rPr>
              <a:t>OfS</a:t>
            </a:r>
            <a:r>
              <a:rPr kumimoji="0" lang="en-GB" sz="2000" b="0" i="0" u="none" strike="noStrike" kern="1200" cap="none" spc="0" normalizeH="0" baseline="0" noProof="0" dirty="0">
                <a:ln>
                  <a:noFill/>
                </a:ln>
                <a:solidFill>
                  <a:srgbClr val="111111"/>
                </a:solidFill>
                <a:effectLst/>
                <a:uLnTx/>
                <a:uFillTx/>
                <a:latin typeface="Helvetica" panose="020B0604020202020204"/>
                <a:cs typeface="Helvetica" panose="020B0604020202020204"/>
              </a:rPr>
              <a:t> </a:t>
            </a:r>
            <a:endParaRPr kumimoji="0" lang="en-US" altLang="en-US" sz="2000" b="0" i="0" u="none" strike="noStrike" cap="none" normalizeH="0" baseline="0" dirty="0">
              <a:ln>
                <a:noFill/>
              </a:ln>
              <a:solidFill>
                <a:srgbClr val="0B0C0C"/>
              </a:solidFill>
              <a:effectLst/>
              <a:latin typeface="Helvetica" panose="020B0604020202020204" pitchFamily="34" charset="0"/>
              <a:cs typeface="Helvetica" panose="020B0604020202020204" pitchFamily="34" charset="0"/>
            </a:endParaRPr>
          </a:p>
          <a:p>
            <a:pPr marL="342900" indent="-285750">
              <a:spcAft>
                <a:spcPts val="600"/>
              </a:spcAft>
              <a:buFont typeface="Arial" panose="020B0604020202020204" pitchFamily="34" charset="0"/>
              <a:buChar char="•"/>
            </a:pPr>
            <a:r>
              <a:rPr lang="en-US" altLang="en-US" sz="2000" dirty="0">
                <a:solidFill>
                  <a:srgbClr val="0B0C0C"/>
                </a:solidFill>
                <a:latin typeface="Helvetica" panose="020B0604020202020204" pitchFamily="34" charset="0"/>
                <a:cs typeface="Helvetica" panose="020B0604020202020204" pitchFamily="34" charset="0"/>
              </a:rPr>
              <a:t>SLC IAG Webinars – July / August 2025</a:t>
            </a:r>
          </a:p>
          <a:p>
            <a:pPr marL="342900" indent="-285750">
              <a:spcAft>
                <a:spcPts val="600"/>
              </a:spcAft>
              <a:buFont typeface="Arial" panose="020B0604020202020204" pitchFamily="34" charset="0"/>
              <a:buChar char="•"/>
            </a:pPr>
            <a:r>
              <a:rPr lang="en-US" altLang="en-US" sz="2000" dirty="0">
                <a:solidFill>
                  <a:srgbClr val="0B0C0C"/>
                </a:solidFill>
                <a:latin typeface="Helvetica" panose="020B0604020202020204" pitchFamily="34" charset="0"/>
                <a:cs typeface="Helvetica" panose="020B0604020202020204" pitchFamily="34" charset="0"/>
              </a:rPr>
              <a:t>SLC Seminars – November 2025</a:t>
            </a:r>
            <a:r>
              <a:rPr kumimoji="0" lang="en-US" altLang="en-US" sz="2000" b="0" i="0" u="none" strike="noStrike" cap="none" normalizeH="0" baseline="0" dirty="0">
                <a:ln>
                  <a:noFill/>
                </a:ln>
                <a:solidFill>
                  <a:srgbClr val="0B0C0C"/>
                </a:solidFill>
                <a:effectLst/>
                <a:latin typeface="Helvetica" panose="020B0604020202020204" pitchFamily="34" charset="0"/>
                <a:cs typeface="Helvetica" panose="020B0604020202020204" pitchFamily="34" charset="0"/>
              </a:rPr>
              <a:t> </a:t>
            </a:r>
          </a:p>
          <a:p>
            <a:pPr marL="57150">
              <a:lnSpc>
                <a:spcPct val="90000"/>
              </a:lnSpc>
              <a:spcAft>
                <a:spcPts val="600"/>
              </a:spcAft>
            </a:pPr>
            <a:endParaRPr kumimoji="0" lang="en-US" altLang="en-US" sz="1800" b="0" i="0" u="none" strike="noStrike" cap="none" normalizeH="0" baseline="0" dirty="0">
              <a:ln>
                <a:noFill/>
              </a:ln>
              <a:solidFill>
                <a:srgbClr val="0B0C0C"/>
              </a:solidFill>
              <a:effectLst/>
              <a:latin typeface="Helvetica" panose="020B0604020202020204" pitchFamily="34" charset="0"/>
              <a:cs typeface="Helvetica" panose="020B0604020202020204" pitchFamily="34" charset="0"/>
            </a:endParaRPr>
          </a:p>
          <a:p>
            <a:pPr marL="285750" indent="-285750">
              <a:buFont typeface="Arial" panose="020B0604020202020204" pitchFamily="34" charset="0"/>
              <a:buChar char="•"/>
            </a:pPr>
            <a:endParaRPr lang="en-GB" sz="1800" dirty="0">
              <a:latin typeface="Helvetica" panose="020B0604020202020204" pitchFamily="34" charset="0"/>
              <a:cs typeface="Helvetica" panose="020B0604020202020204" pitchFamily="34" charset="0"/>
            </a:endParaRPr>
          </a:p>
          <a:p>
            <a:endParaRPr lang="en-GB" dirty="0">
              <a:latin typeface="Helvetica" panose="020B0604020202020204" pitchFamily="34" charset="0"/>
              <a:cs typeface="Helvetica" panose="020B0604020202020204" pitchFamily="34" charset="0"/>
            </a:endParaRPr>
          </a:p>
        </p:txBody>
      </p:sp>
      <p:pic>
        <p:nvPicPr>
          <p:cNvPr id="1032" name="Picture 8" descr="Next Steps | NHS Talent Academy">
            <a:extLst>
              <a:ext uri="{FF2B5EF4-FFF2-40B4-BE49-F238E27FC236}">
                <a16:creationId xmlns:a16="http://schemas.microsoft.com/office/drawing/2014/main" id="{6731E6FE-2205-ED84-D952-5F842885C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4511" y="2259900"/>
            <a:ext cx="3674175" cy="2641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227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FC20E57D-02AD-41A2-0C4E-F56FDF50883D}"/>
              </a:ext>
            </a:extLst>
          </p:cNvPr>
          <p:cNvSpPr txBox="1">
            <a:spLocks/>
          </p:cNvSpPr>
          <p:nvPr/>
        </p:nvSpPr>
        <p:spPr>
          <a:xfrm>
            <a:off x="555695" y="5237675"/>
            <a:ext cx="4466681" cy="10341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ct val="20000"/>
              </a:spcBef>
              <a:defRPr/>
            </a:pPr>
            <a:r>
              <a:rPr lang="en-GB" sz="1800" dirty="0">
                <a:solidFill>
                  <a:schemeClr val="bg1"/>
                </a:solidFill>
                <a:latin typeface="Helvetica" panose="020B0604020202030204" pitchFamily="34" charset="0"/>
                <a:ea typeface="+mn-ea"/>
                <a:cs typeface="+mn-cs"/>
              </a:rPr>
              <a:t>Learning Provider Regional Forums</a:t>
            </a:r>
          </a:p>
          <a:p>
            <a:pPr>
              <a:lnSpc>
                <a:spcPct val="100000"/>
              </a:lnSpc>
              <a:spcBef>
                <a:spcPct val="20000"/>
              </a:spcBef>
              <a:buFont typeface="Wingdings" pitchFamily="2" charset="2"/>
              <a:buChar char="*"/>
              <a:defRPr/>
            </a:pPr>
            <a:r>
              <a:rPr lang="en-GB" sz="1800" dirty="0">
                <a:solidFill>
                  <a:schemeClr val="bg1"/>
                </a:solidFill>
                <a:latin typeface="Helvetica" panose="020B0604020202030204" pitchFamily="34" charset="0"/>
                <a:ea typeface="+mn-ea"/>
                <a:cs typeface="+mn-cs"/>
                <a:sym typeface="Wingdings" pitchFamily="2" charset="2"/>
              </a:rPr>
              <a:t>  LP_Services@slc.co.uk</a:t>
            </a:r>
          </a:p>
          <a:p>
            <a:pPr>
              <a:lnSpc>
                <a:spcPct val="100000"/>
              </a:lnSpc>
              <a:spcBef>
                <a:spcPct val="20000"/>
              </a:spcBef>
              <a:defRPr/>
            </a:pPr>
            <a:r>
              <a:rPr lang="en-GB" sz="1800" dirty="0">
                <a:solidFill>
                  <a:schemeClr val="bg1"/>
                </a:solidFill>
                <a:latin typeface="Helvetica" panose="020B0604020202030204" pitchFamily="34" charset="0"/>
                <a:ea typeface="+mn-ea"/>
                <a:cs typeface="+mn-cs"/>
                <a:sym typeface="Wingdings" pitchFamily="2" charset="2"/>
              </a:rPr>
              <a:t>www.gov.uk/slc</a:t>
            </a:r>
            <a:endParaRPr lang="en-GB" sz="1800" dirty="0">
              <a:latin typeface="+mn-lt"/>
              <a:ea typeface="+mn-ea"/>
              <a:cs typeface="+mn-cs"/>
            </a:endParaRPr>
          </a:p>
        </p:txBody>
      </p:sp>
      <p:pic>
        <p:nvPicPr>
          <p:cNvPr id="3" name="Picture 2">
            <a:extLst>
              <a:ext uri="{FF2B5EF4-FFF2-40B4-BE49-F238E27FC236}">
                <a16:creationId xmlns:a16="http://schemas.microsoft.com/office/drawing/2014/main" id="{49BEDB30-F646-18B3-B2E9-ED3B357CCB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90" y="4536245"/>
            <a:ext cx="1205553" cy="619905"/>
          </a:xfrm>
          <a:prstGeom prst="rect">
            <a:avLst/>
          </a:prstGeom>
        </p:spPr>
      </p:pic>
    </p:spTree>
    <p:extLst>
      <p:ext uri="{BB962C8B-B14F-4D97-AF65-F5344CB8AC3E}">
        <p14:creationId xmlns:p14="http://schemas.microsoft.com/office/powerpoint/2010/main" val="1835060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54A6AD-226A-50D6-7499-B65F7BB093E6}"/>
              </a:ext>
            </a:extLst>
          </p:cNvPr>
          <p:cNvSpPr>
            <a:spLocks noGrp="1"/>
          </p:cNvSpPr>
          <p:nvPr>
            <p:ph type="body" sz="quarter" idx="12"/>
          </p:nvPr>
        </p:nvSpPr>
        <p:spPr>
          <a:xfrm>
            <a:off x="5438695" y="791009"/>
            <a:ext cx="5026065" cy="1036739"/>
          </a:xfrm>
        </p:spPr>
        <p:txBody>
          <a:bodyPr/>
          <a:lstStyle/>
          <a:p>
            <a:pPr marL="380990" indent="-380990">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Approved Learning Aim </a:t>
            </a:r>
          </a:p>
          <a:p>
            <a:pPr marL="380990" indent="-38099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380990" indent="-380990">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Meet Residency Criteria (UK, EU or </a:t>
            </a:r>
            <a:r>
              <a:rPr lang="en-GB" sz="1800" dirty="0" err="1">
                <a:latin typeface="Helvetica" panose="020B0604020202020204" pitchFamily="34" charset="0"/>
                <a:cs typeface="Helvetica" panose="020B0604020202020204" pitchFamily="34" charset="0"/>
              </a:rPr>
              <a:t>RoW</a:t>
            </a:r>
            <a:r>
              <a:rPr lang="en-GB" sz="1800" dirty="0">
                <a:latin typeface="Helvetica" panose="020B0604020202020204" pitchFamily="34" charset="0"/>
                <a:cs typeface="Helvetica" panose="020B0604020202020204" pitchFamily="34" charset="0"/>
              </a:rPr>
              <a:t>)</a:t>
            </a:r>
          </a:p>
          <a:p>
            <a:pPr marL="380990" indent="-38099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380990" indent="-380990">
              <a:buFont typeface="Wingdings" panose="05000000000000000000" pitchFamily="2" charset="2"/>
              <a:buChar char="ü"/>
            </a:pPr>
            <a:r>
              <a:rPr lang="en-US" sz="1800" dirty="0">
                <a:latin typeface="Helvetica" panose="020B0604020202020204" pitchFamily="34" charset="0"/>
                <a:cs typeface="Helvetica" panose="020B0604020202020204" pitchFamily="34" charset="0"/>
              </a:rPr>
              <a:t>Up to 4 loan entitlements (exceptions apply)</a:t>
            </a:r>
          </a:p>
          <a:p>
            <a:pPr marL="380990" indent="-38099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380990" indent="-380990">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Repeat and concurrent study allowed</a:t>
            </a:r>
          </a:p>
          <a:p>
            <a:pPr marL="380990" indent="-38099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380990" indent="-380990">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Min loan £300,max determined by DfE cap</a:t>
            </a:r>
          </a:p>
          <a:p>
            <a:pPr marL="380990" indent="-38099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380990" indent="-380990">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Loan payable over maximum duration</a:t>
            </a:r>
          </a:p>
          <a:p>
            <a:pPr marL="380990" indent="-38099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380990" indent="-380990">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Application deadline</a:t>
            </a:r>
          </a:p>
          <a:p>
            <a:pPr marL="380990" indent="-380990">
              <a:buFont typeface="Wingdings" panose="05000000000000000000" pitchFamily="2" charset="2"/>
              <a:buChar char="ü"/>
            </a:pPr>
            <a:endParaRPr lang="en-GB" sz="1800" dirty="0">
              <a:latin typeface="Helvetica" panose="020B0604020202020204" pitchFamily="34" charset="0"/>
              <a:cs typeface="Helvetica" panose="020B0604020202020204" pitchFamily="34" charset="0"/>
            </a:endParaRPr>
          </a:p>
          <a:p>
            <a:pPr marL="380990" indent="-380990">
              <a:buFont typeface="Wingdings" panose="05000000000000000000" pitchFamily="2" charset="2"/>
              <a:buChar char="ü"/>
            </a:pPr>
            <a:r>
              <a:rPr lang="en-GB" sz="1800" dirty="0">
                <a:latin typeface="Helvetica" panose="020B0604020202020204" pitchFamily="34" charset="0"/>
                <a:cs typeface="Helvetica" panose="020B0604020202020204" pitchFamily="34" charset="0"/>
              </a:rPr>
              <a:t>Delivered in England</a:t>
            </a:r>
          </a:p>
          <a:p>
            <a:endParaRPr lang="en-GB" dirty="0"/>
          </a:p>
        </p:txBody>
      </p:sp>
      <p:sp>
        <p:nvSpPr>
          <p:cNvPr id="4" name="Title 3">
            <a:extLst>
              <a:ext uri="{FF2B5EF4-FFF2-40B4-BE49-F238E27FC236}">
                <a16:creationId xmlns:a16="http://schemas.microsoft.com/office/drawing/2014/main" id="{5CA1A77B-D021-BD24-223E-6860634E7691}"/>
              </a:ext>
            </a:extLst>
          </p:cNvPr>
          <p:cNvSpPr>
            <a:spLocks noGrp="1"/>
          </p:cNvSpPr>
          <p:nvPr>
            <p:ph type="title"/>
          </p:nvPr>
        </p:nvSpPr>
        <p:spPr>
          <a:xfrm>
            <a:off x="1727240" y="1457325"/>
            <a:ext cx="2770411" cy="740847"/>
          </a:xfrm>
        </p:spPr>
        <p:txBody>
          <a:bodyPr/>
          <a:lstStyle/>
          <a:p>
            <a:r>
              <a:rPr lang="en-GB" sz="3200" dirty="0">
                <a:latin typeface="Helvetica" panose="020B0604020202020204" pitchFamily="34" charset="0"/>
                <a:cs typeface="Helvetica" panose="020B0604020202020204" pitchFamily="34" charset="0"/>
              </a:rPr>
              <a:t>Key Facts</a:t>
            </a:r>
          </a:p>
        </p:txBody>
      </p:sp>
      <p:pic>
        <p:nvPicPr>
          <p:cNvPr id="5" name="Picture Placeholder 4" descr="A clipboard with check marks and a checklist&#10;&#10;AI-generated content may be incorrect.">
            <a:extLst>
              <a:ext uri="{FF2B5EF4-FFF2-40B4-BE49-F238E27FC236}">
                <a16:creationId xmlns:a16="http://schemas.microsoft.com/office/drawing/2014/main" id="{5E6332EC-54C7-9C26-88E1-DCE3551DEAC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3179" b="3179"/>
          <a:stretch>
            <a:fillRect/>
          </a:stretch>
        </p:blipFill>
        <p:spPr>
          <a:xfrm>
            <a:off x="1476102" y="2283937"/>
            <a:ext cx="2770411" cy="3116738"/>
          </a:xfrm>
        </p:spPr>
      </p:pic>
    </p:spTree>
    <p:extLst>
      <p:ext uri="{BB962C8B-B14F-4D97-AF65-F5344CB8AC3E}">
        <p14:creationId xmlns:p14="http://schemas.microsoft.com/office/powerpoint/2010/main" val="212361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96FCDE-2F78-45E5-87F8-112C858EA34D}"/>
              </a:ext>
              <a:ext uri="{C183D7F6-B498-43B3-948B-1728B52AA6E4}">
                <adec:decorative xmlns:adec="http://schemas.microsoft.com/office/drawing/2017/decorative" val="1"/>
              </a:ext>
            </a:extLst>
          </p:cNvPr>
          <p:cNvPicPr>
            <a:picLocks noChangeAspect="1"/>
          </p:cNvPicPr>
          <p:nvPr/>
        </p:nvPicPr>
        <p:blipFill rotWithShape="1">
          <a:blip r:embed="rId3"/>
          <a:srcRect l="12701" t="32178" r="13400" b="23911"/>
          <a:stretch/>
        </p:blipFill>
        <p:spPr>
          <a:xfrm>
            <a:off x="635290" y="742995"/>
            <a:ext cx="5802086" cy="2196936"/>
          </a:xfrm>
          <a:prstGeom prst="rect">
            <a:avLst/>
          </a:prstGeom>
          <a:ln>
            <a:solidFill>
              <a:schemeClr val="tx1"/>
            </a:solidFill>
          </a:ln>
        </p:spPr>
      </p:pic>
      <p:pic>
        <p:nvPicPr>
          <p:cNvPr id="3" name="Picture 2">
            <a:extLst>
              <a:ext uri="{FF2B5EF4-FFF2-40B4-BE49-F238E27FC236}">
                <a16:creationId xmlns:a16="http://schemas.microsoft.com/office/drawing/2014/main" id="{2349AD4F-E0F9-4279-2AB4-A64D038EF273}"/>
              </a:ext>
            </a:extLst>
          </p:cNvPr>
          <p:cNvPicPr>
            <a:picLocks noChangeAspect="1"/>
          </p:cNvPicPr>
          <p:nvPr/>
        </p:nvPicPr>
        <p:blipFill rotWithShape="1">
          <a:blip r:embed="rId4"/>
          <a:srcRect l="18751" t="10476" r="19553" b="13651"/>
          <a:stretch/>
        </p:blipFill>
        <p:spPr>
          <a:xfrm>
            <a:off x="794364" y="2376243"/>
            <a:ext cx="5802086" cy="3853543"/>
          </a:xfrm>
          <a:prstGeom prst="rect">
            <a:avLst/>
          </a:prstGeom>
          <a:ln>
            <a:solidFill>
              <a:schemeClr val="tx1"/>
            </a:solidFill>
          </a:ln>
        </p:spPr>
      </p:pic>
      <p:sp>
        <p:nvSpPr>
          <p:cNvPr id="4" name="Oval 3">
            <a:extLst>
              <a:ext uri="{FF2B5EF4-FFF2-40B4-BE49-F238E27FC236}">
                <a16:creationId xmlns:a16="http://schemas.microsoft.com/office/drawing/2014/main" id="{C651E459-0D32-27E4-FD7D-B299C80D74D6}"/>
              </a:ext>
            </a:extLst>
          </p:cNvPr>
          <p:cNvSpPr/>
          <p:nvPr/>
        </p:nvSpPr>
        <p:spPr>
          <a:xfrm>
            <a:off x="407776" y="1117885"/>
            <a:ext cx="2460171" cy="56461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noFill/>
            </a:endParaRPr>
          </a:p>
        </p:txBody>
      </p:sp>
      <p:sp>
        <p:nvSpPr>
          <p:cNvPr id="8" name="Oval 7">
            <a:extLst>
              <a:ext uri="{FF2B5EF4-FFF2-40B4-BE49-F238E27FC236}">
                <a16:creationId xmlns:a16="http://schemas.microsoft.com/office/drawing/2014/main" id="{737A54E2-973D-7AF4-F536-265B409331C9}"/>
              </a:ext>
            </a:extLst>
          </p:cNvPr>
          <p:cNvSpPr/>
          <p:nvPr/>
        </p:nvSpPr>
        <p:spPr>
          <a:xfrm>
            <a:off x="3291839" y="4265944"/>
            <a:ext cx="2231572" cy="41168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rgbClr val="FF0000"/>
                </a:solidFill>
              </a:ln>
              <a:noFill/>
            </a:endParaRPr>
          </a:p>
        </p:txBody>
      </p:sp>
      <p:pic>
        <p:nvPicPr>
          <p:cNvPr id="7" name="Picture 6">
            <a:extLst>
              <a:ext uri="{FF2B5EF4-FFF2-40B4-BE49-F238E27FC236}">
                <a16:creationId xmlns:a16="http://schemas.microsoft.com/office/drawing/2014/main" id="{1E1020C1-F76F-000D-5FF4-EB44D9EB964D}"/>
              </a:ext>
              <a:ext uri="{C183D7F6-B498-43B3-948B-1728B52AA6E4}">
                <adec:decorative xmlns:adec="http://schemas.microsoft.com/office/drawing/2017/decorative" val="1"/>
              </a:ext>
            </a:extLst>
          </p:cNvPr>
          <p:cNvPicPr>
            <a:picLocks noChangeAspect="1"/>
          </p:cNvPicPr>
          <p:nvPr/>
        </p:nvPicPr>
        <p:blipFill rotWithShape="1">
          <a:blip r:embed="rId5"/>
          <a:srcRect l="15000" t="10134" r="31500" b="20889"/>
          <a:stretch/>
        </p:blipFill>
        <p:spPr>
          <a:xfrm>
            <a:off x="6755523" y="1400190"/>
            <a:ext cx="4509734" cy="3677833"/>
          </a:xfrm>
          <a:prstGeom prst="rect">
            <a:avLst/>
          </a:prstGeom>
          <a:ln>
            <a:solidFill>
              <a:schemeClr val="tx1"/>
            </a:solidFill>
          </a:ln>
        </p:spPr>
      </p:pic>
    </p:spTree>
    <p:extLst>
      <p:ext uri="{BB962C8B-B14F-4D97-AF65-F5344CB8AC3E}">
        <p14:creationId xmlns:p14="http://schemas.microsoft.com/office/powerpoint/2010/main" val="3058772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93CF2-9FC9-10A6-CE12-074CF11233B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9867E60-80CE-64F5-9C26-DD596E3A322F}"/>
              </a:ext>
            </a:extLst>
          </p:cNvPr>
          <p:cNvPicPr>
            <a:picLocks noChangeAspect="1"/>
          </p:cNvPicPr>
          <p:nvPr/>
        </p:nvPicPr>
        <p:blipFill>
          <a:blip r:embed="rId3"/>
          <a:srcRect t="53968"/>
          <a:stretch/>
        </p:blipFill>
        <p:spPr>
          <a:xfrm>
            <a:off x="642318" y="743712"/>
            <a:ext cx="6249123" cy="3291840"/>
          </a:xfrm>
          <a:prstGeom prst="rect">
            <a:avLst/>
          </a:prstGeom>
          <a:ln>
            <a:solidFill>
              <a:schemeClr val="tx1"/>
            </a:solidFill>
          </a:ln>
        </p:spPr>
      </p:pic>
      <p:pic>
        <p:nvPicPr>
          <p:cNvPr id="6" name="Picture 5">
            <a:extLst>
              <a:ext uri="{FF2B5EF4-FFF2-40B4-BE49-F238E27FC236}">
                <a16:creationId xmlns:a16="http://schemas.microsoft.com/office/drawing/2014/main" id="{2EF03AB4-31D9-9778-9116-8F57B7823686}"/>
              </a:ext>
            </a:extLst>
          </p:cNvPr>
          <p:cNvPicPr>
            <a:picLocks noChangeAspect="1"/>
          </p:cNvPicPr>
          <p:nvPr/>
        </p:nvPicPr>
        <p:blipFill>
          <a:blip r:embed="rId4"/>
          <a:srcRect l="140" t="58587" r="6038"/>
          <a:stretch/>
        </p:blipFill>
        <p:spPr>
          <a:xfrm>
            <a:off x="1966310" y="3611880"/>
            <a:ext cx="5080665" cy="2313432"/>
          </a:xfrm>
          <a:prstGeom prst="rect">
            <a:avLst/>
          </a:prstGeom>
          <a:ln>
            <a:solidFill>
              <a:schemeClr val="tx1"/>
            </a:solidFill>
          </a:ln>
        </p:spPr>
      </p:pic>
      <p:sp>
        <p:nvSpPr>
          <p:cNvPr id="8" name="Oval 7">
            <a:extLst>
              <a:ext uri="{FF2B5EF4-FFF2-40B4-BE49-F238E27FC236}">
                <a16:creationId xmlns:a16="http://schemas.microsoft.com/office/drawing/2014/main" id="{FD0D1A4B-EC62-7321-311F-3394E229A552}"/>
              </a:ext>
            </a:extLst>
          </p:cNvPr>
          <p:cNvSpPr/>
          <p:nvPr/>
        </p:nvSpPr>
        <p:spPr>
          <a:xfrm>
            <a:off x="2031106" y="5061104"/>
            <a:ext cx="2231572" cy="41168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ln>
                <a:solidFill>
                  <a:srgbClr val="FF0000"/>
                </a:solidFill>
              </a:ln>
              <a:noFill/>
            </a:endParaRPr>
          </a:p>
        </p:txBody>
      </p:sp>
      <p:pic>
        <p:nvPicPr>
          <p:cNvPr id="9" name="Picture 8">
            <a:extLst>
              <a:ext uri="{FF2B5EF4-FFF2-40B4-BE49-F238E27FC236}">
                <a16:creationId xmlns:a16="http://schemas.microsoft.com/office/drawing/2014/main" id="{E83C79C0-BF33-3D5B-5854-DA472E5B6446}"/>
              </a:ext>
            </a:extLst>
          </p:cNvPr>
          <p:cNvPicPr>
            <a:picLocks noChangeAspect="1"/>
          </p:cNvPicPr>
          <p:nvPr/>
        </p:nvPicPr>
        <p:blipFill>
          <a:blip r:embed="rId5"/>
          <a:srcRect t="56574"/>
          <a:stretch/>
        </p:blipFill>
        <p:spPr>
          <a:xfrm>
            <a:off x="7165781" y="865632"/>
            <a:ext cx="3965515" cy="2389632"/>
          </a:xfrm>
          <a:prstGeom prst="rect">
            <a:avLst/>
          </a:prstGeom>
          <a:ln>
            <a:solidFill>
              <a:schemeClr val="tx1"/>
            </a:solidFill>
          </a:ln>
        </p:spPr>
      </p:pic>
      <p:sp>
        <p:nvSpPr>
          <p:cNvPr id="10" name="Rectangle 9">
            <a:extLst>
              <a:ext uri="{FF2B5EF4-FFF2-40B4-BE49-F238E27FC236}">
                <a16:creationId xmlns:a16="http://schemas.microsoft.com/office/drawing/2014/main" id="{A39E39C6-8235-26DC-9599-B866BA7535F9}"/>
              </a:ext>
            </a:extLst>
          </p:cNvPr>
          <p:cNvSpPr/>
          <p:nvPr/>
        </p:nvSpPr>
        <p:spPr>
          <a:xfrm>
            <a:off x="7569849" y="3611880"/>
            <a:ext cx="3183495" cy="221589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 new category will soon be added to the list of biometric documents which is called the UKVI Customer Number</a:t>
            </a:r>
          </a:p>
        </p:txBody>
      </p:sp>
    </p:spTree>
    <p:extLst>
      <p:ext uri="{BB962C8B-B14F-4D97-AF65-F5344CB8AC3E}">
        <p14:creationId xmlns:p14="http://schemas.microsoft.com/office/powerpoint/2010/main" val="202607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0288C-26A9-1D50-E4C5-2BDACDA1C712}"/>
              </a:ext>
              <a:ext uri="{C183D7F6-B498-43B3-948B-1728B52AA6E4}">
                <adec:decorative xmlns:adec="http://schemas.microsoft.com/office/drawing/2017/decorative" val="1"/>
              </a:ext>
            </a:extLst>
          </p:cNvPr>
          <p:cNvPicPr>
            <a:picLocks noChangeAspect="1"/>
          </p:cNvPicPr>
          <p:nvPr/>
        </p:nvPicPr>
        <p:blipFill rotWithShape="1">
          <a:blip r:embed="rId2"/>
          <a:srcRect l="20100" t="13689" r="19600" b="6311"/>
          <a:stretch/>
        </p:blipFill>
        <p:spPr>
          <a:xfrm>
            <a:off x="675785" y="830161"/>
            <a:ext cx="4834999" cy="3827184"/>
          </a:xfrm>
          <a:prstGeom prst="rect">
            <a:avLst/>
          </a:prstGeom>
          <a:ln>
            <a:solidFill>
              <a:schemeClr val="tx1"/>
            </a:solidFill>
          </a:ln>
        </p:spPr>
      </p:pic>
      <p:pic>
        <p:nvPicPr>
          <p:cNvPr id="5" name="Picture 4">
            <a:extLst>
              <a:ext uri="{FF2B5EF4-FFF2-40B4-BE49-F238E27FC236}">
                <a16:creationId xmlns:a16="http://schemas.microsoft.com/office/drawing/2014/main" id="{AF91D979-031B-1987-67C1-196C03B4F152}"/>
              </a:ext>
              <a:ext uri="{C183D7F6-B498-43B3-948B-1728B52AA6E4}">
                <adec:decorative xmlns:adec="http://schemas.microsoft.com/office/drawing/2017/decorative" val="1"/>
              </a:ext>
            </a:extLst>
          </p:cNvPr>
          <p:cNvPicPr>
            <a:picLocks noChangeAspect="1"/>
          </p:cNvPicPr>
          <p:nvPr/>
        </p:nvPicPr>
        <p:blipFill rotWithShape="1">
          <a:blip r:embed="rId3"/>
          <a:srcRect l="11302" t="10766" r="24699" b="13600"/>
          <a:stretch/>
        </p:blipFill>
        <p:spPr>
          <a:xfrm>
            <a:off x="6096000" y="830161"/>
            <a:ext cx="4834999" cy="3837391"/>
          </a:xfrm>
          <a:prstGeom prst="rect">
            <a:avLst/>
          </a:prstGeom>
          <a:ln>
            <a:solidFill>
              <a:schemeClr val="tx1"/>
            </a:solidFill>
          </a:ln>
        </p:spPr>
      </p:pic>
    </p:spTree>
    <p:extLst>
      <p:ext uri="{BB962C8B-B14F-4D97-AF65-F5344CB8AC3E}">
        <p14:creationId xmlns:p14="http://schemas.microsoft.com/office/powerpoint/2010/main" val="2298623870"/>
      </p:ext>
    </p:extLst>
  </p:cSld>
  <p:clrMapOvr>
    <a:masterClrMapping/>
  </p:clrMapOvr>
</p:sld>
</file>

<file path=ppt/theme/theme1.xml><?xml version="1.0" encoding="utf-8"?>
<a:theme xmlns:a="http://schemas.openxmlformats.org/drawingml/2006/main" name="Blank Page">
  <a:themeElements>
    <a:clrScheme name="SLC Office Theme 2024">
      <a:dk1>
        <a:sysClr val="windowText" lastClr="000000"/>
      </a:dk1>
      <a:lt1>
        <a:sysClr val="window" lastClr="FFFFFF"/>
      </a:lt1>
      <a:dk2>
        <a:srgbClr val="006060"/>
      </a:dk2>
      <a:lt2>
        <a:srgbClr val="FFFFFF"/>
      </a:lt2>
      <a:accent1>
        <a:srgbClr val="12436D"/>
      </a:accent1>
      <a:accent2>
        <a:srgbClr val="28A197"/>
      </a:accent2>
      <a:accent3>
        <a:srgbClr val="801650"/>
      </a:accent3>
      <a:accent4>
        <a:srgbClr val="F46A25"/>
      </a:accent4>
      <a:accent5>
        <a:srgbClr val="3D3D3D"/>
      </a:accent5>
      <a:accent6>
        <a:srgbClr val="A285D1"/>
      </a:accent6>
      <a:hlink>
        <a:srgbClr val="005DD6"/>
      </a:hlink>
      <a:folHlink>
        <a:srgbClr val="002E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over Pages">
  <a:themeElements>
    <a:clrScheme name="SLC Office Theme 2024">
      <a:dk1>
        <a:sysClr val="windowText" lastClr="000000"/>
      </a:dk1>
      <a:lt1>
        <a:sysClr val="window" lastClr="FFFFFF"/>
      </a:lt1>
      <a:dk2>
        <a:srgbClr val="006060"/>
      </a:dk2>
      <a:lt2>
        <a:srgbClr val="FFFFFF"/>
      </a:lt2>
      <a:accent1>
        <a:srgbClr val="12436D"/>
      </a:accent1>
      <a:accent2>
        <a:srgbClr val="28A197"/>
      </a:accent2>
      <a:accent3>
        <a:srgbClr val="801650"/>
      </a:accent3>
      <a:accent4>
        <a:srgbClr val="F46A25"/>
      </a:accent4>
      <a:accent5>
        <a:srgbClr val="3D3D3D"/>
      </a:accent5>
      <a:accent6>
        <a:srgbClr val="A285D1"/>
      </a:accent6>
      <a:hlink>
        <a:srgbClr val="005DD6"/>
      </a:hlink>
      <a:folHlink>
        <a:srgbClr val="002E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Break Pages">
  <a:themeElements>
    <a:clrScheme name="SLC Office Theme 2024">
      <a:dk1>
        <a:sysClr val="windowText" lastClr="000000"/>
      </a:dk1>
      <a:lt1>
        <a:sysClr val="window" lastClr="FFFFFF"/>
      </a:lt1>
      <a:dk2>
        <a:srgbClr val="006060"/>
      </a:dk2>
      <a:lt2>
        <a:srgbClr val="FFFFFF"/>
      </a:lt2>
      <a:accent1>
        <a:srgbClr val="12436D"/>
      </a:accent1>
      <a:accent2>
        <a:srgbClr val="28A197"/>
      </a:accent2>
      <a:accent3>
        <a:srgbClr val="801650"/>
      </a:accent3>
      <a:accent4>
        <a:srgbClr val="F46A25"/>
      </a:accent4>
      <a:accent5>
        <a:srgbClr val="3D3D3D"/>
      </a:accent5>
      <a:accent6>
        <a:srgbClr val="A285D1"/>
      </a:accent6>
      <a:hlink>
        <a:srgbClr val="005DD6"/>
      </a:hlink>
      <a:folHlink>
        <a:srgbClr val="002E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Content Pages">
  <a:themeElements>
    <a:clrScheme name="SLC Office Theme 2024">
      <a:dk1>
        <a:sysClr val="windowText" lastClr="000000"/>
      </a:dk1>
      <a:lt1>
        <a:sysClr val="window" lastClr="FFFFFF"/>
      </a:lt1>
      <a:dk2>
        <a:srgbClr val="006060"/>
      </a:dk2>
      <a:lt2>
        <a:srgbClr val="FFFFFF"/>
      </a:lt2>
      <a:accent1>
        <a:srgbClr val="12436D"/>
      </a:accent1>
      <a:accent2>
        <a:srgbClr val="28A197"/>
      </a:accent2>
      <a:accent3>
        <a:srgbClr val="801650"/>
      </a:accent3>
      <a:accent4>
        <a:srgbClr val="F46A25"/>
      </a:accent4>
      <a:accent5>
        <a:srgbClr val="3D3D3D"/>
      </a:accent5>
      <a:accent6>
        <a:srgbClr val="A285D1"/>
      </a:accent6>
      <a:hlink>
        <a:srgbClr val="005DD6"/>
      </a:hlink>
      <a:folHlink>
        <a:srgbClr val="002E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End Page">
  <a:themeElements>
    <a:clrScheme name="SLC Office Theme 2024">
      <a:dk1>
        <a:sysClr val="windowText" lastClr="000000"/>
      </a:dk1>
      <a:lt1>
        <a:sysClr val="window" lastClr="FFFFFF"/>
      </a:lt1>
      <a:dk2>
        <a:srgbClr val="006060"/>
      </a:dk2>
      <a:lt2>
        <a:srgbClr val="FFFFFF"/>
      </a:lt2>
      <a:accent1>
        <a:srgbClr val="12436D"/>
      </a:accent1>
      <a:accent2>
        <a:srgbClr val="28A197"/>
      </a:accent2>
      <a:accent3>
        <a:srgbClr val="801650"/>
      </a:accent3>
      <a:accent4>
        <a:srgbClr val="F46A25"/>
      </a:accent4>
      <a:accent5>
        <a:srgbClr val="3D3D3D"/>
      </a:accent5>
      <a:accent6>
        <a:srgbClr val="A285D1"/>
      </a:accent6>
      <a:hlink>
        <a:srgbClr val="005DD6"/>
      </a:hlink>
      <a:folHlink>
        <a:srgbClr val="002E6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4960</TotalTime>
  <Words>3307</Words>
  <Application>Microsoft Office PowerPoint</Application>
  <PresentationFormat>Widescreen</PresentationFormat>
  <Paragraphs>573</Paragraphs>
  <Slides>51</Slides>
  <Notes>46</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51</vt:i4>
      </vt:variant>
    </vt:vector>
  </HeadingPairs>
  <TitlesOfParts>
    <vt:vector size="66" baseType="lpstr">
      <vt:lpstr>Aptos</vt:lpstr>
      <vt:lpstr>Arial</vt:lpstr>
      <vt:lpstr>Atkinson Hyperlegible</vt:lpstr>
      <vt:lpstr>Calibri</vt:lpstr>
      <vt:lpstr>Courier New</vt:lpstr>
      <vt:lpstr>GDS Transport</vt:lpstr>
      <vt:lpstr>Helvetica</vt:lpstr>
      <vt:lpstr>HelveticaNeueLT Std</vt:lpstr>
      <vt:lpstr>Trebuchet MS</vt:lpstr>
      <vt:lpstr>Wingdings</vt:lpstr>
      <vt:lpstr>Blank Page</vt:lpstr>
      <vt:lpstr>Cover Pages</vt:lpstr>
      <vt:lpstr>Break Pages</vt:lpstr>
      <vt:lpstr>Content Pages</vt:lpstr>
      <vt:lpstr>End Page</vt:lpstr>
      <vt:lpstr>Learning Provider Training Event</vt:lpstr>
      <vt:lpstr>Advanced Learner Loans</vt:lpstr>
      <vt:lpstr>Knowledge Check</vt:lpstr>
      <vt:lpstr>PowerPoint Presentation</vt:lpstr>
      <vt:lpstr>Advanced Learner Loans</vt:lpstr>
      <vt:lpstr>Key Facts</vt:lpstr>
      <vt:lpstr>PowerPoint Presentation</vt:lpstr>
      <vt:lpstr>PowerPoint Presentation</vt:lpstr>
      <vt:lpstr>PowerPoint Presentation</vt:lpstr>
      <vt:lpstr>PowerPoint Presentation</vt:lpstr>
      <vt:lpstr>Third Parties </vt:lpstr>
      <vt:lpstr>Auto Cancellations</vt:lpstr>
      <vt:lpstr>Application made Ineligible</vt:lpstr>
      <vt:lpstr>Repayment Key Facts</vt:lpstr>
      <vt:lpstr>Advanced Learner Loans</vt:lpstr>
      <vt:lpstr>DfE Timelines</vt:lpstr>
      <vt:lpstr>Learning &amp; Funding Information Letter – Things to Consider</vt:lpstr>
      <vt:lpstr>Academic Year Readiness</vt:lpstr>
      <vt:lpstr>Advanced Learner Loans</vt:lpstr>
      <vt:lpstr>PowerPoint Presentation</vt:lpstr>
      <vt:lpstr>Service Standards</vt:lpstr>
      <vt:lpstr>LP Portal Login via LP Services website </vt:lpstr>
      <vt:lpstr>Advanced Learner Loans</vt:lpstr>
      <vt:lpstr>Pre-Liability Changes</vt:lpstr>
      <vt:lpstr>Auto Cancellation</vt:lpstr>
      <vt:lpstr>Incorrect Start Date</vt:lpstr>
      <vt:lpstr>Advanced Learner Loans</vt:lpstr>
      <vt:lpstr>Initial Attendance</vt:lpstr>
      <vt:lpstr>PowerPoint Presentation</vt:lpstr>
      <vt:lpstr>Internal processes</vt:lpstr>
      <vt:lpstr>Points to Consider</vt:lpstr>
      <vt:lpstr>Advanced Learner Loans</vt:lpstr>
      <vt:lpstr>Post-Liability Changes</vt:lpstr>
      <vt:lpstr>Post Liability </vt:lpstr>
      <vt:lpstr>Troubleshooting</vt:lpstr>
      <vt:lpstr>Advanced Learner Loans</vt:lpstr>
      <vt:lpstr>Financial Reports </vt:lpstr>
      <vt:lpstr>Loan Facility Details</vt:lpstr>
      <vt:lpstr>Payment Instalment Report</vt:lpstr>
      <vt:lpstr>Monitoring your Facility </vt:lpstr>
      <vt:lpstr> Loan Facility Details</vt:lpstr>
      <vt:lpstr>Financial Reporting</vt:lpstr>
      <vt:lpstr>Monitoring Your Facility</vt:lpstr>
      <vt:lpstr>Maximising Your Facility</vt:lpstr>
      <vt:lpstr>Overpayments</vt:lpstr>
      <vt:lpstr>Best Practice</vt:lpstr>
      <vt:lpstr>Advanced Learner Loans</vt:lpstr>
      <vt:lpstr>Information sources</vt:lpstr>
      <vt:lpstr>Further Support &amp; Resources</vt:lpstr>
      <vt:lpstr>Lifelong Learning Entitlement - 2025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Neil Brown</dc:creator>
  <cp:lastModifiedBy>Katy Barge</cp:lastModifiedBy>
  <cp:revision>171</cp:revision>
  <cp:lastPrinted>2025-03-13T13:15:11Z</cp:lastPrinted>
  <dcterms:created xsi:type="dcterms:W3CDTF">2024-10-02T14:47:44Z</dcterms:created>
  <dcterms:modified xsi:type="dcterms:W3CDTF">2025-06-06T08:31:18Z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a6745fb-3f26-4c57-86f8-58701135f02c_Enabled">
    <vt:lpwstr>true</vt:lpwstr>
  </property>
  <property fmtid="{D5CDD505-2E9C-101B-9397-08002B2CF9AE}" pid="3" name="MSIP_Label_aa6745fb-3f26-4c57-86f8-58701135f02c_SetDate">
    <vt:lpwstr>2024-10-02T14:54:14Z</vt:lpwstr>
  </property>
  <property fmtid="{D5CDD505-2E9C-101B-9397-08002B2CF9AE}" pid="4" name="MSIP_Label_aa6745fb-3f26-4c57-86f8-58701135f02c_Method">
    <vt:lpwstr>Privileged</vt:lpwstr>
  </property>
  <property fmtid="{D5CDD505-2E9C-101B-9397-08002B2CF9AE}" pid="5" name="MSIP_Label_aa6745fb-3f26-4c57-86f8-58701135f02c_Name">
    <vt:lpwstr>NO MARKING (PUBLIC)</vt:lpwstr>
  </property>
  <property fmtid="{D5CDD505-2E9C-101B-9397-08002B2CF9AE}" pid="6" name="MSIP_Label_aa6745fb-3f26-4c57-86f8-58701135f02c_SiteId">
    <vt:lpwstr>4c6898a9-8fca-42f9-aa92-82cb3e252bc6</vt:lpwstr>
  </property>
  <property fmtid="{D5CDD505-2E9C-101B-9397-08002B2CF9AE}" pid="7" name="MSIP_Label_aa6745fb-3f26-4c57-86f8-58701135f02c_ActionId">
    <vt:lpwstr>1d64fd3e-34b6-422a-9537-de35b51e4eee</vt:lpwstr>
  </property>
  <property fmtid="{D5CDD505-2E9C-101B-9397-08002B2CF9AE}" pid="8" name="MSIP_Label_aa6745fb-3f26-4c57-86f8-58701135f02c_ContentBits">
    <vt:lpwstr>0</vt:lpwstr>
  </property>
</Properties>
</file>