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69" r:id="rId2"/>
    <p:sldMasterId id="2147483670" r:id="rId3"/>
    <p:sldMasterId id="2147483671" r:id="rId4"/>
    <p:sldMasterId id="2147483879" r:id="rId5"/>
  </p:sldMasterIdLst>
  <p:notesMasterIdLst>
    <p:notesMasterId r:id="rId60"/>
  </p:notesMasterIdLst>
  <p:handoutMasterIdLst>
    <p:handoutMasterId r:id="rId61"/>
  </p:handoutMasterIdLst>
  <p:sldIdLst>
    <p:sldId id="332" r:id="rId6"/>
    <p:sldId id="359" r:id="rId7"/>
    <p:sldId id="2147480801" r:id="rId8"/>
    <p:sldId id="2147480814" r:id="rId9"/>
    <p:sldId id="2147480817" r:id="rId10"/>
    <p:sldId id="2147480818" r:id="rId11"/>
    <p:sldId id="2147480811" r:id="rId12"/>
    <p:sldId id="2147480836" r:id="rId13"/>
    <p:sldId id="2147480819" r:id="rId14"/>
    <p:sldId id="2147480839" r:id="rId15"/>
    <p:sldId id="2142533004" r:id="rId16"/>
    <p:sldId id="2142533005" r:id="rId17"/>
    <p:sldId id="2147480838" r:id="rId18"/>
    <p:sldId id="2147480820" r:id="rId19"/>
    <p:sldId id="2147480821" r:id="rId20"/>
    <p:sldId id="2147480834" r:id="rId21"/>
    <p:sldId id="2147480828" r:id="rId22"/>
    <p:sldId id="2147480822" r:id="rId23"/>
    <p:sldId id="3274" r:id="rId24"/>
    <p:sldId id="2142533006" r:id="rId25"/>
    <p:sldId id="2147480831" r:id="rId26"/>
    <p:sldId id="2147480832" r:id="rId27"/>
    <p:sldId id="2147480833" r:id="rId28"/>
    <p:sldId id="2147480829" r:id="rId29"/>
    <p:sldId id="2646" r:id="rId30"/>
    <p:sldId id="2142533016" r:id="rId31"/>
    <p:sldId id="2147480840" r:id="rId32"/>
    <p:sldId id="2615" r:id="rId33"/>
    <p:sldId id="2147480843" r:id="rId34"/>
    <p:sldId id="2569" r:id="rId35"/>
    <p:sldId id="2608" r:id="rId36"/>
    <p:sldId id="2624" r:id="rId37"/>
    <p:sldId id="2147480823" r:id="rId38"/>
    <p:sldId id="2648" r:id="rId39"/>
    <p:sldId id="2142533018" r:id="rId40"/>
    <p:sldId id="2529" r:id="rId41"/>
    <p:sldId id="2142533019" r:id="rId42"/>
    <p:sldId id="2147480800" r:id="rId43"/>
    <p:sldId id="444" r:id="rId44"/>
    <p:sldId id="2142533022" r:id="rId45"/>
    <p:sldId id="2142533023" r:id="rId46"/>
    <p:sldId id="2142533024" r:id="rId47"/>
    <p:sldId id="2147480824" r:id="rId48"/>
    <p:sldId id="2147480807" r:id="rId49"/>
    <p:sldId id="2147480815" r:id="rId50"/>
    <p:sldId id="2147480804" r:id="rId51"/>
    <p:sldId id="2142533168" r:id="rId52"/>
    <p:sldId id="2142532933" r:id="rId53"/>
    <p:sldId id="2147480841" r:id="rId54"/>
    <p:sldId id="2147480842" r:id="rId55"/>
    <p:sldId id="2147480802" r:id="rId56"/>
    <p:sldId id="2142533054" r:id="rId57"/>
    <p:sldId id="2147480816" r:id="rId58"/>
    <p:sldId id="329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1F23AA1-7D84-DF75-1379-021EF5585EAA}" name="Nicole Ferguson" initials="NF" userId="S::fergusni@slc.co.uk::f8d0bcb3-6951-45b2-91cc-722ade601a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6AE8"/>
    <a:srgbClr val="F983CF"/>
    <a:srgbClr val="00FF00"/>
    <a:srgbClr val="81FC24"/>
    <a:srgbClr val="EE806E"/>
    <a:srgbClr val="D98B83"/>
    <a:srgbClr val="E1D57B"/>
    <a:srgbClr val="000000"/>
    <a:srgbClr val="006060"/>
    <a:srgbClr val="E8E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471" autoAdjust="0"/>
  </p:normalViewPr>
  <p:slideViewPr>
    <p:cSldViewPr snapToGrid="0">
      <p:cViewPr varScale="1">
        <p:scale>
          <a:sx n="58" d="100"/>
          <a:sy n="58" d="100"/>
        </p:scale>
        <p:origin x="1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microsoft.com/office/2018/10/relationships/authors" Target="authors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svg"/><Relationship Id="rId1" Type="http://schemas.openxmlformats.org/officeDocument/2006/relationships/image" Target="../media/image36.sv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image" Target="../media/image4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svg"/><Relationship Id="rId1" Type="http://schemas.openxmlformats.org/officeDocument/2006/relationships/image" Target="../media/image36.sv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image" Target="../media/image4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2FC55-D3D9-4369-9ECB-E12DAAFA7A48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6984001-AD10-4E2D-886B-4F341023B23E}">
      <dgm:prSet custT="1"/>
      <dgm:spPr/>
      <dgm:t>
        <a:bodyPr/>
        <a:lstStyle/>
        <a:p>
          <a:r>
            <a: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Roles and responsibilities</a:t>
          </a:r>
          <a:endParaRPr lang="en-US" sz="2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990CD75-61F5-482D-BFBB-6992B0E5EA91}" type="parTrans" cxnId="{1F96CBF2-4627-4DB1-BB9A-F76523D63D19}">
      <dgm:prSet/>
      <dgm:spPr/>
      <dgm:t>
        <a:bodyPr/>
        <a:lstStyle/>
        <a:p>
          <a:endParaRPr lang="en-US"/>
        </a:p>
      </dgm:t>
    </dgm:pt>
    <dgm:pt modelId="{5DEF1DF0-1BE2-4A19-888D-08A4C82BB8C6}" type="sibTrans" cxnId="{1F96CBF2-4627-4DB1-BB9A-F76523D63D19}">
      <dgm:prSet/>
      <dgm:spPr/>
      <dgm:t>
        <a:bodyPr/>
        <a:lstStyle/>
        <a:p>
          <a:endParaRPr lang="en-US"/>
        </a:p>
      </dgm:t>
    </dgm:pt>
    <dgm:pt modelId="{21B3B27F-FA15-41D1-B925-AC6D2EE82202}">
      <dgm:prSet custT="1"/>
      <dgm:spPr/>
      <dgm:t>
        <a:bodyPr/>
        <a:lstStyle/>
        <a:p>
          <a:r>
            <a: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Learner application process</a:t>
          </a:r>
          <a:endParaRPr lang="en-US" sz="2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9C02EDE-9933-44CE-AA30-FC15C5DAAAF2}" type="parTrans" cxnId="{35658A5C-4851-43D4-9BFF-AC7A7705A860}">
      <dgm:prSet/>
      <dgm:spPr/>
      <dgm:t>
        <a:bodyPr/>
        <a:lstStyle/>
        <a:p>
          <a:endParaRPr lang="en-US"/>
        </a:p>
      </dgm:t>
    </dgm:pt>
    <dgm:pt modelId="{836FCDDF-3AF5-43C2-B23C-3317C0D332EA}" type="sibTrans" cxnId="{35658A5C-4851-43D4-9BFF-AC7A7705A860}">
      <dgm:prSet/>
      <dgm:spPr/>
      <dgm:t>
        <a:bodyPr/>
        <a:lstStyle/>
        <a:p>
          <a:endParaRPr lang="en-US"/>
        </a:p>
      </dgm:t>
    </dgm:pt>
    <dgm:pt modelId="{CD368E08-8D79-4D21-844C-2717E27C3906}">
      <dgm:prSet custT="1"/>
      <dgm:spPr/>
      <dgm:t>
        <a:bodyPr/>
        <a:lstStyle/>
        <a:p>
          <a:r>
            <a: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SLC service standards </a:t>
          </a:r>
          <a:endParaRPr lang="en-US" sz="2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7F94403-3824-4BB3-98FA-AE020D14BFFE}" type="parTrans" cxnId="{004D6126-2B46-4463-BD8E-26BB6DB39770}">
      <dgm:prSet/>
      <dgm:spPr/>
      <dgm:t>
        <a:bodyPr/>
        <a:lstStyle/>
        <a:p>
          <a:endParaRPr lang="en-US"/>
        </a:p>
      </dgm:t>
    </dgm:pt>
    <dgm:pt modelId="{88BB665B-4ADB-411F-90E1-107DA3C0CADC}" type="sibTrans" cxnId="{004D6126-2B46-4463-BD8E-26BB6DB39770}">
      <dgm:prSet/>
      <dgm:spPr/>
      <dgm:t>
        <a:bodyPr/>
        <a:lstStyle/>
        <a:p>
          <a:endParaRPr lang="en-US"/>
        </a:p>
      </dgm:t>
    </dgm:pt>
    <dgm:pt modelId="{FAAC3D57-1E68-43CD-B7F5-1DD3C3EF56D4}">
      <dgm:prSet custT="1"/>
      <dgm:spPr/>
      <dgm:t>
        <a:bodyPr/>
        <a:lstStyle/>
        <a:p>
          <a:r>
            <a: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Navigating the LP Portal</a:t>
          </a:r>
          <a:endParaRPr lang="en-US" sz="2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3F64AC0-C9D3-40D0-AC45-B94A370E1B8F}" type="parTrans" cxnId="{8D7C7534-618A-42B5-A679-7AACEB356729}">
      <dgm:prSet/>
      <dgm:spPr/>
      <dgm:t>
        <a:bodyPr/>
        <a:lstStyle/>
        <a:p>
          <a:endParaRPr lang="en-US"/>
        </a:p>
      </dgm:t>
    </dgm:pt>
    <dgm:pt modelId="{69771392-63E4-4235-BDCC-0C6AEDD641DC}" type="sibTrans" cxnId="{8D7C7534-618A-42B5-A679-7AACEB356729}">
      <dgm:prSet/>
      <dgm:spPr/>
      <dgm:t>
        <a:bodyPr/>
        <a:lstStyle/>
        <a:p>
          <a:endParaRPr lang="en-US"/>
        </a:p>
      </dgm:t>
    </dgm:pt>
    <dgm:pt modelId="{1E029D8A-7827-4250-8262-795111E7F705}">
      <dgm:prSet custT="1"/>
      <dgm:spPr/>
      <dgm:t>
        <a:bodyPr/>
        <a:lstStyle/>
        <a:p>
          <a:r>
            <a: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Financial reporting</a:t>
          </a:r>
          <a:endParaRPr lang="en-US" sz="2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C0C60BC-1D97-4EDE-B49D-823D0F5656EA}" type="parTrans" cxnId="{9A84A511-9D72-4701-A6F4-5076C652791B}">
      <dgm:prSet/>
      <dgm:spPr/>
      <dgm:t>
        <a:bodyPr/>
        <a:lstStyle/>
        <a:p>
          <a:endParaRPr lang="en-US"/>
        </a:p>
      </dgm:t>
    </dgm:pt>
    <dgm:pt modelId="{71F59035-B1C4-4EB8-9ADB-05D75948E4AF}" type="sibTrans" cxnId="{9A84A511-9D72-4701-A6F4-5076C652791B}">
      <dgm:prSet/>
      <dgm:spPr/>
      <dgm:t>
        <a:bodyPr/>
        <a:lstStyle/>
        <a:p>
          <a:endParaRPr lang="en-US"/>
        </a:p>
      </dgm:t>
    </dgm:pt>
    <dgm:pt modelId="{FB0A72AF-9E19-461A-9E23-E117B8AC398C}">
      <dgm:prSet custT="1"/>
      <dgm:spPr/>
      <dgm:t>
        <a:bodyPr/>
        <a:lstStyle/>
        <a:p>
          <a:r>
            <a: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Learner repayment process</a:t>
          </a:r>
          <a:endParaRPr lang="en-US" sz="2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86062DD-90F2-4B9E-96D4-7E0C6E2C7234}" type="parTrans" cxnId="{535D4DA2-C134-4ACC-90C7-363362987443}">
      <dgm:prSet/>
      <dgm:spPr/>
      <dgm:t>
        <a:bodyPr/>
        <a:lstStyle/>
        <a:p>
          <a:endParaRPr lang="en-US"/>
        </a:p>
      </dgm:t>
    </dgm:pt>
    <dgm:pt modelId="{54AA69DF-D280-48E7-9BAB-E5467D7E74D8}" type="sibTrans" cxnId="{535D4DA2-C134-4ACC-90C7-363362987443}">
      <dgm:prSet/>
      <dgm:spPr/>
      <dgm:t>
        <a:bodyPr/>
        <a:lstStyle/>
        <a:p>
          <a:endParaRPr lang="en-US"/>
        </a:p>
      </dgm:t>
    </dgm:pt>
    <dgm:pt modelId="{59D92DDC-2B5A-4A87-A720-69DED8B42B67}">
      <dgm:prSet custT="1"/>
      <dgm:spPr/>
      <dgm:t>
        <a:bodyPr/>
        <a:lstStyle/>
        <a:p>
          <a:r>
            <a: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Preparing for academic year (AY) 2026/27 </a:t>
          </a:r>
          <a:endParaRPr lang="en-US" sz="2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1222D12-0184-47AE-826D-3CA99878A9E7}" type="parTrans" cxnId="{A925D123-2444-4A5D-81C1-761EFCEEBC67}">
      <dgm:prSet/>
      <dgm:spPr/>
      <dgm:t>
        <a:bodyPr/>
        <a:lstStyle/>
        <a:p>
          <a:endParaRPr lang="en-US"/>
        </a:p>
      </dgm:t>
    </dgm:pt>
    <dgm:pt modelId="{9EC5846D-6C8B-4877-8E1C-6B2A975AE813}" type="sibTrans" cxnId="{A925D123-2444-4A5D-81C1-761EFCEEBC67}">
      <dgm:prSet/>
      <dgm:spPr/>
      <dgm:t>
        <a:bodyPr/>
        <a:lstStyle/>
        <a:p>
          <a:endParaRPr lang="en-US"/>
        </a:p>
      </dgm:t>
    </dgm:pt>
    <dgm:pt modelId="{DB2A2B7D-E130-483B-BACF-34CEEA0AA624}">
      <dgm:prSet custT="1"/>
      <dgm:spPr/>
      <dgm:t>
        <a:bodyPr/>
        <a:lstStyle/>
        <a:p>
          <a:r>
            <a: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FE sector updates</a:t>
          </a:r>
          <a:endParaRPr lang="en-US" sz="2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98E7B66-A8FB-4CB9-A1D1-43E0D3A59ABB}" type="parTrans" cxnId="{41E276D2-CCA1-426F-A15B-2839984A82AF}">
      <dgm:prSet/>
      <dgm:spPr/>
      <dgm:t>
        <a:bodyPr/>
        <a:lstStyle/>
        <a:p>
          <a:endParaRPr lang="en-US"/>
        </a:p>
      </dgm:t>
    </dgm:pt>
    <dgm:pt modelId="{6E0C3DDE-5EF5-4702-9E56-3B4970034B61}" type="sibTrans" cxnId="{41E276D2-CCA1-426F-A15B-2839984A82AF}">
      <dgm:prSet/>
      <dgm:spPr/>
      <dgm:t>
        <a:bodyPr/>
        <a:lstStyle/>
        <a:p>
          <a:endParaRPr lang="en-US"/>
        </a:p>
      </dgm:t>
    </dgm:pt>
    <dgm:pt modelId="{28E11992-AEC9-4BFD-8B80-F8B30ED7DAC3}" type="pres">
      <dgm:prSet presAssocID="{F442FC55-D3D9-4369-9ECB-E12DAAFA7A48}" presName="Name0" presStyleCnt="0">
        <dgm:presLayoutVars>
          <dgm:dir/>
          <dgm:resizeHandles val="exact"/>
        </dgm:presLayoutVars>
      </dgm:prSet>
      <dgm:spPr/>
    </dgm:pt>
    <dgm:pt modelId="{539D172B-8ABF-4185-8E62-2082672D0BDD}" type="pres">
      <dgm:prSet presAssocID="{86984001-AD10-4E2D-886B-4F341023B23E}" presName="node" presStyleLbl="node1" presStyleIdx="0" presStyleCnt="8">
        <dgm:presLayoutVars>
          <dgm:bulletEnabled val="1"/>
        </dgm:presLayoutVars>
      </dgm:prSet>
      <dgm:spPr/>
    </dgm:pt>
    <dgm:pt modelId="{85D1344E-737B-4A16-AA42-B60FF26DC072}" type="pres">
      <dgm:prSet presAssocID="{5DEF1DF0-1BE2-4A19-888D-08A4C82BB8C6}" presName="sibTrans" presStyleLbl="sibTrans1D1" presStyleIdx="0" presStyleCnt="7"/>
      <dgm:spPr/>
    </dgm:pt>
    <dgm:pt modelId="{5DCB6E5D-66F8-40F4-B6C4-36405DC907BE}" type="pres">
      <dgm:prSet presAssocID="{5DEF1DF0-1BE2-4A19-888D-08A4C82BB8C6}" presName="connectorText" presStyleLbl="sibTrans1D1" presStyleIdx="0" presStyleCnt="7"/>
      <dgm:spPr/>
    </dgm:pt>
    <dgm:pt modelId="{60485D1F-B431-4FA8-845F-C20CC7D96479}" type="pres">
      <dgm:prSet presAssocID="{21B3B27F-FA15-41D1-B925-AC6D2EE82202}" presName="node" presStyleLbl="node1" presStyleIdx="1" presStyleCnt="8">
        <dgm:presLayoutVars>
          <dgm:bulletEnabled val="1"/>
        </dgm:presLayoutVars>
      </dgm:prSet>
      <dgm:spPr/>
    </dgm:pt>
    <dgm:pt modelId="{1B1EE6E4-777F-4143-8B84-09ACEFA9BE83}" type="pres">
      <dgm:prSet presAssocID="{836FCDDF-3AF5-43C2-B23C-3317C0D332EA}" presName="sibTrans" presStyleLbl="sibTrans1D1" presStyleIdx="1" presStyleCnt="7"/>
      <dgm:spPr/>
    </dgm:pt>
    <dgm:pt modelId="{7ACC2005-FFD7-4722-AAC3-704EC6DF7EF6}" type="pres">
      <dgm:prSet presAssocID="{836FCDDF-3AF5-43C2-B23C-3317C0D332EA}" presName="connectorText" presStyleLbl="sibTrans1D1" presStyleIdx="1" presStyleCnt="7"/>
      <dgm:spPr/>
    </dgm:pt>
    <dgm:pt modelId="{2A48C99D-8509-4C0D-84C9-1ED56B34AC03}" type="pres">
      <dgm:prSet presAssocID="{CD368E08-8D79-4D21-844C-2717E27C3906}" presName="node" presStyleLbl="node1" presStyleIdx="2" presStyleCnt="8">
        <dgm:presLayoutVars>
          <dgm:bulletEnabled val="1"/>
        </dgm:presLayoutVars>
      </dgm:prSet>
      <dgm:spPr/>
    </dgm:pt>
    <dgm:pt modelId="{95D53797-1AD1-4C41-B3D0-9D5BF22AB793}" type="pres">
      <dgm:prSet presAssocID="{88BB665B-4ADB-411F-90E1-107DA3C0CADC}" presName="sibTrans" presStyleLbl="sibTrans1D1" presStyleIdx="2" presStyleCnt="7"/>
      <dgm:spPr/>
    </dgm:pt>
    <dgm:pt modelId="{A410557C-BC86-48E6-A765-F034D6CE5241}" type="pres">
      <dgm:prSet presAssocID="{88BB665B-4ADB-411F-90E1-107DA3C0CADC}" presName="connectorText" presStyleLbl="sibTrans1D1" presStyleIdx="2" presStyleCnt="7"/>
      <dgm:spPr/>
    </dgm:pt>
    <dgm:pt modelId="{20C33458-9AD0-49FC-8135-D72CCA973BEF}" type="pres">
      <dgm:prSet presAssocID="{FAAC3D57-1E68-43CD-B7F5-1DD3C3EF56D4}" presName="node" presStyleLbl="node1" presStyleIdx="3" presStyleCnt="8">
        <dgm:presLayoutVars>
          <dgm:bulletEnabled val="1"/>
        </dgm:presLayoutVars>
      </dgm:prSet>
      <dgm:spPr/>
    </dgm:pt>
    <dgm:pt modelId="{F221C897-C1E7-4705-8E28-2B6AE45F1271}" type="pres">
      <dgm:prSet presAssocID="{69771392-63E4-4235-BDCC-0C6AEDD641DC}" presName="sibTrans" presStyleLbl="sibTrans1D1" presStyleIdx="3" presStyleCnt="7"/>
      <dgm:spPr/>
    </dgm:pt>
    <dgm:pt modelId="{F9AF0359-EF95-46DE-941A-9B78EBB04E7B}" type="pres">
      <dgm:prSet presAssocID="{69771392-63E4-4235-BDCC-0C6AEDD641DC}" presName="connectorText" presStyleLbl="sibTrans1D1" presStyleIdx="3" presStyleCnt="7"/>
      <dgm:spPr/>
    </dgm:pt>
    <dgm:pt modelId="{B840AD4B-5485-4082-AC9F-28A1752973E8}" type="pres">
      <dgm:prSet presAssocID="{1E029D8A-7827-4250-8262-795111E7F705}" presName="node" presStyleLbl="node1" presStyleIdx="4" presStyleCnt="8">
        <dgm:presLayoutVars>
          <dgm:bulletEnabled val="1"/>
        </dgm:presLayoutVars>
      </dgm:prSet>
      <dgm:spPr/>
    </dgm:pt>
    <dgm:pt modelId="{2EA2CEB5-EE55-4093-B45C-D71247C8D862}" type="pres">
      <dgm:prSet presAssocID="{71F59035-B1C4-4EB8-9ADB-05D75948E4AF}" presName="sibTrans" presStyleLbl="sibTrans1D1" presStyleIdx="4" presStyleCnt="7"/>
      <dgm:spPr/>
    </dgm:pt>
    <dgm:pt modelId="{CFE757D9-9127-4321-A4A9-F11A6E4F0EE7}" type="pres">
      <dgm:prSet presAssocID="{71F59035-B1C4-4EB8-9ADB-05D75948E4AF}" presName="connectorText" presStyleLbl="sibTrans1D1" presStyleIdx="4" presStyleCnt="7"/>
      <dgm:spPr/>
    </dgm:pt>
    <dgm:pt modelId="{734B28D8-315F-495A-9D63-90DEE7752741}" type="pres">
      <dgm:prSet presAssocID="{FB0A72AF-9E19-461A-9E23-E117B8AC398C}" presName="node" presStyleLbl="node1" presStyleIdx="5" presStyleCnt="8">
        <dgm:presLayoutVars>
          <dgm:bulletEnabled val="1"/>
        </dgm:presLayoutVars>
      </dgm:prSet>
      <dgm:spPr/>
    </dgm:pt>
    <dgm:pt modelId="{660F784E-7997-4CD8-ACD0-1FF8BE0288D2}" type="pres">
      <dgm:prSet presAssocID="{54AA69DF-D280-48E7-9BAB-E5467D7E74D8}" presName="sibTrans" presStyleLbl="sibTrans1D1" presStyleIdx="5" presStyleCnt="7"/>
      <dgm:spPr/>
    </dgm:pt>
    <dgm:pt modelId="{6161EE8F-B64D-4E0C-BC2A-4C283ED1E33A}" type="pres">
      <dgm:prSet presAssocID="{54AA69DF-D280-48E7-9BAB-E5467D7E74D8}" presName="connectorText" presStyleLbl="sibTrans1D1" presStyleIdx="5" presStyleCnt="7"/>
      <dgm:spPr/>
    </dgm:pt>
    <dgm:pt modelId="{63DA39A5-84A8-4A20-8F7C-6A080BE8CA2B}" type="pres">
      <dgm:prSet presAssocID="{59D92DDC-2B5A-4A87-A720-69DED8B42B67}" presName="node" presStyleLbl="node1" presStyleIdx="6" presStyleCnt="8">
        <dgm:presLayoutVars>
          <dgm:bulletEnabled val="1"/>
        </dgm:presLayoutVars>
      </dgm:prSet>
      <dgm:spPr/>
    </dgm:pt>
    <dgm:pt modelId="{9BB9CB6F-D73B-46EB-89F7-BB32CE3244D5}" type="pres">
      <dgm:prSet presAssocID="{9EC5846D-6C8B-4877-8E1C-6B2A975AE813}" presName="sibTrans" presStyleLbl="sibTrans1D1" presStyleIdx="6" presStyleCnt="7"/>
      <dgm:spPr/>
    </dgm:pt>
    <dgm:pt modelId="{234F1A11-830A-4267-9112-4C6033806911}" type="pres">
      <dgm:prSet presAssocID="{9EC5846D-6C8B-4877-8E1C-6B2A975AE813}" presName="connectorText" presStyleLbl="sibTrans1D1" presStyleIdx="6" presStyleCnt="7"/>
      <dgm:spPr/>
    </dgm:pt>
    <dgm:pt modelId="{C88065CA-9274-4A6B-9DAD-9BE4A42F52E4}" type="pres">
      <dgm:prSet presAssocID="{DB2A2B7D-E130-483B-BACF-34CEEA0AA624}" presName="node" presStyleLbl="node1" presStyleIdx="7" presStyleCnt="8">
        <dgm:presLayoutVars>
          <dgm:bulletEnabled val="1"/>
        </dgm:presLayoutVars>
      </dgm:prSet>
      <dgm:spPr/>
    </dgm:pt>
  </dgm:ptLst>
  <dgm:cxnLst>
    <dgm:cxn modelId="{B546620A-C3C2-44C9-A3DE-B7983DC52245}" type="presOf" srcId="{71F59035-B1C4-4EB8-9ADB-05D75948E4AF}" destId="{2EA2CEB5-EE55-4093-B45C-D71247C8D862}" srcOrd="0" destOrd="0" presId="urn:microsoft.com/office/officeart/2016/7/layout/RepeatingBendingProcessNew"/>
    <dgm:cxn modelId="{3AD5E80D-8831-4E61-840A-F5C2FA46B440}" type="presOf" srcId="{9EC5846D-6C8B-4877-8E1C-6B2A975AE813}" destId="{9BB9CB6F-D73B-46EB-89F7-BB32CE3244D5}" srcOrd="0" destOrd="0" presId="urn:microsoft.com/office/officeart/2016/7/layout/RepeatingBendingProcessNew"/>
    <dgm:cxn modelId="{9A84A511-9D72-4701-A6F4-5076C652791B}" srcId="{F442FC55-D3D9-4369-9ECB-E12DAAFA7A48}" destId="{1E029D8A-7827-4250-8262-795111E7F705}" srcOrd="4" destOrd="0" parTransId="{AC0C60BC-1D97-4EDE-B49D-823D0F5656EA}" sibTransId="{71F59035-B1C4-4EB8-9ADB-05D75948E4AF}"/>
    <dgm:cxn modelId="{A6942718-6B5C-4026-B835-B6BFFD328DB9}" type="presOf" srcId="{69771392-63E4-4235-BDCC-0C6AEDD641DC}" destId="{F9AF0359-EF95-46DE-941A-9B78EBB04E7B}" srcOrd="1" destOrd="0" presId="urn:microsoft.com/office/officeart/2016/7/layout/RepeatingBendingProcessNew"/>
    <dgm:cxn modelId="{A925D123-2444-4A5D-81C1-761EFCEEBC67}" srcId="{F442FC55-D3D9-4369-9ECB-E12DAAFA7A48}" destId="{59D92DDC-2B5A-4A87-A720-69DED8B42B67}" srcOrd="6" destOrd="0" parTransId="{01222D12-0184-47AE-826D-3CA99878A9E7}" sibTransId="{9EC5846D-6C8B-4877-8E1C-6B2A975AE813}"/>
    <dgm:cxn modelId="{004D6126-2B46-4463-BD8E-26BB6DB39770}" srcId="{F442FC55-D3D9-4369-9ECB-E12DAAFA7A48}" destId="{CD368E08-8D79-4D21-844C-2717E27C3906}" srcOrd="2" destOrd="0" parTransId="{67F94403-3824-4BB3-98FA-AE020D14BFFE}" sibTransId="{88BB665B-4ADB-411F-90E1-107DA3C0CADC}"/>
    <dgm:cxn modelId="{F9408130-1D45-48F1-B3F4-1FEEB1E5C75E}" type="presOf" srcId="{5DEF1DF0-1BE2-4A19-888D-08A4C82BB8C6}" destId="{5DCB6E5D-66F8-40F4-B6C4-36405DC907BE}" srcOrd="1" destOrd="0" presId="urn:microsoft.com/office/officeart/2016/7/layout/RepeatingBendingProcessNew"/>
    <dgm:cxn modelId="{8D7C7534-618A-42B5-A679-7AACEB356729}" srcId="{F442FC55-D3D9-4369-9ECB-E12DAAFA7A48}" destId="{FAAC3D57-1E68-43CD-B7F5-1DD3C3EF56D4}" srcOrd="3" destOrd="0" parTransId="{63F64AC0-C9D3-40D0-AC45-B94A370E1B8F}" sibTransId="{69771392-63E4-4235-BDCC-0C6AEDD641DC}"/>
    <dgm:cxn modelId="{B24A2639-84E4-445F-9340-48749E4D1551}" type="presOf" srcId="{DB2A2B7D-E130-483B-BACF-34CEEA0AA624}" destId="{C88065CA-9274-4A6B-9DAD-9BE4A42F52E4}" srcOrd="0" destOrd="0" presId="urn:microsoft.com/office/officeart/2016/7/layout/RepeatingBendingProcessNew"/>
    <dgm:cxn modelId="{CC8EB23C-DCF8-432E-BB50-E06734CAA12A}" type="presOf" srcId="{54AA69DF-D280-48E7-9BAB-E5467D7E74D8}" destId="{6161EE8F-B64D-4E0C-BC2A-4C283ED1E33A}" srcOrd="1" destOrd="0" presId="urn:microsoft.com/office/officeart/2016/7/layout/RepeatingBendingProcessNew"/>
    <dgm:cxn modelId="{35658A5C-4851-43D4-9BFF-AC7A7705A860}" srcId="{F442FC55-D3D9-4369-9ECB-E12DAAFA7A48}" destId="{21B3B27F-FA15-41D1-B925-AC6D2EE82202}" srcOrd="1" destOrd="0" parTransId="{A9C02EDE-9933-44CE-AA30-FC15C5DAAAF2}" sibTransId="{836FCDDF-3AF5-43C2-B23C-3317C0D332EA}"/>
    <dgm:cxn modelId="{5DDFEA48-B59A-4D9C-84A5-72492251D63E}" type="presOf" srcId="{9EC5846D-6C8B-4877-8E1C-6B2A975AE813}" destId="{234F1A11-830A-4267-9112-4C6033806911}" srcOrd="1" destOrd="0" presId="urn:microsoft.com/office/officeart/2016/7/layout/RepeatingBendingProcessNew"/>
    <dgm:cxn modelId="{73D9CA6A-EF7E-414A-847B-524D289BB23B}" type="presOf" srcId="{F442FC55-D3D9-4369-9ECB-E12DAAFA7A48}" destId="{28E11992-AEC9-4BFD-8B80-F8B30ED7DAC3}" srcOrd="0" destOrd="0" presId="urn:microsoft.com/office/officeart/2016/7/layout/RepeatingBendingProcessNew"/>
    <dgm:cxn modelId="{8EFDE056-E452-4FDA-841B-33BDA084F8D0}" type="presOf" srcId="{86984001-AD10-4E2D-886B-4F341023B23E}" destId="{539D172B-8ABF-4185-8E62-2082672D0BDD}" srcOrd="0" destOrd="0" presId="urn:microsoft.com/office/officeart/2016/7/layout/RepeatingBendingProcessNew"/>
    <dgm:cxn modelId="{03D5F78A-921D-46C2-88B6-AE28C497D542}" type="presOf" srcId="{FAAC3D57-1E68-43CD-B7F5-1DD3C3EF56D4}" destId="{20C33458-9AD0-49FC-8135-D72CCA973BEF}" srcOrd="0" destOrd="0" presId="urn:microsoft.com/office/officeart/2016/7/layout/RepeatingBendingProcessNew"/>
    <dgm:cxn modelId="{3637959E-5BD8-40F2-9F8F-A8AF05ED692E}" type="presOf" srcId="{836FCDDF-3AF5-43C2-B23C-3317C0D332EA}" destId="{1B1EE6E4-777F-4143-8B84-09ACEFA9BE83}" srcOrd="0" destOrd="0" presId="urn:microsoft.com/office/officeart/2016/7/layout/RepeatingBendingProcessNew"/>
    <dgm:cxn modelId="{535D4DA2-C134-4ACC-90C7-363362987443}" srcId="{F442FC55-D3D9-4369-9ECB-E12DAAFA7A48}" destId="{FB0A72AF-9E19-461A-9E23-E117B8AC398C}" srcOrd="5" destOrd="0" parTransId="{F86062DD-90F2-4B9E-96D4-7E0C6E2C7234}" sibTransId="{54AA69DF-D280-48E7-9BAB-E5467D7E74D8}"/>
    <dgm:cxn modelId="{5D4A79A2-7312-4101-8FBC-7C9D19B5659D}" type="presOf" srcId="{69771392-63E4-4235-BDCC-0C6AEDD641DC}" destId="{F221C897-C1E7-4705-8E28-2B6AE45F1271}" srcOrd="0" destOrd="0" presId="urn:microsoft.com/office/officeart/2016/7/layout/RepeatingBendingProcessNew"/>
    <dgm:cxn modelId="{920EB9A9-C1CD-4C5F-A28A-29AA9B174871}" type="presOf" srcId="{88BB665B-4ADB-411F-90E1-107DA3C0CADC}" destId="{A410557C-BC86-48E6-A765-F034D6CE5241}" srcOrd="1" destOrd="0" presId="urn:microsoft.com/office/officeart/2016/7/layout/RepeatingBendingProcessNew"/>
    <dgm:cxn modelId="{4B5976AD-5147-4E8E-9544-1C9D4C8C1EEA}" type="presOf" srcId="{59D92DDC-2B5A-4A87-A720-69DED8B42B67}" destId="{63DA39A5-84A8-4A20-8F7C-6A080BE8CA2B}" srcOrd="0" destOrd="0" presId="urn:microsoft.com/office/officeart/2016/7/layout/RepeatingBendingProcessNew"/>
    <dgm:cxn modelId="{4B995DBB-A57C-4B1F-85F5-A80C24B9F7F6}" type="presOf" srcId="{CD368E08-8D79-4D21-844C-2717E27C3906}" destId="{2A48C99D-8509-4C0D-84C9-1ED56B34AC03}" srcOrd="0" destOrd="0" presId="urn:microsoft.com/office/officeart/2016/7/layout/RepeatingBendingProcessNew"/>
    <dgm:cxn modelId="{47D6A7BF-B991-4FE2-A12F-454A5575FEB1}" type="presOf" srcId="{21B3B27F-FA15-41D1-B925-AC6D2EE82202}" destId="{60485D1F-B431-4FA8-845F-C20CC7D96479}" srcOrd="0" destOrd="0" presId="urn:microsoft.com/office/officeart/2016/7/layout/RepeatingBendingProcessNew"/>
    <dgm:cxn modelId="{B2DB43C2-0206-43AE-885D-D9A42174CFE8}" type="presOf" srcId="{88BB665B-4ADB-411F-90E1-107DA3C0CADC}" destId="{95D53797-1AD1-4C41-B3D0-9D5BF22AB793}" srcOrd="0" destOrd="0" presId="urn:microsoft.com/office/officeart/2016/7/layout/RepeatingBendingProcessNew"/>
    <dgm:cxn modelId="{51929CC3-4AC3-4560-BB0E-92CA1BFAD778}" type="presOf" srcId="{1E029D8A-7827-4250-8262-795111E7F705}" destId="{B840AD4B-5485-4082-AC9F-28A1752973E8}" srcOrd="0" destOrd="0" presId="urn:microsoft.com/office/officeart/2016/7/layout/RepeatingBendingProcessNew"/>
    <dgm:cxn modelId="{41E276D2-CCA1-426F-A15B-2839984A82AF}" srcId="{F442FC55-D3D9-4369-9ECB-E12DAAFA7A48}" destId="{DB2A2B7D-E130-483B-BACF-34CEEA0AA624}" srcOrd="7" destOrd="0" parTransId="{298E7B66-A8FB-4CB9-A1D1-43E0D3A59ABB}" sibTransId="{6E0C3DDE-5EF5-4702-9E56-3B4970034B61}"/>
    <dgm:cxn modelId="{4C886BDB-FA92-4AD2-9CC2-57CB994D5154}" type="presOf" srcId="{71F59035-B1C4-4EB8-9ADB-05D75948E4AF}" destId="{CFE757D9-9127-4321-A4A9-F11A6E4F0EE7}" srcOrd="1" destOrd="0" presId="urn:microsoft.com/office/officeart/2016/7/layout/RepeatingBendingProcessNew"/>
    <dgm:cxn modelId="{80929EE8-80D2-4C81-9EAD-351DADA0AD7D}" type="presOf" srcId="{836FCDDF-3AF5-43C2-B23C-3317C0D332EA}" destId="{7ACC2005-FFD7-4722-AAC3-704EC6DF7EF6}" srcOrd="1" destOrd="0" presId="urn:microsoft.com/office/officeart/2016/7/layout/RepeatingBendingProcessNew"/>
    <dgm:cxn modelId="{76AAE9EF-EE06-4E31-96E9-F681EDB9D3B5}" type="presOf" srcId="{54AA69DF-D280-48E7-9BAB-E5467D7E74D8}" destId="{660F784E-7997-4CD8-ACD0-1FF8BE0288D2}" srcOrd="0" destOrd="0" presId="urn:microsoft.com/office/officeart/2016/7/layout/RepeatingBendingProcessNew"/>
    <dgm:cxn modelId="{1F96CBF2-4627-4DB1-BB9A-F76523D63D19}" srcId="{F442FC55-D3D9-4369-9ECB-E12DAAFA7A48}" destId="{86984001-AD10-4E2D-886B-4F341023B23E}" srcOrd="0" destOrd="0" parTransId="{C990CD75-61F5-482D-BFBB-6992B0E5EA91}" sibTransId="{5DEF1DF0-1BE2-4A19-888D-08A4C82BB8C6}"/>
    <dgm:cxn modelId="{B7D696F3-56B5-42F6-A8D3-93B9AABF2EBF}" type="presOf" srcId="{5DEF1DF0-1BE2-4A19-888D-08A4C82BB8C6}" destId="{85D1344E-737B-4A16-AA42-B60FF26DC072}" srcOrd="0" destOrd="0" presId="urn:microsoft.com/office/officeart/2016/7/layout/RepeatingBendingProcessNew"/>
    <dgm:cxn modelId="{B0B85CFD-DE42-4DB5-B181-D7A9D06EF9DD}" type="presOf" srcId="{FB0A72AF-9E19-461A-9E23-E117B8AC398C}" destId="{734B28D8-315F-495A-9D63-90DEE7752741}" srcOrd="0" destOrd="0" presId="urn:microsoft.com/office/officeart/2016/7/layout/RepeatingBendingProcessNew"/>
    <dgm:cxn modelId="{459B2F0B-F197-4D04-8B89-D97286B9899B}" type="presParOf" srcId="{28E11992-AEC9-4BFD-8B80-F8B30ED7DAC3}" destId="{539D172B-8ABF-4185-8E62-2082672D0BDD}" srcOrd="0" destOrd="0" presId="urn:microsoft.com/office/officeart/2016/7/layout/RepeatingBendingProcessNew"/>
    <dgm:cxn modelId="{B0359489-0AC7-4B78-8F5A-279372CFA461}" type="presParOf" srcId="{28E11992-AEC9-4BFD-8B80-F8B30ED7DAC3}" destId="{85D1344E-737B-4A16-AA42-B60FF26DC072}" srcOrd="1" destOrd="0" presId="urn:microsoft.com/office/officeart/2016/7/layout/RepeatingBendingProcessNew"/>
    <dgm:cxn modelId="{15F46030-35D5-4682-817B-6538F19B4895}" type="presParOf" srcId="{85D1344E-737B-4A16-AA42-B60FF26DC072}" destId="{5DCB6E5D-66F8-40F4-B6C4-36405DC907BE}" srcOrd="0" destOrd="0" presId="urn:microsoft.com/office/officeart/2016/7/layout/RepeatingBendingProcessNew"/>
    <dgm:cxn modelId="{3466274A-1696-4742-9243-3FC046FB88F9}" type="presParOf" srcId="{28E11992-AEC9-4BFD-8B80-F8B30ED7DAC3}" destId="{60485D1F-B431-4FA8-845F-C20CC7D96479}" srcOrd="2" destOrd="0" presId="urn:microsoft.com/office/officeart/2016/7/layout/RepeatingBendingProcessNew"/>
    <dgm:cxn modelId="{445A8D2A-37F6-4F51-9491-05251606F150}" type="presParOf" srcId="{28E11992-AEC9-4BFD-8B80-F8B30ED7DAC3}" destId="{1B1EE6E4-777F-4143-8B84-09ACEFA9BE83}" srcOrd="3" destOrd="0" presId="urn:microsoft.com/office/officeart/2016/7/layout/RepeatingBendingProcessNew"/>
    <dgm:cxn modelId="{6700AA9A-5D2D-4875-BA97-C3499D109DA9}" type="presParOf" srcId="{1B1EE6E4-777F-4143-8B84-09ACEFA9BE83}" destId="{7ACC2005-FFD7-4722-AAC3-704EC6DF7EF6}" srcOrd="0" destOrd="0" presId="urn:microsoft.com/office/officeart/2016/7/layout/RepeatingBendingProcessNew"/>
    <dgm:cxn modelId="{95273369-94E7-42B1-8681-8879C6D24189}" type="presParOf" srcId="{28E11992-AEC9-4BFD-8B80-F8B30ED7DAC3}" destId="{2A48C99D-8509-4C0D-84C9-1ED56B34AC03}" srcOrd="4" destOrd="0" presId="urn:microsoft.com/office/officeart/2016/7/layout/RepeatingBendingProcessNew"/>
    <dgm:cxn modelId="{5D27C6B9-F569-4EED-8509-47E9E4A96EFD}" type="presParOf" srcId="{28E11992-AEC9-4BFD-8B80-F8B30ED7DAC3}" destId="{95D53797-1AD1-4C41-B3D0-9D5BF22AB793}" srcOrd="5" destOrd="0" presId="urn:microsoft.com/office/officeart/2016/7/layout/RepeatingBendingProcessNew"/>
    <dgm:cxn modelId="{9E1211A3-BA47-4F3E-B6E4-7FA6F15AA4FE}" type="presParOf" srcId="{95D53797-1AD1-4C41-B3D0-9D5BF22AB793}" destId="{A410557C-BC86-48E6-A765-F034D6CE5241}" srcOrd="0" destOrd="0" presId="urn:microsoft.com/office/officeart/2016/7/layout/RepeatingBendingProcessNew"/>
    <dgm:cxn modelId="{B10BB134-A762-43AF-A5AA-14529CDB1BEC}" type="presParOf" srcId="{28E11992-AEC9-4BFD-8B80-F8B30ED7DAC3}" destId="{20C33458-9AD0-49FC-8135-D72CCA973BEF}" srcOrd="6" destOrd="0" presId="urn:microsoft.com/office/officeart/2016/7/layout/RepeatingBendingProcessNew"/>
    <dgm:cxn modelId="{8187EA2D-51D7-4E94-8F4C-2B035B06D775}" type="presParOf" srcId="{28E11992-AEC9-4BFD-8B80-F8B30ED7DAC3}" destId="{F221C897-C1E7-4705-8E28-2B6AE45F1271}" srcOrd="7" destOrd="0" presId="urn:microsoft.com/office/officeart/2016/7/layout/RepeatingBendingProcessNew"/>
    <dgm:cxn modelId="{59F31E54-2408-4B07-A491-6E3942BD4673}" type="presParOf" srcId="{F221C897-C1E7-4705-8E28-2B6AE45F1271}" destId="{F9AF0359-EF95-46DE-941A-9B78EBB04E7B}" srcOrd="0" destOrd="0" presId="urn:microsoft.com/office/officeart/2016/7/layout/RepeatingBendingProcessNew"/>
    <dgm:cxn modelId="{073AC120-678F-44C0-9C8B-4921509AB64D}" type="presParOf" srcId="{28E11992-AEC9-4BFD-8B80-F8B30ED7DAC3}" destId="{B840AD4B-5485-4082-AC9F-28A1752973E8}" srcOrd="8" destOrd="0" presId="urn:microsoft.com/office/officeart/2016/7/layout/RepeatingBendingProcessNew"/>
    <dgm:cxn modelId="{B141941D-C0E7-4735-94A7-0DC11FB0788B}" type="presParOf" srcId="{28E11992-AEC9-4BFD-8B80-F8B30ED7DAC3}" destId="{2EA2CEB5-EE55-4093-B45C-D71247C8D862}" srcOrd="9" destOrd="0" presId="urn:microsoft.com/office/officeart/2016/7/layout/RepeatingBendingProcessNew"/>
    <dgm:cxn modelId="{2ADFDFA7-8CF9-4716-8872-F1C2F6E90DFD}" type="presParOf" srcId="{2EA2CEB5-EE55-4093-B45C-D71247C8D862}" destId="{CFE757D9-9127-4321-A4A9-F11A6E4F0EE7}" srcOrd="0" destOrd="0" presId="urn:microsoft.com/office/officeart/2016/7/layout/RepeatingBendingProcessNew"/>
    <dgm:cxn modelId="{1AF72D5B-B3FC-4249-B1D3-836A11B92B7F}" type="presParOf" srcId="{28E11992-AEC9-4BFD-8B80-F8B30ED7DAC3}" destId="{734B28D8-315F-495A-9D63-90DEE7752741}" srcOrd="10" destOrd="0" presId="urn:microsoft.com/office/officeart/2016/7/layout/RepeatingBendingProcessNew"/>
    <dgm:cxn modelId="{E308BDF2-FCB3-4052-8196-A3B3B5940707}" type="presParOf" srcId="{28E11992-AEC9-4BFD-8B80-F8B30ED7DAC3}" destId="{660F784E-7997-4CD8-ACD0-1FF8BE0288D2}" srcOrd="11" destOrd="0" presId="urn:microsoft.com/office/officeart/2016/7/layout/RepeatingBendingProcessNew"/>
    <dgm:cxn modelId="{75575B37-76E5-4C96-9C8F-B0D04ECD8DF9}" type="presParOf" srcId="{660F784E-7997-4CD8-ACD0-1FF8BE0288D2}" destId="{6161EE8F-B64D-4E0C-BC2A-4C283ED1E33A}" srcOrd="0" destOrd="0" presId="urn:microsoft.com/office/officeart/2016/7/layout/RepeatingBendingProcessNew"/>
    <dgm:cxn modelId="{739E6578-418E-4CFD-950B-ED6CAB30C3C3}" type="presParOf" srcId="{28E11992-AEC9-4BFD-8B80-F8B30ED7DAC3}" destId="{63DA39A5-84A8-4A20-8F7C-6A080BE8CA2B}" srcOrd="12" destOrd="0" presId="urn:microsoft.com/office/officeart/2016/7/layout/RepeatingBendingProcessNew"/>
    <dgm:cxn modelId="{6F5D2628-359E-4C67-B90B-705807C3465D}" type="presParOf" srcId="{28E11992-AEC9-4BFD-8B80-F8B30ED7DAC3}" destId="{9BB9CB6F-D73B-46EB-89F7-BB32CE3244D5}" srcOrd="13" destOrd="0" presId="urn:microsoft.com/office/officeart/2016/7/layout/RepeatingBendingProcessNew"/>
    <dgm:cxn modelId="{F40A1F52-1198-40DC-82AF-46F834B99722}" type="presParOf" srcId="{9BB9CB6F-D73B-46EB-89F7-BB32CE3244D5}" destId="{234F1A11-830A-4267-9112-4C6033806911}" srcOrd="0" destOrd="0" presId="urn:microsoft.com/office/officeart/2016/7/layout/RepeatingBendingProcessNew"/>
    <dgm:cxn modelId="{6B669BCB-64DF-4D71-B97F-8DAE790E97B7}" type="presParOf" srcId="{28E11992-AEC9-4BFD-8B80-F8B30ED7DAC3}" destId="{C88065CA-9274-4A6B-9DAD-9BE4A42F52E4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F4CF70-33A1-4300-85C8-496E87E08ADD}" type="doc">
      <dgm:prSet loTypeId="urn:microsoft.com/office/officeart/2005/8/layout/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4DF579F9-0E80-4D15-B73E-3D153B492502}">
      <dgm:prSet phldrT="[Text]" custT="1"/>
      <dgm:spPr/>
      <dgm:t>
        <a:bodyPr/>
        <a:lstStyle/>
        <a:p>
          <a:r>
            <a: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Learner details</a:t>
          </a:r>
        </a:p>
      </dgm:t>
    </dgm:pt>
    <dgm:pt modelId="{66DD70EF-BCB8-4803-9118-78FF8B73D359}" type="parTrans" cxnId="{58165124-2D4F-4DF4-AB73-FB6CB9E3E506}">
      <dgm:prSet/>
      <dgm:spPr/>
      <dgm:t>
        <a:bodyPr/>
        <a:lstStyle/>
        <a:p>
          <a:endParaRPr lang="en-GB"/>
        </a:p>
      </dgm:t>
    </dgm:pt>
    <dgm:pt modelId="{5E0FE9EC-DA12-41A7-8B80-C131AB1952EB}" type="sibTrans" cxnId="{58165124-2D4F-4DF4-AB73-FB6CB9E3E506}">
      <dgm:prSet/>
      <dgm:spPr/>
      <dgm:t>
        <a:bodyPr/>
        <a:lstStyle/>
        <a:p>
          <a:endParaRPr lang="en-GB"/>
        </a:p>
      </dgm:t>
    </dgm:pt>
    <dgm:pt modelId="{C5306E7E-9395-4506-A9FA-2E8EEA9327C9}">
      <dgm:prSet phldrT="[Text]" custT="1"/>
      <dgm:spPr/>
      <dgm:t>
        <a:bodyPr/>
        <a:lstStyle/>
        <a:p>
          <a:r>
            <a: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Attendance confirmations</a:t>
          </a:r>
        </a:p>
      </dgm:t>
    </dgm:pt>
    <dgm:pt modelId="{F2EA3E48-47CA-4623-825C-FAED216D1D8C}" type="parTrans" cxnId="{8841F429-3C70-4C83-8CF7-43F4D45A6355}">
      <dgm:prSet/>
      <dgm:spPr/>
      <dgm:t>
        <a:bodyPr/>
        <a:lstStyle/>
        <a:p>
          <a:endParaRPr lang="en-GB"/>
        </a:p>
      </dgm:t>
    </dgm:pt>
    <dgm:pt modelId="{3E236BF0-D892-4F78-97F4-31047ED0ED41}" type="sibTrans" cxnId="{8841F429-3C70-4C83-8CF7-43F4D45A6355}">
      <dgm:prSet/>
      <dgm:spPr/>
      <dgm:t>
        <a:bodyPr/>
        <a:lstStyle/>
        <a:p>
          <a:endParaRPr lang="en-GB"/>
        </a:p>
      </dgm:t>
    </dgm:pt>
    <dgm:pt modelId="{CE30EE1A-F899-4B02-B08E-2FD45F8658EB}">
      <dgm:prSet phldrT="[Text]" custT="1"/>
      <dgm:spPr/>
      <dgm:t>
        <a:bodyPr/>
        <a:lstStyle/>
        <a:p>
          <a:r>
            <a: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Change of circumstances</a:t>
          </a:r>
        </a:p>
      </dgm:t>
    </dgm:pt>
    <dgm:pt modelId="{1D696D1F-0AAB-4FEF-9E3C-8413C74E5BE1}" type="parTrans" cxnId="{6C11C0D0-EC64-4ED0-AEC9-15A1B24B6B26}">
      <dgm:prSet/>
      <dgm:spPr/>
      <dgm:t>
        <a:bodyPr/>
        <a:lstStyle/>
        <a:p>
          <a:endParaRPr lang="en-GB"/>
        </a:p>
      </dgm:t>
    </dgm:pt>
    <dgm:pt modelId="{12B7D4B0-C83A-4635-A13C-7196993A8246}" type="sibTrans" cxnId="{6C11C0D0-EC64-4ED0-AEC9-15A1B24B6B26}">
      <dgm:prSet/>
      <dgm:spPr/>
      <dgm:t>
        <a:bodyPr/>
        <a:lstStyle/>
        <a:p>
          <a:endParaRPr lang="en-GB"/>
        </a:p>
      </dgm:t>
    </dgm:pt>
    <dgm:pt modelId="{85DC7394-0B2D-436A-8178-C64FCE8BDF1D}">
      <dgm:prSet custT="1"/>
      <dgm:spPr/>
      <dgm:t>
        <a:bodyPr/>
        <a:lstStyle/>
        <a:p>
          <a:r>
            <a: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User access levels</a:t>
          </a:r>
        </a:p>
      </dgm:t>
    </dgm:pt>
    <dgm:pt modelId="{BF923CD2-013D-48FE-9295-E9D014DEDF65}" type="parTrans" cxnId="{B0D31FC6-EB9A-40D2-AC5F-E012A3997FAD}">
      <dgm:prSet/>
      <dgm:spPr/>
      <dgm:t>
        <a:bodyPr/>
        <a:lstStyle/>
        <a:p>
          <a:endParaRPr lang="en-GB"/>
        </a:p>
      </dgm:t>
    </dgm:pt>
    <dgm:pt modelId="{5AC74538-D0B1-4514-91A6-39796F7B5712}" type="sibTrans" cxnId="{B0D31FC6-EB9A-40D2-AC5F-E012A3997FAD}">
      <dgm:prSet/>
      <dgm:spPr/>
      <dgm:t>
        <a:bodyPr/>
        <a:lstStyle/>
        <a:p>
          <a:endParaRPr lang="en-GB"/>
        </a:p>
      </dgm:t>
    </dgm:pt>
    <dgm:pt modelId="{37B18829-162C-4850-8570-74C58614E14A}">
      <dgm:prSet custT="1"/>
      <dgm:spPr/>
      <dgm:t>
        <a:bodyPr/>
        <a:lstStyle/>
        <a:p>
          <a:r>
            <a: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LP details</a:t>
          </a:r>
        </a:p>
      </dgm:t>
    </dgm:pt>
    <dgm:pt modelId="{190A1414-72DD-44D6-8523-36653FEFA620}" type="parTrans" cxnId="{37C4E37C-E3F3-40DD-B9DE-D06387C954D0}">
      <dgm:prSet/>
      <dgm:spPr/>
      <dgm:t>
        <a:bodyPr/>
        <a:lstStyle/>
        <a:p>
          <a:endParaRPr lang="en-GB"/>
        </a:p>
      </dgm:t>
    </dgm:pt>
    <dgm:pt modelId="{9E2322EC-C439-4749-A9D3-7590669AB173}" type="sibTrans" cxnId="{37C4E37C-E3F3-40DD-B9DE-D06387C954D0}">
      <dgm:prSet/>
      <dgm:spPr/>
      <dgm:t>
        <a:bodyPr/>
        <a:lstStyle/>
        <a:p>
          <a:endParaRPr lang="en-GB"/>
        </a:p>
      </dgm:t>
    </dgm:pt>
    <dgm:pt modelId="{F5685C58-436E-45ED-9E07-79532D4114EA}">
      <dgm:prSet phldrT="[Text]" custT="1"/>
      <dgm:spPr/>
      <dgm:t>
        <a:bodyPr/>
        <a:lstStyle/>
        <a:p>
          <a:r>
            <a: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Reporting functions</a:t>
          </a:r>
        </a:p>
      </dgm:t>
    </dgm:pt>
    <dgm:pt modelId="{B9A28E8A-B9FC-45DF-9D3D-28BE74061F5E}" type="parTrans" cxnId="{42DD9AF1-43B0-4707-A624-7B7593548EA7}">
      <dgm:prSet/>
      <dgm:spPr/>
      <dgm:t>
        <a:bodyPr/>
        <a:lstStyle/>
        <a:p>
          <a:endParaRPr lang="en-GB"/>
        </a:p>
      </dgm:t>
    </dgm:pt>
    <dgm:pt modelId="{483C1363-E2C2-4378-B730-F936CC1F37F2}" type="sibTrans" cxnId="{42DD9AF1-43B0-4707-A624-7B7593548EA7}">
      <dgm:prSet/>
      <dgm:spPr/>
      <dgm:t>
        <a:bodyPr/>
        <a:lstStyle/>
        <a:p>
          <a:endParaRPr lang="en-GB"/>
        </a:p>
      </dgm:t>
    </dgm:pt>
    <dgm:pt modelId="{3DC647B9-9B99-4C7D-A232-EC7C6FB56566}" type="pres">
      <dgm:prSet presAssocID="{1DF4CF70-33A1-4300-85C8-496E87E08ADD}" presName="linear" presStyleCnt="0">
        <dgm:presLayoutVars>
          <dgm:dir/>
          <dgm:animLvl val="lvl"/>
          <dgm:resizeHandles val="exact"/>
        </dgm:presLayoutVars>
      </dgm:prSet>
      <dgm:spPr/>
    </dgm:pt>
    <dgm:pt modelId="{A3CF3695-5B67-414B-BBFE-8D6057485B22}" type="pres">
      <dgm:prSet presAssocID="{37B18829-162C-4850-8570-74C58614E14A}" presName="parentLin" presStyleCnt="0"/>
      <dgm:spPr/>
    </dgm:pt>
    <dgm:pt modelId="{64C386C4-43FD-403B-BD02-6E66C1136E5D}" type="pres">
      <dgm:prSet presAssocID="{37B18829-162C-4850-8570-74C58614E14A}" presName="parentLeftMargin" presStyleLbl="node1" presStyleIdx="0" presStyleCnt="6"/>
      <dgm:spPr/>
    </dgm:pt>
    <dgm:pt modelId="{1932E900-F935-4C81-A228-BB0B7BECFE8E}" type="pres">
      <dgm:prSet presAssocID="{37B18829-162C-4850-8570-74C58614E14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E2CBD67-61E9-4D82-9F48-3FD8B2EF99C3}" type="pres">
      <dgm:prSet presAssocID="{37B18829-162C-4850-8570-74C58614E14A}" presName="negativeSpace" presStyleCnt="0"/>
      <dgm:spPr/>
    </dgm:pt>
    <dgm:pt modelId="{F91A8C68-F0FD-47A5-B804-2FFC3F123729}" type="pres">
      <dgm:prSet presAssocID="{37B18829-162C-4850-8570-74C58614E14A}" presName="childText" presStyleLbl="conFgAcc1" presStyleIdx="0" presStyleCnt="6">
        <dgm:presLayoutVars>
          <dgm:bulletEnabled val="1"/>
        </dgm:presLayoutVars>
      </dgm:prSet>
      <dgm:spPr/>
    </dgm:pt>
    <dgm:pt modelId="{BC112184-2178-4E83-85AD-D6BD350BEE21}" type="pres">
      <dgm:prSet presAssocID="{9E2322EC-C439-4749-A9D3-7590669AB173}" presName="spaceBetweenRectangles" presStyleCnt="0"/>
      <dgm:spPr/>
    </dgm:pt>
    <dgm:pt modelId="{639BED93-1D98-43D9-9FCB-4DFBC8FC91C9}" type="pres">
      <dgm:prSet presAssocID="{85DC7394-0B2D-436A-8178-C64FCE8BDF1D}" presName="parentLin" presStyleCnt="0"/>
      <dgm:spPr/>
    </dgm:pt>
    <dgm:pt modelId="{94C999E4-8B65-4382-B968-67F276DF6EB4}" type="pres">
      <dgm:prSet presAssocID="{85DC7394-0B2D-436A-8178-C64FCE8BDF1D}" presName="parentLeftMargin" presStyleLbl="node1" presStyleIdx="0" presStyleCnt="6"/>
      <dgm:spPr/>
    </dgm:pt>
    <dgm:pt modelId="{7F74E6CD-1B33-48B5-BA2C-1A2557067F60}" type="pres">
      <dgm:prSet presAssocID="{85DC7394-0B2D-436A-8178-C64FCE8BDF1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3878BAF-8D9A-4E46-B3E3-0D204F1AFA13}" type="pres">
      <dgm:prSet presAssocID="{85DC7394-0B2D-436A-8178-C64FCE8BDF1D}" presName="negativeSpace" presStyleCnt="0"/>
      <dgm:spPr/>
    </dgm:pt>
    <dgm:pt modelId="{2D5DA00D-6A4F-49E8-9784-5395A81B3F73}" type="pres">
      <dgm:prSet presAssocID="{85DC7394-0B2D-436A-8178-C64FCE8BDF1D}" presName="childText" presStyleLbl="conFgAcc1" presStyleIdx="1" presStyleCnt="6">
        <dgm:presLayoutVars>
          <dgm:bulletEnabled val="1"/>
        </dgm:presLayoutVars>
      </dgm:prSet>
      <dgm:spPr/>
    </dgm:pt>
    <dgm:pt modelId="{8D62B3DA-C9BE-49DA-A396-ED761BE9E357}" type="pres">
      <dgm:prSet presAssocID="{5AC74538-D0B1-4514-91A6-39796F7B5712}" presName="spaceBetweenRectangles" presStyleCnt="0"/>
      <dgm:spPr/>
    </dgm:pt>
    <dgm:pt modelId="{744631F3-A4DD-4584-A280-EC0C5DFC6FA0}" type="pres">
      <dgm:prSet presAssocID="{4DF579F9-0E80-4D15-B73E-3D153B492502}" presName="parentLin" presStyleCnt="0"/>
      <dgm:spPr/>
    </dgm:pt>
    <dgm:pt modelId="{A06B082C-C882-4630-BE6C-32CFAB6C8044}" type="pres">
      <dgm:prSet presAssocID="{4DF579F9-0E80-4D15-B73E-3D153B492502}" presName="parentLeftMargin" presStyleLbl="node1" presStyleIdx="1" presStyleCnt="6"/>
      <dgm:spPr/>
    </dgm:pt>
    <dgm:pt modelId="{D83F954E-BA34-40E9-A172-318F750D5659}" type="pres">
      <dgm:prSet presAssocID="{4DF579F9-0E80-4D15-B73E-3D153B49250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B54A038-BFCF-44E1-B22E-BE0EA1EC4502}" type="pres">
      <dgm:prSet presAssocID="{4DF579F9-0E80-4D15-B73E-3D153B492502}" presName="negativeSpace" presStyleCnt="0"/>
      <dgm:spPr/>
    </dgm:pt>
    <dgm:pt modelId="{52EDD077-BBE5-4250-AC41-D41757D25C5A}" type="pres">
      <dgm:prSet presAssocID="{4DF579F9-0E80-4D15-B73E-3D153B492502}" presName="childText" presStyleLbl="conFgAcc1" presStyleIdx="2" presStyleCnt="6">
        <dgm:presLayoutVars>
          <dgm:bulletEnabled val="1"/>
        </dgm:presLayoutVars>
      </dgm:prSet>
      <dgm:spPr/>
    </dgm:pt>
    <dgm:pt modelId="{8E49ACB2-C672-4712-B6D7-A1DD8C3F3951}" type="pres">
      <dgm:prSet presAssocID="{5E0FE9EC-DA12-41A7-8B80-C131AB1952EB}" presName="spaceBetweenRectangles" presStyleCnt="0"/>
      <dgm:spPr/>
    </dgm:pt>
    <dgm:pt modelId="{89982BC2-1925-4F6F-8FFC-55BE45FA31B3}" type="pres">
      <dgm:prSet presAssocID="{C5306E7E-9395-4506-A9FA-2E8EEA9327C9}" presName="parentLin" presStyleCnt="0"/>
      <dgm:spPr/>
    </dgm:pt>
    <dgm:pt modelId="{CB8AC7BF-116D-4D6F-BF4B-DE67D5582CD7}" type="pres">
      <dgm:prSet presAssocID="{C5306E7E-9395-4506-A9FA-2E8EEA9327C9}" presName="parentLeftMargin" presStyleLbl="node1" presStyleIdx="2" presStyleCnt="6"/>
      <dgm:spPr/>
    </dgm:pt>
    <dgm:pt modelId="{DAE231A4-6FEE-4FA3-8514-6DDEAE3E5B98}" type="pres">
      <dgm:prSet presAssocID="{C5306E7E-9395-4506-A9FA-2E8EEA9327C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C3F33BD-3253-4A83-A1C2-15F23717E579}" type="pres">
      <dgm:prSet presAssocID="{C5306E7E-9395-4506-A9FA-2E8EEA9327C9}" presName="negativeSpace" presStyleCnt="0"/>
      <dgm:spPr/>
    </dgm:pt>
    <dgm:pt modelId="{EB138CBA-ACEE-47D3-99B5-6C187CD6BF26}" type="pres">
      <dgm:prSet presAssocID="{C5306E7E-9395-4506-A9FA-2E8EEA9327C9}" presName="childText" presStyleLbl="conFgAcc1" presStyleIdx="3" presStyleCnt="6">
        <dgm:presLayoutVars>
          <dgm:bulletEnabled val="1"/>
        </dgm:presLayoutVars>
      </dgm:prSet>
      <dgm:spPr/>
    </dgm:pt>
    <dgm:pt modelId="{9D6E7494-7AA6-4522-98A7-66EA816EA901}" type="pres">
      <dgm:prSet presAssocID="{3E236BF0-D892-4F78-97F4-31047ED0ED41}" presName="spaceBetweenRectangles" presStyleCnt="0"/>
      <dgm:spPr/>
    </dgm:pt>
    <dgm:pt modelId="{7C423602-83D8-4F4E-A2F2-0C67A597E9BF}" type="pres">
      <dgm:prSet presAssocID="{CE30EE1A-F899-4B02-B08E-2FD45F8658EB}" presName="parentLin" presStyleCnt="0"/>
      <dgm:spPr/>
    </dgm:pt>
    <dgm:pt modelId="{0D4F3207-CFFC-4834-9900-E6AE581924C4}" type="pres">
      <dgm:prSet presAssocID="{CE30EE1A-F899-4B02-B08E-2FD45F8658EB}" presName="parentLeftMargin" presStyleLbl="node1" presStyleIdx="3" presStyleCnt="6"/>
      <dgm:spPr/>
    </dgm:pt>
    <dgm:pt modelId="{86E5F765-9727-481A-AF6B-D0A65DD0AFCB}" type="pres">
      <dgm:prSet presAssocID="{CE30EE1A-F899-4B02-B08E-2FD45F8658E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CA4CC35-8588-481C-B855-D45848A55EAA}" type="pres">
      <dgm:prSet presAssocID="{CE30EE1A-F899-4B02-B08E-2FD45F8658EB}" presName="negativeSpace" presStyleCnt="0"/>
      <dgm:spPr/>
    </dgm:pt>
    <dgm:pt modelId="{967ED44E-9300-450A-B012-C962DA90AC5B}" type="pres">
      <dgm:prSet presAssocID="{CE30EE1A-F899-4B02-B08E-2FD45F8658EB}" presName="childText" presStyleLbl="conFgAcc1" presStyleIdx="4" presStyleCnt="6">
        <dgm:presLayoutVars>
          <dgm:bulletEnabled val="1"/>
        </dgm:presLayoutVars>
      </dgm:prSet>
      <dgm:spPr/>
    </dgm:pt>
    <dgm:pt modelId="{F28D476A-DFD1-4711-9772-BE733AF913E7}" type="pres">
      <dgm:prSet presAssocID="{12B7D4B0-C83A-4635-A13C-7196993A8246}" presName="spaceBetweenRectangles" presStyleCnt="0"/>
      <dgm:spPr/>
    </dgm:pt>
    <dgm:pt modelId="{46F49F52-CC44-4046-B01D-2B06FE80EF28}" type="pres">
      <dgm:prSet presAssocID="{F5685C58-436E-45ED-9E07-79532D4114EA}" presName="parentLin" presStyleCnt="0"/>
      <dgm:spPr/>
    </dgm:pt>
    <dgm:pt modelId="{5BC24A31-56C0-4DAD-9A81-45D6967DEDB1}" type="pres">
      <dgm:prSet presAssocID="{F5685C58-436E-45ED-9E07-79532D4114EA}" presName="parentLeftMargin" presStyleLbl="node1" presStyleIdx="4" presStyleCnt="6"/>
      <dgm:spPr/>
    </dgm:pt>
    <dgm:pt modelId="{45A75F2E-4F64-4DA5-A9E1-D8A4EC725CBA}" type="pres">
      <dgm:prSet presAssocID="{F5685C58-436E-45ED-9E07-79532D4114EA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AF0E6699-3BCD-4FAF-A3DA-96A41A6F8806}" type="pres">
      <dgm:prSet presAssocID="{F5685C58-436E-45ED-9E07-79532D4114EA}" presName="negativeSpace" presStyleCnt="0"/>
      <dgm:spPr/>
    </dgm:pt>
    <dgm:pt modelId="{5E873176-BE88-44DE-92D1-B76C6C6F2066}" type="pres">
      <dgm:prSet presAssocID="{F5685C58-436E-45ED-9E07-79532D4114EA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1442CF0F-7E95-416A-9451-6FBA5F496019}" type="presOf" srcId="{C5306E7E-9395-4506-A9FA-2E8EEA9327C9}" destId="{CB8AC7BF-116D-4D6F-BF4B-DE67D5582CD7}" srcOrd="0" destOrd="0" presId="urn:microsoft.com/office/officeart/2005/8/layout/list1"/>
    <dgm:cxn modelId="{6D1F7313-FD2B-4D9C-BD84-2058A8BCCBF1}" type="presOf" srcId="{4DF579F9-0E80-4D15-B73E-3D153B492502}" destId="{A06B082C-C882-4630-BE6C-32CFAB6C8044}" srcOrd="0" destOrd="0" presId="urn:microsoft.com/office/officeart/2005/8/layout/list1"/>
    <dgm:cxn modelId="{B6D1A120-DA2C-401E-BFCC-BCE0FF4FDCDB}" type="presOf" srcId="{CE30EE1A-F899-4B02-B08E-2FD45F8658EB}" destId="{0D4F3207-CFFC-4834-9900-E6AE581924C4}" srcOrd="0" destOrd="0" presId="urn:microsoft.com/office/officeart/2005/8/layout/list1"/>
    <dgm:cxn modelId="{58165124-2D4F-4DF4-AB73-FB6CB9E3E506}" srcId="{1DF4CF70-33A1-4300-85C8-496E87E08ADD}" destId="{4DF579F9-0E80-4D15-B73E-3D153B492502}" srcOrd="2" destOrd="0" parTransId="{66DD70EF-BCB8-4803-9118-78FF8B73D359}" sibTransId="{5E0FE9EC-DA12-41A7-8B80-C131AB1952EB}"/>
    <dgm:cxn modelId="{8841F429-3C70-4C83-8CF7-43F4D45A6355}" srcId="{1DF4CF70-33A1-4300-85C8-496E87E08ADD}" destId="{C5306E7E-9395-4506-A9FA-2E8EEA9327C9}" srcOrd="3" destOrd="0" parTransId="{F2EA3E48-47CA-4623-825C-FAED216D1D8C}" sibTransId="{3E236BF0-D892-4F78-97F4-31047ED0ED41}"/>
    <dgm:cxn modelId="{C6D2705F-9E84-4C49-A04A-6C1F8DF2B083}" type="presOf" srcId="{37B18829-162C-4850-8570-74C58614E14A}" destId="{1932E900-F935-4C81-A228-BB0B7BECFE8E}" srcOrd="1" destOrd="0" presId="urn:microsoft.com/office/officeart/2005/8/layout/list1"/>
    <dgm:cxn modelId="{191B9247-B435-43F7-AD05-EE27E21A886E}" type="presOf" srcId="{C5306E7E-9395-4506-A9FA-2E8EEA9327C9}" destId="{DAE231A4-6FEE-4FA3-8514-6DDEAE3E5B98}" srcOrd="1" destOrd="0" presId="urn:microsoft.com/office/officeart/2005/8/layout/list1"/>
    <dgm:cxn modelId="{7C79AB78-B074-4913-91E9-FF17F0837ABA}" type="presOf" srcId="{F5685C58-436E-45ED-9E07-79532D4114EA}" destId="{5BC24A31-56C0-4DAD-9A81-45D6967DEDB1}" srcOrd="0" destOrd="0" presId="urn:microsoft.com/office/officeart/2005/8/layout/list1"/>
    <dgm:cxn modelId="{C2AAE17B-D581-4721-A180-D063FB4C3723}" type="presOf" srcId="{F5685C58-436E-45ED-9E07-79532D4114EA}" destId="{45A75F2E-4F64-4DA5-A9E1-D8A4EC725CBA}" srcOrd="1" destOrd="0" presId="urn:microsoft.com/office/officeart/2005/8/layout/list1"/>
    <dgm:cxn modelId="{37C4E37C-E3F3-40DD-B9DE-D06387C954D0}" srcId="{1DF4CF70-33A1-4300-85C8-496E87E08ADD}" destId="{37B18829-162C-4850-8570-74C58614E14A}" srcOrd="0" destOrd="0" parTransId="{190A1414-72DD-44D6-8523-36653FEFA620}" sibTransId="{9E2322EC-C439-4749-A9D3-7590669AB173}"/>
    <dgm:cxn modelId="{7CEB0F9D-F8AB-4933-A6CC-8CDC0F455958}" type="presOf" srcId="{CE30EE1A-F899-4B02-B08E-2FD45F8658EB}" destId="{86E5F765-9727-481A-AF6B-D0A65DD0AFCB}" srcOrd="1" destOrd="0" presId="urn:microsoft.com/office/officeart/2005/8/layout/list1"/>
    <dgm:cxn modelId="{42C46EA3-7F2C-41EA-9D17-5F8850CB30E7}" type="presOf" srcId="{85DC7394-0B2D-436A-8178-C64FCE8BDF1D}" destId="{7F74E6CD-1B33-48B5-BA2C-1A2557067F60}" srcOrd="1" destOrd="0" presId="urn:microsoft.com/office/officeart/2005/8/layout/list1"/>
    <dgm:cxn modelId="{B0D31FC6-EB9A-40D2-AC5F-E012A3997FAD}" srcId="{1DF4CF70-33A1-4300-85C8-496E87E08ADD}" destId="{85DC7394-0B2D-436A-8178-C64FCE8BDF1D}" srcOrd="1" destOrd="0" parTransId="{BF923CD2-013D-48FE-9295-E9D014DEDF65}" sibTransId="{5AC74538-D0B1-4514-91A6-39796F7B5712}"/>
    <dgm:cxn modelId="{6C11C0D0-EC64-4ED0-AEC9-15A1B24B6B26}" srcId="{1DF4CF70-33A1-4300-85C8-496E87E08ADD}" destId="{CE30EE1A-F899-4B02-B08E-2FD45F8658EB}" srcOrd="4" destOrd="0" parTransId="{1D696D1F-0AAB-4FEF-9E3C-8413C74E5BE1}" sibTransId="{12B7D4B0-C83A-4635-A13C-7196993A8246}"/>
    <dgm:cxn modelId="{DE97FFDA-0EDE-4A98-AB26-65DB537BD4F0}" type="presOf" srcId="{37B18829-162C-4850-8570-74C58614E14A}" destId="{64C386C4-43FD-403B-BD02-6E66C1136E5D}" srcOrd="0" destOrd="0" presId="urn:microsoft.com/office/officeart/2005/8/layout/list1"/>
    <dgm:cxn modelId="{40DC69E5-4DD1-4F34-97CE-BE157A2DC1D9}" type="presOf" srcId="{4DF579F9-0E80-4D15-B73E-3D153B492502}" destId="{D83F954E-BA34-40E9-A172-318F750D5659}" srcOrd="1" destOrd="0" presId="urn:microsoft.com/office/officeart/2005/8/layout/list1"/>
    <dgm:cxn modelId="{5FB1B9E7-3A5A-456E-B832-2A41D326515F}" type="presOf" srcId="{85DC7394-0B2D-436A-8178-C64FCE8BDF1D}" destId="{94C999E4-8B65-4382-B968-67F276DF6EB4}" srcOrd="0" destOrd="0" presId="urn:microsoft.com/office/officeart/2005/8/layout/list1"/>
    <dgm:cxn modelId="{42DD9AF1-43B0-4707-A624-7B7593548EA7}" srcId="{1DF4CF70-33A1-4300-85C8-496E87E08ADD}" destId="{F5685C58-436E-45ED-9E07-79532D4114EA}" srcOrd="5" destOrd="0" parTransId="{B9A28E8A-B9FC-45DF-9D3D-28BE74061F5E}" sibTransId="{483C1363-E2C2-4378-B730-F936CC1F37F2}"/>
    <dgm:cxn modelId="{60B6D3F7-BC26-425C-8D36-908DFD765771}" type="presOf" srcId="{1DF4CF70-33A1-4300-85C8-496E87E08ADD}" destId="{3DC647B9-9B99-4C7D-A232-EC7C6FB56566}" srcOrd="0" destOrd="0" presId="urn:microsoft.com/office/officeart/2005/8/layout/list1"/>
    <dgm:cxn modelId="{8B59998F-9782-417F-994F-CDA60FD9DF81}" type="presParOf" srcId="{3DC647B9-9B99-4C7D-A232-EC7C6FB56566}" destId="{A3CF3695-5B67-414B-BBFE-8D6057485B22}" srcOrd="0" destOrd="0" presId="urn:microsoft.com/office/officeart/2005/8/layout/list1"/>
    <dgm:cxn modelId="{88DC678B-DFE9-4231-BD7A-55B10795E90E}" type="presParOf" srcId="{A3CF3695-5B67-414B-BBFE-8D6057485B22}" destId="{64C386C4-43FD-403B-BD02-6E66C1136E5D}" srcOrd="0" destOrd="0" presId="urn:microsoft.com/office/officeart/2005/8/layout/list1"/>
    <dgm:cxn modelId="{D0E40211-CB12-48B5-A14B-DE26A42032A8}" type="presParOf" srcId="{A3CF3695-5B67-414B-BBFE-8D6057485B22}" destId="{1932E900-F935-4C81-A228-BB0B7BECFE8E}" srcOrd="1" destOrd="0" presId="urn:microsoft.com/office/officeart/2005/8/layout/list1"/>
    <dgm:cxn modelId="{AFC8C190-BCBC-476C-9BB8-3BF6E27E5913}" type="presParOf" srcId="{3DC647B9-9B99-4C7D-A232-EC7C6FB56566}" destId="{3E2CBD67-61E9-4D82-9F48-3FD8B2EF99C3}" srcOrd="1" destOrd="0" presId="urn:microsoft.com/office/officeart/2005/8/layout/list1"/>
    <dgm:cxn modelId="{D3CB65E9-F26C-465E-B869-F5DB53924322}" type="presParOf" srcId="{3DC647B9-9B99-4C7D-A232-EC7C6FB56566}" destId="{F91A8C68-F0FD-47A5-B804-2FFC3F123729}" srcOrd="2" destOrd="0" presId="urn:microsoft.com/office/officeart/2005/8/layout/list1"/>
    <dgm:cxn modelId="{27C14370-0315-4505-98AF-DC69E36F09F9}" type="presParOf" srcId="{3DC647B9-9B99-4C7D-A232-EC7C6FB56566}" destId="{BC112184-2178-4E83-85AD-D6BD350BEE21}" srcOrd="3" destOrd="0" presId="urn:microsoft.com/office/officeart/2005/8/layout/list1"/>
    <dgm:cxn modelId="{864F123F-6597-48DE-B081-9640A4A28470}" type="presParOf" srcId="{3DC647B9-9B99-4C7D-A232-EC7C6FB56566}" destId="{639BED93-1D98-43D9-9FCB-4DFBC8FC91C9}" srcOrd="4" destOrd="0" presId="urn:microsoft.com/office/officeart/2005/8/layout/list1"/>
    <dgm:cxn modelId="{73000A35-CD9F-4F6D-9A77-0EBBB2046DCD}" type="presParOf" srcId="{639BED93-1D98-43D9-9FCB-4DFBC8FC91C9}" destId="{94C999E4-8B65-4382-B968-67F276DF6EB4}" srcOrd="0" destOrd="0" presId="urn:microsoft.com/office/officeart/2005/8/layout/list1"/>
    <dgm:cxn modelId="{94698C2F-7F8F-4E12-B942-012CE2E0F31B}" type="presParOf" srcId="{639BED93-1D98-43D9-9FCB-4DFBC8FC91C9}" destId="{7F74E6CD-1B33-48B5-BA2C-1A2557067F60}" srcOrd="1" destOrd="0" presId="urn:microsoft.com/office/officeart/2005/8/layout/list1"/>
    <dgm:cxn modelId="{C0AA8BDD-6DB7-4AD7-98D6-6F81023E662E}" type="presParOf" srcId="{3DC647B9-9B99-4C7D-A232-EC7C6FB56566}" destId="{13878BAF-8D9A-4E46-B3E3-0D204F1AFA13}" srcOrd="5" destOrd="0" presId="urn:microsoft.com/office/officeart/2005/8/layout/list1"/>
    <dgm:cxn modelId="{C541C3A0-F6DE-4BD7-8ECA-7E0C2D2E3662}" type="presParOf" srcId="{3DC647B9-9B99-4C7D-A232-EC7C6FB56566}" destId="{2D5DA00D-6A4F-49E8-9784-5395A81B3F73}" srcOrd="6" destOrd="0" presId="urn:microsoft.com/office/officeart/2005/8/layout/list1"/>
    <dgm:cxn modelId="{9458B63E-8DBA-4985-B96D-4DA0ED22EA0F}" type="presParOf" srcId="{3DC647B9-9B99-4C7D-A232-EC7C6FB56566}" destId="{8D62B3DA-C9BE-49DA-A396-ED761BE9E357}" srcOrd="7" destOrd="0" presId="urn:microsoft.com/office/officeart/2005/8/layout/list1"/>
    <dgm:cxn modelId="{9D046CBE-FE77-4AFC-BC62-6BFD27578285}" type="presParOf" srcId="{3DC647B9-9B99-4C7D-A232-EC7C6FB56566}" destId="{744631F3-A4DD-4584-A280-EC0C5DFC6FA0}" srcOrd="8" destOrd="0" presId="urn:microsoft.com/office/officeart/2005/8/layout/list1"/>
    <dgm:cxn modelId="{741FEBCF-AE9C-4CC9-8771-215E654F42DE}" type="presParOf" srcId="{744631F3-A4DD-4584-A280-EC0C5DFC6FA0}" destId="{A06B082C-C882-4630-BE6C-32CFAB6C8044}" srcOrd="0" destOrd="0" presId="urn:microsoft.com/office/officeart/2005/8/layout/list1"/>
    <dgm:cxn modelId="{294CAB0A-A315-4955-9D34-68CDA3A108EA}" type="presParOf" srcId="{744631F3-A4DD-4584-A280-EC0C5DFC6FA0}" destId="{D83F954E-BA34-40E9-A172-318F750D5659}" srcOrd="1" destOrd="0" presId="urn:microsoft.com/office/officeart/2005/8/layout/list1"/>
    <dgm:cxn modelId="{8C9E24AD-4B50-48A6-8567-CCE6834CD8BB}" type="presParOf" srcId="{3DC647B9-9B99-4C7D-A232-EC7C6FB56566}" destId="{0B54A038-BFCF-44E1-B22E-BE0EA1EC4502}" srcOrd="9" destOrd="0" presId="urn:microsoft.com/office/officeart/2005/8/layout/list1"/>
    <dgm:cxn modelId="{EC50AD2D-615C-4368-9564-F7AF91AA59A7}" type="presParOf" srcId="{3DC647B9-9B99-4C7D-A232-EC7C6FB56566}" destId="{52EDD077-BBE5-4250-AC41-D41757D25C5A}" srcOrd="10" destOrd="0" presId="urn:microsoft.com/office/officeart/2005/8/layout/list1"/>
    <dgm:cxn modelId="{A3660A18-3A6F-4EB4-BB96-B9F7720B03D6}" type="presParOf" srcId="{3DC647B9-9B99-4C7D-A232-EC7C6FB56566}" destId="{8E49ACB2-C672-4712-B6D7-A1DD8C3F3951}" srcOrd="11" destOrd="0" presId="urn:microsoft.com/office/officeart/2005/8/layout/list1"/>
    <dgm:cxn modelId="{031E8D68-F7A6-44FE-8C28-9116F5C8669B}" type="presParOf" srcId="{3DC647B9-9B99-4C7D-A232-EC7C6FB56566}" destId="{89982BC2-1925-4F6F-8FFC-55BE45FA31B3}" srcOrd="12" destOrd="0" presId="urn:microsoft.com/office/officeart/2005/8/layout/list1"/>
    <dgm:cxn modelId="{6032BD8B-60FF-4F15-96A2-33EC6EC206CC}" type="presParOf" srcId="{89982BC2-1925-4F6F-8FFC-55BE45FA31B3}" destId="{CB8AC7BF-116D-4D6F-BF4B-DE67D5582CD7}" srcOrd="0" destOrd="0" presId="urn:microsoft.com/office/officeart/2005/8/layout/list1"/>
    <dgm:cxn modelId="{3946A4D2-63AD-4BC7-9D63-637DB67A7AAA}" type="presParOf" srcId="{89982BC2-1925-4F6F-8FFC-55BE45FA31B3}" destId="{DAE231A4-6FEE-4FA3-8514-6DDEAE3E5B98}" srcOrd="1" destOrd="0" presId="urn:microsoft.com/office/officeart/2005/8/layout/list1"/>
    <dgm:cxn modelId="{BFF347E8-3338-4C2D-8701-482DE5149799}" type="presParOf" srcId="{3DC647B9-9B99-4C7D-A232-EC7C6FB56566}" destId="{2C3F33BD-3253-4A83-A1C2-15F23717E579}" srcOrd="13" destOrd="0" presId="urn:microsoft.com/office/officeart/2005/8/layout/list1"/>
    <dgm:cxn modelId="{65B6A34B-4B47-4183-9149-D7A5760E93B1}" type="presParOf" srcId="{3DC647B9-9B99-4C7D-A232-EC7C6FB56566}" destId="{EB138CBA-ACEE-47D3-99B5-6C187CD6BF26}" srcOrd="14" destOrd="0" presId="urn:microsoft.com/office/officeart/2005/8/layout/list1"/>
    <dgm:cxn modelId="{EFB6F425-EAF3-4C96-B6B4-97CF203BF7C6}" type="presParOf" srcId="{3DC647B9-9B99-4C7D-A232-EC7C6FB56566}" destId="{9D6E7494-7AA6-4522-98A7-66EA816EA901}" srcOrd="15" destOrd="0" presId="urn:microsoft.com/office/officeart/2005/8/layout/list1"/>
    <dgm:cxn modelId="{B5FB360E-2638-4919-B20F-5E463028EA4E}" type="presParOf" srcId="{3DC647B9-9B99-4C7D-A232-EC7C6FB56566}" destId="{7C423602-83D8-4F4E-A2F2-0C67A597E9BF}" srcOrd="16" destOrd="0" presId="urn:microsoft.com/office/officeart/2005/8/layout/list1"/>
    <dgm:cxn modelId="{0EEC3736-3900-44F8-9F68-BAF927B6F38E}" type="presParOf" srcId="{7C423602-83D8-4F4E-A2F2-0C67A597E9BF}" destId="{0D4F3207-CFFC-4834-9900-E6AE581924C4}" srcOrd="0" destOrd="0" presId="urn:microsoft.com/office/officeart/2005/8/layout/list1"/>
    <dgm:cxn modelId="{6CEDDC71-3911-4F07-AD4A-E57186922169}" type="presParOf" srcId="{7C423602-83D8-4F4E-A2F2-0C67A597E9BF}" destId="{86E5F765-9727-481A-AF6B-D0A65DD0AFCB}" srcOrd="1" destOrd="0" presId="urn:microsoft.com/office/officeart/2005/8/layout/list1"/>
    <dgm:cxn modelId="{1ED0DC64-484E-489E-AD02-0BAF7CB9FBD9}" type="presParOf" srcId="{3DC647B9-9B99-4C7D-A232-EC7C6FB56566}" destId="{5CA4CC35-8588-481C-B855-D45848A55EAA}" srcOrd="17" destOrd="0" presId="urn:microsoft.com/office/officeart/2005/8/layout/list1"/>
    <dgm:cxn modelId="{AF3C4ED8-24C1-472F-AA2F-FE20C26E5A05}" type="presParOf" srcId="{3DC647B9-9B99-4C7D-A232-EC7C6FB56566}" destId="{967ED44E-9300-450A-B012-C962DA90AC5B}" srcOrd="18" destOrd="0" presId="urn:microsoft.com/office/officeart/2005/8/layout/list1"/>
    <dgm:cxn modelId="{E9E6D6C4-A7E9-4BFC-A630-43F79A508B33}" type="presParOf" srcId="{3DC647B9-9B99-4C7D-A232-EC7C6FB56566}" destId="{F28D476A-DFD1-4711-9772-BE733AF913E7}" srcOrd="19" destOrd="0" presId="urn:microsoft.com/office/officeart/2005/8/layout/list1"/>
    <dgm:cxn modelId="{4BF1D6EB-6A00-41D7-A0D4-8264BF307A38}" type="presParOf" srcId="{3DC647B9-9B99-4C7D-A232-EC7C6FB56566}" destId="{46F49F52-CC44-4046-B01D-2B06FE80EF28}" srcOrd="20" destOrd="0" presId="urn:microsoft.com/office/officeart/2005/8/layout/list1"/>
    <dgm:cxn modelId="{8280817D-BAFC-43F9-9190-F05D58476AB4}" type="presParOf" srcId="{46F49F52-CC44-4046-B01D-2B06FE80EF28}" destId="{5BC24A31-56C0-4DAD-9A81-45D6967DEDB1}" srcOrd="0" destOrd="0" presId="urn:microsoft.com/office/officeart/2005/8/layout/list1"/>
    <dgm:cxn modelId="{8F102974-E7C6-467C-99B7-0181E02F7F9C}" type="presParOf" srcId="{46F49F52-CC44-4046-B01D-2B06FE80EF28}" destId="{45A75F2E-4F64-4DA5-A9E1-D8A4EC725CBA}" srcOrd="1" destOrd="0" presId="urn:microsoft.com/office/officeart/2005/8/layout/list1"/>
    <dgm:cxn modelId="{EEEBB1FF-2E81-441E-AC73-B74AD6A5F169}" type="presParOf" srcId="{3DC647B9-9B99-4C7D-A232-EC7C6FB56566}" destId="{AF0E6699-3BCD-4FAF-A3DA-96A41A6F8806}" srcOrd="21" destOrd="0" presId="urn:microsoft.com/office/officeart/2005/8/layout/list1"/>
    <dgm:cxn modelId="{2BBFF174-1C72-430E-A243-EC1E1FBCCD45}" type="presParOf" srcId="{3DC647B9-9B99-4C7D-A232-EC7C6FB56566}" destId="{5E873176-BE88-44DE-92D1-B76C6C6F2066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F4CF70-33A1-4300-85C8-496E87E08ADD}" type="doc">
      <dgm:prSet loTypeId="urn:microsoft.com/office/officeart/2005/8/layout/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4DF579F9-0E80-4D15-B73E-3D153B492502}">
      <dgm:prSet phldrT="[Text]" custT="1"/>
      <dgm:spPr/>
      <dgm:t>
        <a:bodyPr/>
        <a:lstStyle/>
        <a:p>
          <a:r>
            <a: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Learner details</a:t>
          </a:r>
        </a:p>
      </dgm:t>
    </dgm:pt>
    <dgm:pt modelId="{66DD70EF-BCB8-4803-9118-78FF8B73D359}" type="parTrans" cxnId="{58165124-2D4F-4DF4-AB73-FB6CB9E3E506}">
      <dgm:prSet/>
      <dgm:spPr/>
      <dgm:t>
        <a:bodyPr/>
        <a:lstStyle/>
        <a:p>
          <a:endParaRPr lang="en-GB"/>
        </a:p>
      </dgm:t>
    </dgm:pt>
    <dgm:pt modelId="{5E0FE9EC-DA12-41A7-8B80-C131AB1952EB}" type="sibTrans" cxnId="{58165124-2D4F-4DF4-AB73-FB6CB9E3E506}">
      <dgm:prSet/>
      <dgm:spPr/>
      <dgm:t>
        <a:bodyPr/>
        <a:lstStyle/>
        <a:p>
          <a:endParaRPr lang="en-GB"/>
        </a:p>
      </dgm:t>
    </dgm:pt>
    <dgm:pt modelId="{C5306E7E-9395-4506-A9FA-2E8EEA9327C9}">
      <dgm:prSet phldrT="[Text]" custT="1"/>
      <dgm:spPr/>
      <dgm:t>
        <a:bodyPr/>
        <a:lstStyle/>
        <a:p>
          <a:r>
            <a: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Attendance confirmations</a:t>
          </a:r>
        </a:p>
      </dgm:t>
    </dgm:pt>
    <dgm:pt modelId="{F2EA3E48-47CA-4623-825C-FAED216D1D8C}" type="parTrans" cxnId="{8841F429-3C70-4C83-8CF7-43F4D45A6355}">
      <dgm:prSet/>
      <dgm:spPr/>
      <dgm:t>
        <a:bodyPr/>
        <a:lstStyle/>
        <a:p>
          <a:endParaRPr lang="en-GB"/>
        </a:p>
      </dgm:t>
    </dgm:pt>
    <dgm:pt modelId="{3E236BF0-D892-4F78-97F4-31047ED0ED41}" type="sibTrans" cxnId="{8841F429-3C70-4C83-8CF7-43F4D45A6355}">
      <dgm:prSet/>
      <dgm:spPr/>
      <dgm:t>
        <a:bodyPr/>
        <a:lstStyle/>
        <a:p>
          <a:endParaRPr lang="en-GB"/>
        </a:p>
      </dgm:t>
    </dgm:pt>
    <dgm:pt modelId="{CE30EE1A-F899-4B02-B08E-2FD45F8658EB}">
      <dgm:prSet phldrT="[Text]" custT="1"/>
      <dgm:spPr/>
      <dgm:t>
        <a:bodyPr/>
        <a:lstStyle/>
        <a:p>
          <a:r>
            <a: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Change of circumstances</a:t>
          </a:r>
        </a:p>
      </dgm:t>
    </dgm:pt>
    <dgm:pt modelId="{1D696D1F-0AAB-4FEF-9E3C-8413C74E5BE1}" type="parTrans" cxnId="{6C11C0D0-EC64-4ED0-AEC9-15A1B24B6B26}">
      <dgm:prSet/>
      <dgm:spPr/>
      <dgm:t>
        <a:bodyPr/>
        <a:lstStyle/>
        <a:p>
          <a:endParaRPr lang="en-GB"/>
        </a:p>
      </dgm:t>
    </dgm:pt>
    <dgm:pt modelId="{12B7D4B0-C83A-4635-A13C-7196993A8246}" type="sibTrans" cxnId="{6C11C0D0-EC64-4ED0-AEC9-15A1B24B6B26}">
      <dgm:prSet/>
      <dgm:spPr/>
      <dgm:t>
        <a:bodyPr/>
        <a:lstStyle/>
        <a:p>
          <a:endParaRPr lang="en-GB"/>
        </a:p>
      </dgm:t>
    </dgm:pt>
    <dgm:pt modelId="{85DC7394-0B2D-436A-8178-C64FCE8BDF1D}">
      <dgm:prSet custT="1"/>
      <dgm:spPr/>
      <dgm:t>
        <a:bodyPr/>
        <a:lstStyle/>
        <a:p>
          <a:r>
            <a: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User access levels</a:t>
          </a:r>
        </a:p>
      </dgm:t>
    </dgm:pt>
    <dgm:pt modelId="{BF923CD2-013D-48FE-9295-E9D014DEDF65}" type="parTrans" cxnId="{B0D31FC6-EB9A-40D2-AC5F-E012A3997FAD}">
      <dgm:prSet/>
      <dgm:spPr/>
      <dgm:t>
        <a:bodyPr/>
        <a:lstStyle/>
        <a:p>
          <a:endParaRPr lang="en-GB"/>
        </a:p>
      </dgm:t>
    </dgm:pt>
    <dgm:pt modelId="{5AC74538-D0B1-4514-91A6-39796F7B5712}" type="sibTrans" cxnId="{B0D31FC6-EB9A-40D2-AC5F-E012A3997FAD}">
      <dgm:prSet/>
      <dgm:spPr/>
      <dgm:t>
        <a:bodyPr/>
        <a:lstStyle/>
        <a:p>
          <a:endParaRPr lang="en-GB"/>
        </a:p>
      </dgm:t>
    </dgm:pt>
    <dgm:pt modelId="{37B18829-162C-4850-8570-74C58614E14A}">
      <dgm:prSet custT="1"/>
      <dgm:spPr/>
      <dgm:t>
        <a:bodyPr/>
        <a:lstStyle/>
        <a:p>
          <a:r>
            <a: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LP details</a:t>
          </a:r>
        </a:p>
      </dgm:t>
    </dgm:pt>
    <dgm:pt modelId="{190A1414-72DD-44D6-8523-36653FEFA620}" type="parTrans" cxnId="{37C4E37C-E3F3-40DD-B9DE-D06387C954D0}">
      <dgm:prSet/>
      <dgm:spPr/>
      <dgm:t>
        <a:bodyPr/>
        <a:lstStyle/>
        <a:p>
          <a:endParaRPr lang="en-GB"/>
        </a:p>
      </dgm:t>
    </dgm:pt>
    <dgm:pt modelId="{9E2322EC-C439-4749-A9D3-7590669AB173}" type="sibTrans" cxnId="{37C4E37C-E3F3-40DD-B9DE-D06387C954D0}">
      <dgm:prSet/>
      <dgm:spPr/>
      <dgm:t>
        <a:bodyPr/>
        <a:lstStyle/>
        <a:p>
          <a:endParaRPr lang="en-GB"/>
        </a:p>
      </dgm:t>
    </dgm:pt>
    <dgm:pt modelId="{F5685C58-436E-45ED-9E07-79532D4114EA}">
      <dgm:prSet phldrT="[Text]" custT="1"/>
      <dgm:spPr/>
      <dgm:t>
        <a:bodyPr/>
        <a:lstStyle/>
        <a:p>
          <a:r>
            <a: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Reporting functions</a:t>
          </a:r>
        </a:p>
      </dgm:t>
    </dgm:pt>
    <dgm:pt modelId="{B9A28E8A-B9FC-45DF-9D3D-28BE74061F5E}" type="parTrans" cxnId="{42DD9AF1-43B0-4707-A624-7B7593548EA7}">
      <dgm:prSet/>
      <dgm:spPr/>
      <dgm:t>
        <a:bodyPr/>
        <a:lstStyle/>
        <a:p>
          <a:endParaRPr lang="en-GB"/>
        </a:p>
      </dgm:t>
    </dgm:pt>
    <dgm:pt modelId="{483C1363-E2C2-4378-B730-F936CC1F37F2}" type="sibTrans" cxnId="{42DD9AF1-43B0-4707-A624-7B7593548EA7}">
      <dgm:prSet/>
      <dgm:spPr/>
      <dgm:t>
        <a:bodyPr/>
        <a:lstStyle/>
        <a:p>
          <a:endParaRPr lang="en-GB"/>
        </a:p>
      </dgm:t>
    </dgm:pt>
    <dgm:pt modelId="{3DC647B9-9B99-4C7D-A232-EC7C6FB56566}" type="pres">
      <dgm:prSet presAssocID="{1DF4CF70-33A1-4300-85C8-496E87E08ADD}" presName="linear" presStyleCnt="0">
        <dgm:presLayoutVars>
          <dgm:dir/>
          <dgm:animLvl val="lvl"/>
          <dgm:resizeHandles val="exact"/>
        </dgm:presLayoutVars>
      </dgm:prSet>
      <dgm:spPr/>
    </dgm:pt>
    <dgm:pt modelId="{A3CF3695-5B67-414B-BBFE-8D6057485B22}" type="pres">
      <dgm:prSet presAssocID="{37B18829-162C-4850-8570-74C58614E14A}" presName="parentLin" presStyleCnt="0"/>
      <dgm:spPr/>
    </dgm:pt>
    <dgm:pt modelId="{64C386C4-43FD-403B-BD02-6E66C1136E5D}" type="pres">
      <dgm:prSet presAssocID="{37B18829-162C-4850-8570-74C58614E14A}" presName="parentLeftMargin" presStyleLbl="node1" presStyleIdx="0" presStyleCnt="6"/>
      <dgm:spPr/>
    </dgm:pt>
    <dgm:pt modelId="{1932E900-F935-4C81-A228-BB0B7BECFE8E}" type="pres">
      <dgm:prSet presAssocID="{37B18829-162C-4850-8570-74C58614E14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E2CBD67-61E9-4D82-9F48-3FD8B2EF99C3}" type="pres">
      <dgm:prSet presAssocID="{37B18829-162C-4850-8570-74C58614E14A}" presName="negativeSpace" presStyleCnt="0"/>
      <dgm:spPr/>
    </dgm:pt>
    <dgm:pt modelId="{F91A8C68-F0FD-47A5-B804-2FFC3F123729}" type="pres">
      <dgm:prSet presAssocID="{37B18829-162C-4850-8570-74C58614E14A}" presName="childText" presStyleLbl="conFgAcc1" presStyleIdx="0" presStyleCnt="6">
        <dgm:presLayoutVars>
          <dgm:bulletEnabled val="1"/>
        </dgm:presLayoutVars>
      </dgm:prSet>
      <dgm:spPr/>
    </dgm:pt>
    <dgm:pt modelId="{BC112184-2178-4E83-85AD-D6BD350BEE21}" type="pres">
      <dgm:prSet presAssocID="{9E2322EC-C439-4749-A9D3-7590669AB173}" presName="spaceBetweenRectangles" presStyleCnt="0"/>
      <dgm:spPr/>
    </dgm:pt>
    <dgm:pt modelId="{639BED93-1D98-43D9-9FCB-4DFBC8FC91C9}" type="pres">
      <dgm:prSet presAssocID="{85DC7394-0B2D-436A-8178-C64FCE8BDF1D}" presName="parentLin" presStyleCnt="0"/>
      <dgm:spPr/>
    </dgm:pt>
    <dgm:pt modelId="{94C999E4-8B65-4382-B968-67F276DF6EB4}" type="pres">
      <dgm:prSet presAssocID="{85DC7394-0B2D-436A-8178-C64FCE8BDF1D}" presName="parentLeftMargin" presStyleLbl="node1" presStyleIdx="0" presStyleCnt="6"/>
      <dgm:spPr/>
    </dgm:pt>
    <dgm:pt modelId="{7F74E6CD-1B33-48B5-BA2C-1A2557067F60}" type="pres">
      <dgm:prSet presAssocID="{85DC7394-0B2D-436A-8178-C64FCE8BDF1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3878BAF-8D9A-4E46-B3E3-0D204F1AFA13}" type="pres">
      <dgm:prSet presAssocID="{85DC7394-0B2D-436A-8178-C64FCE8BDF1D}" presName="negativeSpace" presStyleCnt="0"/>
      <dgm:spPr/>
    </dgm:pt>
    <dgm:pt modelId="{2D5DA00D-6A4F-49E8-9784-5395A81B3F73}" type="pres">
      <dgm:prSet presAssocID="{85DC7394-0B2D-436A-8178-C64FCE8BDF1D}" presName="childText" presStyleLbl="conFgAcc1" presStyleIdx="1" presStyleCnt="6">
        <dgm:presLayoutVars>
          <dgm:bulletEnabled val="1"/>
        </dgm:presLayoutVars>
      </dgm:prSet>
      <dgm:spPr/>
    </dgm:pt>
    <dgm:pt modelId="{8D62B3DA-C9BE-49DA-A396-ED761BE9E357}" type="pres">
      <dgm:prSet presAssocID="{5AC74538-D0B1-4514-91A6-39796F7B5712}" presName="spaceBetweenRectangles" presStyleCnt="0"/>
      <dgm:spPr/>
    </dgm:pt>
    <dgm:pt modelId="{744631F3-A4DD-4584-A280-EC0C5DFC6FA0}" type="pres">
      <dgm:prSet presAssocID="{4DF579F9-0E80-4D15-B73E-3D153B492502}" presName="parentLin" presStyleCnt="0"/>
      <dgm:spPr/>
    </dgm:pt>
    <dgm:pt modelId="{A06B082C-C882-4630-BE6C-32CFAB6C8044}" type="pres">
      <dgm:prSet presAssocID="{4DF579F9-0E80-4D15-B73E-3D153B492502}" presName="parentLeftMargin" presStyleLbl="node1" presStyleIdx="1" presStyleCnt="6"/>
      <dgm:spPr/>
    </dgm:pt>
    <dgm:pt modelId="{D83F954E-BA34-40E9-A172-318F750D5659}" type="pres">
      <dgm:prSet presAssocID="{4DF579F9-0E80-4D15-B73E-3D153B49250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B54A038-BFCF-44E1-B22E-BE0EA1EC4502}" type="pres">
      <dgm:prSet presAssocID="{4DF579F9-0E80-4D15-B73E-3D153B492502}" presName="negativeSpace" presStyleCnt="0"/>
      <dgm:spPr/>
    </dgm:pt>
    <dgm:pt modelId="{52EDD077-BBE5-4250-AC41-D41757D25C5A}" type="pres">
      <dgm:prSet presAssocID="{4DF579F9-0E80-4D15-B73E-3D153B492502}" presName="childText" presStyleLbl="conFgAcc1" presStyleIdx="2" presStyleCnt="6">
        <dgm:presLayoutVars>
          <dgm:bulletEnabled val="1"/>
        </dgm:presLayoutVars>
      </dgm:prSet>
      <dgm:spPr/>
    </dgm:pt>
    <dgm:pt modelId="{8E49ACB2-C672-4712-B6D7-A1DD8C3F3951}" type="pres">
      <dgm:prSet presAssocID="{5E0FE9EC-DA12-41A7-8B80-C131AB1952EB}" presName="spaceBetweenRectangles" presStyleCnt="0"/>
      <dgm:spPr/>
    </dgm:pt>
    <dgm:pt modelId="{89982BC2-1925-4F6F-8FFC-55BE45FA31B3}" type="pres">
      <dgm:prSet presAssocID="{C5306E7E-9395-4506-A9FA-2E8EEA9327C9}" presName="parentLin" presStyleCnt="0"/>
      <dgm:spPr/>
    </dgm:pt>
    <dgm:pt modelId="{CB8AC7BF-116D-4D6F-BF4B-DE67D5582CD7}" type="pres">
      <dgm:prSet presAssocID="{C5306E7E-9395-4506-A9FA-2E8EEA9327C9}" presName="parentLeftMargin" presStyleLbl="node1" presStyleIdx="2" presStyleCnt="6"/>
      <dgm:spPr/>
    </dgm:pt>
    <dgm:pt modelId="{DAE231A4-6FEE-4FA3-8514-6DDEAE3E5B98}" type="pres">
      <dgm:prSet presAssocID="{C5306E7E-9395-4506-A9FA-2E8EEA9327C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C3F33BD-3253-4A83-A1C2-15F23717E579}" type="pres">
      <dgm:prSet presAssocID="{C5306E7E-9395-4506-A9FA-2E8EEA9327C9}" presName="negativeSpace" presStyleCnt="0"/>
      <dgm:spPr/>
    </dgm:pt>
    <dgm:pt modelId="{EB138CBA-ACEE-47D3-99B5-6C187CD6BF26}" type="pres">
      <dgm:prSet presAssocID="{C5306E7E-9395-4506-A9FA-2E8EEA9327C9}" presName="childText" presStyleLbl="conFgAcc1" presStyleIdx="3" presStyleCnt="6">
        <dgm:presLayoutVars>
          <dgm:bulletEnabled val="1"/>
        </dgm:presLayoutVars>
      </dgm:prSet>
      <dgm:spPr/>
    </dgm:pt>
    <dgm:pt modelId="{9D6E7494-7AA6-4522-98A7-66EA816EA901}" type="pres">
      <dgm:prSet presAssocID="{3E236BF0-D892-4F78-97F4-31047ED0ED41}" presName="spaceBetweenRectangles" presStyleCnt="0"/>
      <dgm:spPr/>
    </dgm:pt>
    <dgm:pt modelId="{7C423602-83D8-4F4E-A2F2-0C67A597E9BF}" type="pres">
      <dgm:prSet presAssocID="{CE30EE1A-F899-4B02-B08E-2FD45F8658EB}" presName="parentLin" presStyleCnt="0"/>
      <dgm:spPr/>
    </dgm:pt>
    <dgm:pt modelId="{0D4F3207-CFFC-4834-9900-E6AE581924C4}" type="pres">
      <dgm:prSet presAssocID="{CE30EE1A-F899-4B02-B08E-2FD45F8658EB}" presName="parentLeftMargin" presStyleLbl="node1" presStyleIdx="3" presStyleCnt="6"/>
      <dgm:spPr/>
    </dgm:pt>
    <dgm:pt modelId="{86E5F765-9727-481A-AF6B-D0A65DD0AFCB}" type="pres">
      <dgm:prSet presAssocID="{CE30EE1A-F899-4B02-B08E-2FD45F8658E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CA4CC35-8588-481C-B855-D45848A55EAA}" type="pres">
      <dgm:prSet presAssocID="{CE30EE1A-F899-4B02-B08E-2FD45F8658EB}" presName="negativeSpace" presStyleCnt="0"/>
      <dgm:spPr/>
    </dgm:pt>
    <dgm:pt modelId="{967ED44E-9300-450A-B012-C962DA90AC5B}" type="pres">
      <dgm:prSet presAssocID="{CE30EE1A-F899-4B02-B08E-2FD45F8658EB}" presName="childText" presStyleLbl="conFgAcc1" presStyleIdx="4" presStyleCnt="6">
        <dgm:presLayoutVars>
          <dgm:bulletEnabled val="1"/>
        </dgm:presLayoutVars>
      </dgm:prSet>
      <dgm:spPr/>
    </dgm:pt>
    <dgm:pt modelId="{F28D476A-DFD1-4711-9772-BE733AF913E7}" type="pres">
      <dgm:prSet presAssocID="{12B7D4B0-C83A-4635-A13C-7196993A8246}" presName="spaceBetweenRectangles" presStyleCnt="0"/>
      <dgm:spPr/>
    </dgm:pt>
    <dgm:pt modelId="{46F49F52-CC44-4046-B01D-2B06FE80EF28}" type="pres">
      <dgm:prSet presAssocID="{F5685C58-436E-45ED-9E07-79532D4114EA}" presName="parentLin" presStyleCnt="0"/>
      <dgm:spPr/>
    </dgm:pt>
    <dgm:pt modelId="{5BC24A31-56C0-4DAD-9A81-45D6967DEDB1}" type="pres">
      <dgm:prSet presAssocID="{F5685C58-436E-45ED-9E07-79532D4114EA}" presName="parentLeftMargin" presStyleLbl="node1" presStyleIdx="4" presStyleCnt="6"/>
      <dgm:spPr/>
    </dgm:pt>
    <dgm:pt modelId="{45A75F2E-4F64-4DA5-A9E1-D8A4EC725CBA}" type="pres">
      <dgm:prSet presAssocID="{F5685C58-436E-45ED-9E07-79532D4114EA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AF0E6699-3BCD-4FAF-A3DA-96A41A6F8806}" type="pres">
      <dgm:prSet presAssocID="{F5685C58-436E-45ED-9E07-79532D4114EA}" presName="negativeSpace" presStyleCnt="0"/>
      <dgm:spPr/>
    </dgm:pt>
    <dgm:pt modelId="{5E873176-BE88-44DE-92D1-B76C6C6F2066}" type="pres">
      <dgm:prSet presAssocID="{F5685C58-436E-45ED-9E07-79532D4114EA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1442CF0F-7E95-416A-9451-6FBA5F496019}" type="presOf" srcId="{C5306E7E-9395-4506-A9FA-2E8EEA9327C9}" destId="{CB8AC7BF-116D-4D6F-BF4B-DE67D5582CD7}" srcOrd="0" destOrd="0" presId="urn:microsoft.com/office/officeart/2005/8/layout/list1"/>
    <dgm:cxn modelId="{6D1F7313-FD2B-4D9C-BD84-2058A8BCCBF1}" type="presOf" srcId="{4DF579F9-0E80-4D15-B73E-3D153B492502}" destId="{A06B082C-C882-4630-BE6C-32CFAB6C8044}" srcOrd="0" destOrd="0" presId="urn:microsoft.com/office/officeart/2005/8/layout/list1"/>
    <dgm:cxn modelId="{B6D1A120-DA2C-401E-BFCC-BCE0FF4FDCDB}" type="presOf" srcId="{CE30EE1A-F899-4B02-B08E-2FD45F8658EB}" destId="{0D4F3207-CFFC-4834-9900-E6AE581924C4}" srcOrd="0" destOrd="0" presId="urn:microsoft.com/office/officeart/2005/8/layout/list1"/>
    <dgm:cxn modelId="{58165124-2D4F-4DF4-AB73-FB6CB9E3E506}" srcId="{1DF4CF70-33A1-4300-85C8-496E87E08ADD}" destId="{4DF579F9-0E80-4D15-B73E-3D153B492502}" srcOrd="2" destOrd="0" parTransId="{66DD70EF-BCB8-4803-9118-78FF8B73D359}" sibTransId="{5E0FE9EC-DA12-41A7-8B80-C131AB1952EB}"/>
    <dgm:cxn modelId="{8841F429-3C70-4C83-8CF7-43F4D45A6355}" srcId="{1DF4CF70-33A1-4300-85C8-496E87E08ADD}" destId="{C5306E7E-9395-4506-A9FA-2E8EEA9327C9}" srcOrd="3" destOrd="0" parTransId="{F2EA3E48-47CA-4623-825C-FAED216D1D8C}" sibTransId="{3E236BF0-D892-4F78-97F4-31047ED0ED41}"/>
    <dgm:cxn modelId="{C6D2705F-9E84-4C49-A04A-6C1F8DF2B083}" type="presOf" srcId="{37B18829-162C-4850-8570-74C58614E14A}" destId="{1932E900-F935-4C81-A228-BB0B7BECFE8E}" srcOrd="1" destOrd="0" presId="urn:microsoft.com/office/officeart/2005/8/layout/list1"/>
    <dgm:cxn modelId="{191B9247-B435-43F7-AD05-EE27E21A886E}" type="presOf" srcId="{C5306E7E-9395-4506-A9FA-2E8EEA9327C9}" destId="{DAE231A4-6FEE-4FA3-8514-6DDEAE3E5B98}" srcOrd="1" destOrd="0" presId="urn:microsoft.com/office/officeart/2005/8/layout/list1"/>
    <dgm:cxn modelId="{7C79AB78-B074-4913-91E9-FF17F0837ABA}" type="presOf" srcId="{F5685C58-436E-45ED-9E07-79532D4114EA}" destId="{5BC24A31-56C0-4DAD-9A81-45D6967DEDB1}" srcOrd="0" destOrd="0" presId="urn:microsoft.com/office/officeart/2005/8/layout/list1"/>
    <dgm:cxn modelId="{C2AAE17B-D581-4721-A180-D063FB4C3723}" type="presOf" srcId="{F5685C58-436E-45ED-9E07-79532D4114EA}" destId="{45A75F2E-4F64-4DA5-A9E1-D8A4EC725CBA}" srcOrd="1" destOrd="0" presId="urn:microsoft.com/office/officeart/2005/8/layout/list1"/>
    <dgm:cxn modelId="{37C4E37C-E3F3-40DD-B9DE-D06387C954D0}" srcId="{1DF4CF70-33A1-4300-85C8-496E87E08ADD}" destId="{37B18829-162C-4850-8570-74C58614E14A}" srcOrd="0" destOrd="0" parTransId="{190A1414-72DD-44D6-8523-36653FEFA620}" sibTransId="{9E2322EC-C439-4749-A9D3-7590669AB173}"/>
    <dgm:cxn modelId="{7CEB0F9D-F8AB-4933-A6CC-8CDC0F455958}" type="presOf" srcId="{CE30EE1A-F899-4B02-B08E-2FD45F8658EB}" destId="{86E5F765-9727-481A-AF6B-D0A65DD0AFCB}" srcOrd="1" destOrd="0" presId="urn:microsoft.com/office/officeart/2005/8/layout/list1"/>
    <dgm:cxn modelId="{42C46EA3-7F2C-41EA-9D17-5F8850CB30E7}" type="presOf" srcId="{85DC7394-0B2D-436A-8178-C64FCE8BDF1D}" destId="{7F74E6CD-1B33-48B5-BA2C-1A2557067F60}" srcOrd="1" destOrd="0" presId="urn:microsoft.com/office/officeart/2005/8/layout/list1"/>
    <dgm:cxn modelId="{B0D31FC6-EB9A-40D2-AC5F-E012A3997FAD}" srcId="{1DF4CF70-33A1-4300-85C8-496E87E08ADD}" destId="{85DC7394-0B2D-436A-8178-C64FCE8BDF1D}" srcOrd="1" destOrd="0" parTransId="{BF923CD2-013D-48FE-9295-E9D014DEDF65}" sibTransId="{5AC74538-D0B1-4514-91A6-39796F7B5712}"/>
    <dgm:cxn modelId="{6C11C0D0-EC64-4ED0-AEC9-15A1B24B6B26}" srcId="{1DF4CF70-33A1-4300-85C8-496E87E08ADD}" destId="{CE30EE1A-F899-4B02-B08E-2FD45F8658EB}" srcOrd="4" destOrd="0" parTransId="{1D696D1F-0AAB-4FEF-9E3C-8413C74E5BE1}" sibTransId="{12B7D4B0-C83A-4635-A13C-7196993A8246}"/>
    <dgm:cxn modelId="{DE97FFDA-0EDE-4A98-AB26-65DB537BD4F0}" type="presOf" srcId="{37B18829-162C-4850-8570-74C58614E14A}" destId="{64C386C4-43FD-403B-BD02-6E66C1136E5D}" srcOrd="0" destOrd="0" presId="urn:microsoft.com/office/officeart/2005/8/layout/list1"/>
    <dgm:cxn modelId="{40DC69E5-4DD1-4F34-97CE-BE157A2DC1D9}" type="presOf" srcId="{4DF579F9-0E80-4D15-B73E-3D153B492502}" destId="{D83F954E-BA34-40E9-A172-318F750D5659}" srcOrd="1" destOrd="0" presId="urn:microsoft.com/office/officeart/2005/8/layout/list1"/>
    <dgm:cxn modelId="{5FB1B9E7-3A5A-456E-B832-2A41D326515F}" type="presOf" srcId="{85DC7394-0B2D-436A-8178-C64FCE8BDF1D}" destId="{94C999E4-8B65-4382-B968-67F276DF6EB4}" srcOrd="0" destOrd="0" presId="urn:microsoft.com/office/officeart/2005/8/layout/list1"/>
    <dgm:cxn modelId="{42DD9AF1-43B0-4707-A624-7B7593548EA7}" srcId="{1DF4CF70-33A1-4300-85C8-496E87E08ADD}" destId="{F5685C58-436E-45ED-9E07-79532D4114EA}" srcOrd="5" destOrd="0" parTransId="{B9A28E8A-B9FC-45DF-9D3D-28BE74061F5E}" sibTransId="{483C1363-E2C2-4378-B730-F936CC1F37F2}"/>
    <dgm:cxn modelId="{60B6D3F7-BC26-425C-8D36-908DFD765771}" type="presOf" srcId="{1DF4CF70-33A1-4300-85C8-496E87E08ADD}" destId="{3DC647B9-9B99-4C7D-A232-EC7C6FB56566}" srcOrd="0" destOrd="0" presId="urn:microsoft.com/office/officeart/2005/8/layout/list1"/>
    <dgm:cxn modelId="{8B59998F-9782-417F-994F-CDA60FD9DF81}" type="presParOf" srcId="{3DC647B9-9B99-4C7D-A232-EC7C6FB56566}" destId="{A3CF3695-5B67-414B-BBFE-8D6057485B22}" srcOrd="0" destOrd="0" presId="urn:microsoft.com/office/officeart/2005/8/layout/list1"/>
    <dgm:cxn modelId="{88DC678B-DFE9-4231-BD7A-55B10795E90E}" type="presParOf" srcId="{A3CF3695-5B67-414B-BBFE-8D6057485B22}" destId="{64C386C4-43FD-403B-BD02-6E66C1136E5D}" srcOrd="0" destOrd="0" presId="urn:microsoft.com/office/officeart/2005/8/layout/list1"/>
    <dgm:cxn modelId="{D0E40211-CB12-48B5-A14B-DE26A42032A8}" type="presParOf" srcId="{A3CF3695-5B67-414B-BBFE-8D6057485B22}" destId="{1932E900-F935-4C81-A228-BB0B7BECFE8E}" srcOrd="1" destOrd="0" presId="urn:microsoft.com/office/officeart/2005/8/layout/list1"/>
    <dgm:cxn modelId="{AFC8C190-BCBC-476C-9BB8-3BF6E27E5913}" type="presParOf" srcId="{3DC647B9-9B99-4C7D-A232-EC7C6FB56566}" destId="{3E2CBD67-61E9-4D82-9F48-3FD8B2EF99C3}" srcOrd="1" destOrd="0" presId="urn:microsoft.com/office/officeart/2005/8/layout/list1"/>
    <dgm:cxn modelId="{D3CB65E9-F26C-465E-B869-F5DB53924322}" type="presParOf" srcId="{3DC647B9-9B99-4C7D-A232-EC7C6FB56566}" destId="{F91A8C68-F0FD-47A5-B804-2FFC3F123729}" srcOrd="2" destOrd="0" presId="urn:microsoft.com/office/officeart/2005/8/layout/list1"/>
    <dgm:cxn modelId="{27C14370-0315-4505-98AF-DC69E36F09F9}" type="presParOf" srcId="{3DC647B9-9B99-4C7D-A232-EC7C6FB56566}" destId="{BC112184-2178-4E83-85AD-D6BD350BEE21}" srcOrd="3" destOrd="0" presId="urn:microsoft.com/office/officeart/2005/8/layout/list1"/>
    <dgm:cxn modelId="{864F123F-6597-48DE-B081-9640A4A28470}" type="presParOf" srcId="{3DC647B9-9B99-4C7D-A232-EC7C6FB56566}" destId="{639BED93-1D98-43D9-9FCB-4DFBC8FC91C9}" srcOrd="4" destOrd="0" presId="urn:microsoft.com/office/officeart/2005/8/layout/list1"/>
    <dgm:cxn modelId="{73000A35-CD9F-4F6D-9A77-0EBBB2046DCD}" type="presParOf" srcId="{639BED93-1D98-43D9-9FCB-4DFBC8FC91C9}" destId="{94C999E4-8B65-4382-B968-67F276DF6EB4}" srcOrd="0" destOrd="0" presId="urn:microsoft.com/office/officeart/2005/8/layout/list1"/>
    <dgm:cxn modelId="{94698C2F-7F8F-4E12-B942-012CE2E0F31B}" type="presParOf" srcId="{639BED93-1D98-43D9-9FCB-4DFBC8FC91C9}" destId="{7F74E6CD-1B33-48B5-BA2C-1A2557067F60}" srcOrd="1" destOrd="0" presId="urn:microsoft.com/office/officeart/2005/8/layout/list1"/>
    <dgm:cxn modelId="{C0AA8BDD-6DB7-4AD7-98D6-6F81023E662E}" type="presParOf" srcId="{3DC647B9-9B99-4C7D-A232-EC7C6FB56566}" destId="{13878BAF-8D9A-4E46-B3E3-0D204F1AFA13}" srcOrd="5" destOrd="0" presId="urn:microsoft.com/office/officeart/2005/8/layout/list1"/>
    <dgm:cxn modelId="{C541C3A0-F6DE-4BD7-8ECA-7E0C2D2E3662}" type="presParOf" srcId="{3DC647B9-9B99-4C7D-A232-EC7C6FB56566}" destId="{2D5DA00D-6A4F-49E8-9784-5395A81B3F73}" srcOrd="6" destOrd="0" presId="urn:microsoft.com/office/officeart/2005/8/layout/list1"/>
    <dgm:cxn modelId="{9458B63E-8DBA-4985-B96D-4DA0ED22EA0F}" type="presParOf" srcId="{3DC647B9-9B99-4C7D-A232-EC7C6FB56566}" destId="{8D62B3DA-C9BE-49DA-A396-ED761BE9E357}" srcOrd="7" destOrd="0" presId="urn:microsoft.com/office/officeart/2005/8/layout/list1"/>
    <dgm:cxn modelId="{9D046CBE-FE77-4AFC-BC62-6BFD27578285}" type="presParOf" srcId="{3DC647B9-9B99-4C7D-A232-EC7C6FB56566}" destId="{744631F3-A4DD-4584-A280-EC0C5DFC6FA0}" srcOrd="8" destOrd="0" presId="urn:microsoft.com/office/officeart/2005/8/layout/list1"/>
    <dgm:cxn modelId="{741FEBCF-AE9C-4CC9-8771-215E654F42DE}" type="presParOf" srcId="{744631F3-A4DD-4584-A280-EC0C5DFC6FA0}" destId="{A06B082C-C882-4630-BE6C-32CFAB6C8044}" srcOrd="0" destOrd="0" presId="urn:microsoft.com/office/officeart/2005/8/layout/list1"/>
    <dgm:cxn modelId="{294CAB0A-A315-4955-9D34-68CDA3A108EA}" type="presParOf" srcId="{744631F3-A4DD-4584-A280-EC0C5DFC6FA0}" destId="{D83F954E-BA34-40E9-A172-318F750D5659}" srcOrd="1" destOrd="0" presId="urn:microsoft.com/office/officeart/2005/8/layout/list1"/>
    <dgm:cxn modelId="{8C9E24AD-4B50-48A6-8567-CCE6834CD8BB}" type="presParOf" srcId="{3DC647B9-9B99-4C7D-A232-EC7C6FB56566}" destId="{0B54A038-BFCF-44E1-B22E-BE0EA1EC4502}" srcOrd="9" destOrd="0" presId="urn:microsoft.com/office/officeart/2005/8/layout/list1"/>
    <dgm:cxn modelId="{EC50AD2D-615C-4368-9564-F7AF91AA59A7}" type="presParOf" srcId="{3DC647B9-9B99-4C7D-A232-EC7C6FB56566}" destId="{52EDD077-BBE5-4250-AC41-D41757D25C5A}" srcOrd="10" destOrd="0" presId="urn:microsoft.com/office/officeart/2005/8/layout/list1"/>
    <dgm:cxn modelId="{A3660A18-3A6F-4EB4-BB96-B9F7720B03D6}" type="presParOf" srcId="{3DC647B9-9B99-4C7D-A232-EC7C6FB56566}" destId="{8E49ACB2-C672-4712-B6D7-A1DD8C3F3951}" srcOrd="11" destOrd="0" presId="urn:microsoft.com/office/officeart/2005/8/layout/list1"/>
    <dgm:cxn modelId="{031E8D68-F7A6-44FE-8C28-9116F5C8669B}" type="presParOf" srcId="{3DC647B9-9B99-4C7D-A232-EC7C6FB56566}" destId="{89982BC2-1925-4F6F-8FFC-55BE45FA31B3}" srcOrd="12" destOrd="0" presId="urn:microsoft.com/office/officeart/2005/8/layout/list1"/>
    <dgm:cxn modelId="{6032BD8B-60FF-4F15-96A2-33EC6EC206CC}" type="presParOf" srcId="{89982BC2-1925-4F6F-8FFC-55BE45FA31B3}" destId="{CB8AC7BF-116D-4D6F-BF4B-DE67D5582CD7}" srcOrd="0" destOrd="0" presId="urn:microsoft.com/office/officeart/2005/8/layout/list1"/>
    <dgm:cxn modelId="{3946A4D2-63AD-4BC7-9D63-637DB67A7AAA}" type="presParOf" srcId="{89982BC2-1925-4F6F-8FFC-55BE45FA31B3}" destId="{DAE231A4-6FEE-4FA3-8514-6DDEAE3E5B98}" srcOrd="1" destOrd="0" presId="urn:microsoft.com/office/officeart/2005/8/layout/list1"/>
    <dgm:cxn modelId="{BFF347E8-3338-4C2D-8701-482DE5149799}" type="presParOf" srcId="{3DC647B9-9B99-4C7D-A232-EC7C6FB56566}" destId="{2C3F33BD-3253-4A83-A1C2-15F23717E579}" srcOrd="13" destOrd="0" presId="urn:microsoft.com/office/officeart/2005/8/layout/list1"/>
    <dgm:cxn modelId="{65B6A34B-4B47-4183-9149-D7A5760E93B1}" type="presParOf" srcId="{3DC647B9-9B99-4C7D-A232-EC7C6FB56566}" destId="{EB138CBA-ACEE-47D3-99B5-6C187CD6BF26}" srcOrd="14" destOrd="0" presId="urn:microsoft.com/office/officeart/2005/8/layout/list1"/>
    <dgm:cxn modelId="{EFB6F425-EAF3-4C96-B6B4-97CF203BF7C6}" type="presParOf" srcId="{3DC647B9-9B99-4C7D-A232-EC7C6FB56566}" destId="{9D6E7494-7AA6-4522-98A7-66EA816EA901}" srcOrd="15" destOrd="0" presId="urn:microsoft.com/office/officeart/2005/8/layout/list1"/>
    <dgm:cxn modelId="{B5FB360E-2638-4919-B20F-5E463028EA4E}" type="presParOf" srcId="{3DC647B9-9B99-4C7D-A232-EC7C6FB56566}" destId="{7C423602-83D8-4F4E-A2F2-0C67A597E9BF}" srcOrd="16" destOrd="0" presId="urn:microsoft.com/office/officeart/2005/8/layout/list1"/>
    <dgm:cxn modelId="{0EEC3736-3900-44F8-9F68-BAF927B6F38E}" type="presParOf" srcId="{7C423602-83D8-4F4E-A2F2-0C67A597E9BF}" destId="{0D4F3207-CFFC-4834-9900-E6AE581924C4}" srcOrd="0" destOrd="0" presId="urn:microsoft.com/office/officeart/2005/8/layout/list1"/>
    <dgm:cxn modelId="{6CEDDC71-3911-4F07-AD4A-E57186922169}" type="presParOf" srcId="{7C423602-83D8-4F4E-A2F2-0C67A597E9BF}" destId="{86E5F765-9727-481A-AF6B-D0A65DD0AFCB}" srcOrd="1" destOrd="0" presId="urn:microsoft.com/office/officeart/2005/8/layout/list1"/>
    <dgm:cxn modelId="{1ED0DC64-484E-489E-AD02-0BAF7CB9FBD9}" type="presParOf" srcId="{3DC647B9-9B99-4C7D-A232-EC7C6FB56566}" destId="{5CA4CC35-8588-481C-B855-D45848A55EAA}" srcOrd="17" destOrd="0" presId="urn:microsoft.com/office/officeart/2005/8/layout/list1"/>
    <dgm:cxn modelId="{AF3C4ED8-24C1-472F-AA2F-FE20C26E5A05}" type="presParOf" srcId="{3DC647B9-9B99-4C7D-A232-EC7C6FB56566}" destId="{967ED44E-9300-450A-B012-C962DA90AC5B}" srcOrd="18" destOrd="0" presId="urn:microsoft.com/office/officeart/2005/8/layout/list1"/>
    <dgm:cxn modelId="{E9E6D6C4-A7E9-4BFC-A630-43F79A508B33}" type="presParOf" srcId="{3DC647B9-9B99-4C7D-A232-EC7C6FB56566}" destId="{F28D476A-DFD1-4711-9772-BE733AF913E7}" srcOrd="19" destOrd="0" presId="urn:microsoft.com/office/officeart/2005/8/layout/list1"/>
    <dgm:cxn modelId="{4BF1D6EB-6A00-41D7-A0D4-8264BF307A38}" type="presParOf" srcId="{3DC647B9-9B99-4C7D-A232-EC7C6FB56566}" destId="{46F49F52-CC44-4046-B01D-2B06FE80EF28}" srcOrd="20" destOrd="0" presId="urn:microsoft.com/office/officeart/2005/8/layout/list1"/>
    <dgm:cxn modelId="{8280817D-BAFC-43F9-9190-F05D58476AB4}" type="presParOf" srcId="{46F49F52-CC44-4046-B01D-2B06FE80EF28}" destId="{5BC24A31-56C0-4DAD-9A81-45D6967DEDB1}" srcOrd="0" destOrd="0" presId="urn:microsoft.com/office/officeart/2005/8/layout/list1"/>
    <dgm:cxn modelId="{8F102974-E7C6-467C-99B7-0181E02F7F9C}" type="presParOf" srcId="{46F49F52-CC44-4046-B01D-2B06FE80EF28}" destId="{45A75F2E-4F64-4DA5-A9E1-D8A4EC725CBA}" srcOrd="1" destOrd="0" presId="urn:microsoft.com/office/officeart/2005/8/layout/list1"/>
    <dgm:cxn modelId="{EEEBB1FF-2E81-441E-AC73-B74AD6A5F169}" type="presParOf" srcId="{3DC647B9-9B99-4C7D-A232-EC7C6FB56566}" destId="{AF0E6699-3BCD-4FAF-A3DA-96A41A6F8806}" srcOrd="21" destOrd="0" presId="urn:microsoft.com/office/officeart/2005/8/layout/list1"/>
    <dgm:cxn modelId="{2BBFF174-1C72-430E-A243-EC1E1FBCCD45}" type="presParOf" srcId="{3DC647B9-9B99-4C7D-A232-EC7C6FB56566}" destId="{5E873176-BE88-44DE-92D1-B76C6C6F2066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B9AB33-21BD-4AE8-AA10-6D9B04A5CDD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829FCC6B-A1B3-44D7-A7B8-E35B77C8CD81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Drawdown date</a:t>
          </a:r>
        </a:p>
      </dgm:t>
    </dgm:pt>
    <dgm:pt modelId="{3E2411B2-8BD8-4094-92B7-16A860EE4229}" type="parTrans" cxnId="{A97D600B-6AD3-4288-9A93-E114A52C6181}">
      <dgm:prSet/>
      <dgm:spPr/>
      <dgm:t>
        <a:bodyPr/>
        <a:lstStyle/>
        <a:p>
          <a:endParaRPr lang="en-GB"/>
        </a:p>
      </dgm:t>
    </dgm:pt>
    <dgm:pt modelId="{ABB05671-119B-42A9-B11A-719B2BCFAB82}" type="sibTrans" cxnId="{A97D600B-6AD3-4288-9A93-E114A52C6181}">
      <dgm:prSet/>
      <dgm:spPr/>
      <dgm:t>
        <a:bodyPr/>
        <a:lstStyle/>
        <a:p>
          <a:endParaRPr lang="en-GB"/>
        </a:p>
      </dgm:t>
    </dgm:pt>
    <dgm:pt modelId="{1B5CAB10-EF10-471C-989B-96196033896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Thursday prior to the payment date</a:t>
          </a:r>
        </a:p>
      </dgm:t>
    </dgm:pt>
    <dgm:pt modelId="{68CF9C7E-D1E2-4D81-B6CB-A465E9E0F0E3}" type="parTrans" cxnId="{2694236F-76F2-4EDA-9658-FCD8BC7B7DCF}">
      <dgm:prSet/>
      <dgm:spPr/>
      <dgm:t>
        <a:bodyPr/>
        <a:lstStyle/>
        <a:p>
          <a:endParaRPr lang="en-GB"/>
        </a:p>
      </dgm:t>
    </dgm:pt>
    <dgm:pt modelId="{FF66AF8E-82C8-4DB7-A271-EABF2CE2E779}" type="sibTrans" cxnId="{2694236F-76F2-4EDA-9658-FCD8BC7B7DCF}">
      <dgm:prSet/>
      <dgm:spPr/>
      <dgm:t>
        <a:bodyPr/>
        <a:lstStyle/>
        <a:p>
          <a:endParaRPr lang="en-GB"/>
        </a:p>
      </dgm:t>
    </dgm:pt>
    <dgm:pt modelId="{94FE2B91-C413-4A0A-8845-4F05BE74623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Payment date</a:t>
          </a:r>
        </a:p>
      </dgm:t>
    </dgm:pt>
    <dgm:pt modelId="{B1962E63-61EF-4F85-B0C2-34DD08264D71}" type="parTrans" cxnId="{0F3760C8-5FA3-4660-BCA8-0E4DCDC7FB73}">
      <dgm:prSet/>
      <dgm:spPr/>
      <dgm:t>
        <a:bodyPr/>
        <a:lstStyle/>
        <a:p>
          <a:endParaRPr lang="en-GB"/>
        </a:p>
      </dgm:t>
    </dgm:pt>
    <dgm:pt modelId="{15589EA0-E51A-4D22-AC09-CBAC5466CDF3}" type="sibTrans" cxnId="{0F3760C8-5FA3-4660-BCA8-0E4DCDC7FB73}">
      <dgm:prSet/>
      <dgm:spPr/>
      <dgm:t>
        <a:bodyPr/>
        <a:lstStyle/>
        <a:p>
          <a:endParaRPr lang="en-GB"/>
        </a:p>
      </dgm:t>
    </dgm:pt>
    <dgm:pt modelId="{E1DA9C10-6B4E-4BBC-8336-70F97FFE34F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Payment made if attendance confirmed by close of business on draw down date </a:t>
          </a:r>
        </a:p>
      </dgm:t>
    </dgm:pt>
    <dgm:pt modelId="{E948C5F5-AB7C-4CA4-9F65-E158A4F1BCEB}" type="parTrans" cxnId="{CEFE14A9-8862-41D9-A341-03B2A745A853}">
      <dgm:prSet/>
      <dgm:spPr/>
      <dgm:t>
        <a:bodyPr/>
        <a:lstStyle/>
        <a:p>
          <a:endParaRPr lang="en-GB"/>
        </a:p>
      </dgm:t>
    </dgm:pt>
    <dgm:pt modelId="{AE9AE929-606F-40E6-80C9-62711074EA70}" type="sibTrans" cxnId="{CEFE14A9-8862-41D9-A341-03B2A745A853}">
      <dgm:prSet/>
      <dgm:spPr/>
      <dgm:t>
        <a:bodyPr/>
        <a:lstStyle/>
        <a:p>
          <a:endParaRPr lang="en-GB"/>
        </a:p>
      </dgm:t>
    </dgm:pt>
    <dgm:pt modelId="{5908C83D-AF4E-4282-8AF3-0C0962F27470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Always the third Wednesday of every month</a:t>
          </a:r>
        </a:p>
      </dgm:t>
    </dgm:pt>
    <dgm:pt modelId="{146CB4E2-9DE7-41D5-9885-577C5E2BF3EF}" type="parTrans" cxnId="{9AB6D2B9-BDE5-4B44-87AE-A148997FCD3C}">
      <dgm:prSet/>
      <dgm:spPr/>
      <dgm:t>
        <a:bodyPr/>
        <a:lstStyle/>
        <a:p>
          <a:endParaRPr lang="en-GB"/>
        </a:p>
      </dgm:t>
    </dgm:pt>
    <dgm:pt modelId="{383035E9-16CC-4673-8EC6-0B32BD28ED76}" type="sibTrans" cxnId="{9AB6D2B9-BDE5-4B44-87AE-A148997FCD3C}">
      <dgm:prSet/>
      <dgm:spPr/>
      <dgm:t>
        <a:bodyPr/>
        <a:lstStyle/>
        <a:p>
          <a:endParaRPr lang="en-GB"/>
        </a:p>
      </dgm:t>
    </dgm:pt>
    <dgm:pt modelId="{38F85286-D255-4655-ABE9-C4C00B9314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 interim or catch-up payments in month</a:t>
          </a:r>
        </a:p>
      </dgm:t>
    </dgm:pt>
    <dgm:pt modelId="{CB420481-6F7C-4B6A-903B-11F135EB82BE}" type="parTrans" cxnId="{DE440ECB-AE6B-40BE-B677-0C3C9DC5F7DD}">
      <dgm:prSet/>
      <dgm:spPr/>
      <dgm:t>
        <a:bodyPr/>
        <a:lstStyle/>
        <a:p>
          <a:endParaRPr lang="en-GB"/>
        </a:p>
      </dgm:t>
    </dgm:pt>
    <dgm:pt modelId="{03710FA0-DBE2-4B6E-A69A-91B682AED9EF}" type="sibTrans" cxnId="{DE440ECB-AE6B-40BE-B677-0C3C9DC5F7DD}">
      <dgm:prSet/>
      <dgm:spPr/>
      <dgm:t>
        <a:bodyPr/>
        <a:lstStyle/>
        <a:p>
          <a:endParaRPr lang="en-GB"/>
        </a:p>
      </dgm:t>
    </dgm:pt>
    <dgm:pt modelId="{161C5BD6-EDBF-4297-805B-D24A307457B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Financial reports</a:t>
          </a:r>
        </a:p>
      </dgm:t>
    </dgm:pt>
    <dgm:pt modelId="{1852F3C2-9401-487C-9C52-2C450697B863}" type="parTrans" cxnId="{7DE88882-4AC6-45F1-9897-B4E8AE9ABA84}">
      <dgm:prSet/>
      <dgm:spPr/>
      <dgm:t>
        <a:bodyPr/>
        <a:lstStyle/>
        <a:p>
          <a:endParaRPr lang="en-GB"/>
        </a:p>
      </dgm:t>
    </dgm:pt>
    <dgm:pt modelId="{B23BDB31-A05C-4477-AE95-4B9498E2F311}" type="sibTrans" cxnId="{7DE88882-4AC6-45F1-9897-B4E8AE9ABA84}">
      <dgm:prSet/>
      <dgm:spPr/>
      <dgm:t>
        <a:bodyPr/>
        <a:lstStyle/>
        <a:p>
          <a:endParaRPr lang="en-GB"/>
        </a:p>
      </dgm:t>
    </dgm:pt>
    <dgm:pt modelId="{3FF2FEE6-A38C-4894-ADA6-D736CB6DBF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Payment Instalment Report and Remittance updated Friday after drawdown</a:t>
          </a:r>
        </a:p>
        <a:p>
          <a:pPr>
            <a:lnSpc>
              <a:spcPct val="100000"/>
            </a:lnSpc>
          </a:pPr>
          <a:r>
            <a: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Updated overnight </a:t>
          </a:r>
        </a:p>
      </dgm:t>
    </dgm:pt>
    <dgm:pt modelId="{6C2A56A9-6DF5-4C98-A46B-22A2DD3AB8F2}" type="parTrans" cxnId="{2996CF41-183C-4120-B07B-0AD1EC6151B1}">
      <dgm:prSet/>
      <dgm:spPr/>
      <dgm:t>
        <a:bodyPr/>
        <a:lstStyle/>
        <a:p>
          <a:endParaRPr lang="en-GB"/>
        </a:p>
      </dgm:t>
    </dgm:pt>
    <dgm:pt modelId="{3038BF66-9F07-4D1A-B4C5-F2D32280A94B}" type="sibTrans" cxnId="{2996CF41-183C-4120-B07B-0AD1EC6151B1}">
      <dgm:prSet/>
      <dgm:spPr/>
      <dgm:t>
        <a:bodyPr/>
        <a:lstStyle/>
        <a:p>
          <a:endParaRPr lang="en-GB"/>
        </a:p>
      </dgm:t>
    </dgm:pt>
    <dgm:pt modelId="{98E8196A-2F86-4895-B22A-741E61CC1173}" type="pres">
      <dgm:prSet presAssocID="{20B9AB33-21BD-4AE8-AA10-6D9B04A5CDD6}" presName="root" presStyleCnt="0">
        <dgm:presLayoutVars>
          <dgm:dir/>
          <dgm:resizeHandles val="exact"/>
        </dgm:presLayoutVars>
      </dgm:prSet>
      <dgm:spPr/>
    </dgm:pt>
    <dgm:pt modelId="{97713493-127D-431C-B6FD-E37C270FAE32}" type="pres">
      <dgm:prSet presAssocID="{829FCC6B-A1B3-44D7-A7B8-E35B77C8CD81}" presName="compNode" presStyleCnt="0"/>
      <dgm:spPr/>
    </dgm:pt>
    <dgm:pt modelId="{6208C61B-3BB2-4108-861F-89F159DEF62C}" type="pres">
      <dgm:prSet presAssocID="{829FCC6B-A1B3-44D7-A7B8-E35B77C8CD81}" presName="bgRect" presStyleLbl="bgShp" presStyleIdx="0" presStyleCnt="3"/>
      <dgm:spPr>
        <a:solidFill>
          <a:schemeClr val="accent1">
            <a:lumMod val="20000"/>
            <a:lumOff val="80000"/>
          </a:schemeClr>
        </a:solidFill>
      </dgm:spPr>
    </dgm:pt>
    <dgm:pt modelId="{A1A97090-BF48-40F4-B57A-03ED12193723}" type="pres">
      <dgm:prSet presAssocID="{829FCC6B-A1B3-44D7-A7B8-E35B77C8CD81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42CC197C-835D-43A5-AE00-E0CEB136C1C3}" type="pres">
      <dgm:prSet presAssocID="{829FCC6B-A1B3-44D7-A7B8-E35B77C8CD81}" presName="spaceRect" presStyleCnt="0"/>
      <dgm:spPr/>
    </dgm:pt>
    <dgm:pt modelId="{5E82152B-01F7-4115-BAE8-A5B65F810587}" type="pres">
      <dgm:prSet presAssocID="{829FCC6B-A1B3-44D7-A7B8-E35B77C8CD81}" presName="parTx" presStyleLbl="revTx" presStyleIdx="0" presStyleCnt="6">
        <dgm:presLayoutVars>
          <dgm:chMax val="0"/>
          <dgm:chPref val="0"/>
        </dgm:presLayoutVars>
      </dgm:prSet>
      <dgm:spPr/>
    </dgm:pt>
    <dgm:pt modelId="{D2655D13-A6B6-4F06-82D6-27E4EF278839}" type="pres">
      <dgm:prSet presAssocID="{829FCC6B-A1B3-44D7-A7B8-E35B77C8CD81}" presName="desTx" presStyleLbl="revTx" presStyleIdx="1" presStyleCnt="6">
        <dgm:presLayoutVars/>
      </dgm:prSet>
      <dgm:spPr/>
    </dgm:pt>
    <dgm:pt modelId="{DE5D5A72-365C-49BA-9570-B242ADE6EE69}" type="pres">
      <dgm:prSet presAssocID="{ABB05671-119B-42A9-B11A-719B2BCFAB82}" presName="sibTrans" presStyleCnt="0"/>
      <dgm:spPr/>
    </dgm:pt>
    <dgm:pt modelId="{CDF2A29E-18B8-423F-A45D-40199E6F800B}" type="pres">
      <dgm:prSet presAssocID="{94FE2B91-C413-4A0A-8845-4F05BE746239}" presName="compNode" presStyleCnt="0"/>
      <dgm:spPr/>
    </dgm:pt>
    <dgm:pt modelId="{91EFA0AA-3000-48A9-89DF-4F84350E2A5C}" type="pres">
      <dgm:prSet presAssocID="{94FE2B91-C413-4A0A-8845-4F05BE746239}" presName="bgRect" presStyleLbl="bgShp" presStyleIdx="1" presStyleCnt="3"/>
      <dgm:spPr>
        <a:solidFill>
          <a:schemeClr val="accent3">
            <a:lumMod val="20000"/>
            <a:lumOff val="80000"/>
          </a:schemeClr>
        </a:solidFill>
      </dgm:spPr>
    </dgm:pt>
    <dgm:pt modelId="{59769A03-8635-4385-A1C1-77371AC338FE}" type="pres">
      <dgm:prSet presAssocID="{94FE2B91-C413-4A0A-8845-4F05BE746239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B6DFB256-33E9-4E60-B146-E9057414D24E}" type="pres">
      <dgm:prSet presAssocID="{94FE2B91-C413-4A0A-8845-4F05BE746239}" presName="spaceRect" presStyleCnt="0"/>
      <dgm:spPr/>
    </dgm:pt>
    <dgm:pt modelId="{366CE510-EE34-4F0A-9404-A2406535F14E}" type="pres">
      <dgm:prSet presAssocID="{94FE2B91-C413-4A0A-8845-4F05BE746239}" presName="parTx" presStyleLbl="revTx" presStyleIdx="2" presStyleCnt="6">
        <dgm:presLayoutVars>
          <dgm:chMax val="0"/>
          <dgm:chPref val="0"/>
        </dgm:presLayoutVars>
      </dgm:prSet>
      <dgm:spPr/>
    </dgm:pt>
    <dgm:pt modelId="{ECFD906B-13FA-47B3-8B0D-D07E15B99839}" type="pres">
      <dgm:prSet presAssocID="{94FE2B91-C413-4A0A-8845-4F05BE746239}" presName="desTx" presStyleLbl="revTx" presStyleIdx="3" presStyleCnt="6">
        <dgm:presLayoutVars/>
      </dgm:prSet>
      <dgm:spPr/>
    </dgm:pt>
    <dgm:pt modelId="{133E5E50-EA17-4C8F-99D8-1E3CF791916D}" type="pres">
      <dgm:prSet presAssocID="{15589EA0-E51A-4D22-AC09-CBAC5466CDF3}" presName="sibTrans" presStyleCnt="0"/>
      <dgm:spPr/>
    </dgm:pt>
    <dgm:pt modelId="{C02475FD-A3DC-4595-AA6B-407F949DA446}" type="pres">
      <dgm:prSet presAssocID="{161C5BD6-EDBF-4297-805B-D24A307457BE}" presName="compNode" presStyleCnt="0"/>
      <dgm:spPr/>
    </dgm:pt>
    <dgm:pt modelId="{E611857A-1AD0-462D-89EE-3BCEFF51C35A}" type="pres">
      <dgm:prSet presAssocID="{161C5BD6-EDBF-4297-805B-D24A307457BE}" presName="bgRect" presStyleLbl="bgShp" presStyleIdx="2" presStyleCnt="3"/>
      <dgm:spPr/>
    </dgm:pt>
    <dgm:pt modelId="{AD0CAD81-5FE1-4C5D-B810-1EDF331F0EBE}" type="pres">
      <dgm:prSet presAssocID="{161C5BD6-EDBF-4297-805B-D24A307457BE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27D10F2-B913-4AA4-AACE-419616E2EC48}" type="pres">
      <dgm:prSet presAssocID="{161C5BD6-EDBF-4297-805B-D24A307457BE}" presName="spaceRect" presStyleCnt="0"/>
      <dgm:spPr/>
    </dgm:pt>
    <dgm:pt modelId="{0E777B3A-0775-44C0-8193-32F58058793C}" type="pres">
      <dgm:prSet presAssocID="{161C5BD6-EDBF-4297-805B-D24A307457BE}" presName="parTx" presStyleLbl="revTx" presStyleIdx="4" presStyleCnt="6">
        <dgm:presLayoutVars>
          <dgm:chMax val="0"/>
          <dgm:chPref val="0"/>
        </dgm:presLayoutVars>
      </dgm:prSet>
      <dgm:spPr/>
    </dgm:pt>
    <dgm:pt modelId="{98E294A2-F73E-4E9C-A8ED-9EBA958220A7}" type="pres">
      <dgm:prSet presAssocID="{161C5BD6-EDBF-4297-805B-D24A307457BE}" presName="desTx" presStyleLbl="revTx" presStyleIdx="5" presStyleCnt="6">
        <dgm:presLayoutVars/>
      </dgm:prSet>
      <dgm:spPr/>
    </dgm:pt>
  </dgm:ptLst>
  <dgm:cxnLst>
    <dgm:cxn modelId="{A97D600B-6AD3-4288-9A93-E114A52C6181}" srcId="{20B9AB33-21BD-4AE8-AA10-6D9B04A5CDD6}" destId="{829FCC6B-A1B3-44D7-A7B8-E35B77C8CD81}" srcOrd="0" destOrd="0" parTransId="{3E2411B2-8BD8-4094-92B7-16A860EE4229}" sibTransId="{ABB05671-119B-42A9-B11A-719B2BCFAB82}"/>
    <dgm:cxn modelId="{A35B070D-C677-429B-90C2-113EEE8EBAA9}" type="presOf" srcId="{E1DA9C10-6B4E-4BBC-8336-70F97FFE34F5}" destId="{D2655D13-A6B6-4F06-82D6-27E4EF278839}" srcOrd="0" destOrd="1" presId="urn:microsoft.com/office/officeart/2018/2/layout/IconVerticalSolidList"/>
    <dgm:cxn modelId="{8FA41037-779F-455B-B530-7CC8DE8A8632}" type="presOf" srcId="{161C5BD6-EDBF-4297-805B-D24A307457BE}" destId="{0E777B3A-0775-44C0-8193-32F58058793C}" srcOrd="0" destOrd="0" presId="urn:microsoft.com/office/officeart/2018/2/layout/IconVerticalSolidList"/>
    <dgm:cxn modelId="{2996CF41-183C-4120-B07B-0AD1EC6151B1}" srcId="{161C5BD6-EDBF-4297-805B-D24A307457BE}" destId="{3FF2FEE6-A38C-4894-ADA6-D736CB6DBF32}" srcOrd="0" destOrd="0" parTransId="{6C2A56A9-6DF5-4C98-A46B-22A2DD3AB8F2}" sibTransId="{3038BF66-9F07-4D1A-B4C5-F2D32280A94B}"/>
    <dgm:cxn modelId="{D3A28B68-1EDE-4346-9340-BE6ABF06132D}" type="presOf" srcId="{38F85286-D255-4655-ABE9-C4C00B931458}" destId="{ECFD906B-13FA-47B3-8B0D-D07E15B99839}" srcOrd="0" destOrd="1" presId="urn:microsoft.com/office/officeart/2018/2/layout/IconVerticalSolidList"/>
    <dgm:cxn modelId="{2694236F-76F2-4EDA-9658-FCD8BC7B7DCF}" srcId="{829FCC6B-A1B3-44D7-A7B8-E35B77C8CD81}" destId="{1B5CAB10-EF10-471C-989B-961960338968}" srcOrd="0" destOrd="0" parTransId="{68CF9C7E-D1E2-4D81-B6CB-A465E9E0F0E3}" sibTransId="{FF66AF8E-82C8-4DB7-A271-EABF2CE2E779}"/>
    <dgm:cxn modelId="{98ED5E72-40C8-4411-8580-881B117958F1}" type="presOf" srcId="{829FCC6B-A1B3-44D7-A7B8-E35B77C8CD81}" destId="{5E82152B-01F7-4115-BAE8-A5B65F810587}" srcOrd="0" destOrd="0" presId="urn:microsoft.com/office/officeart/2018/2/layout/IconVerticalSolidList"/>
    <dgm:cxn modelId="{BA8AC059-D963-4B2D-A1D4-A21DEDF3C521}" type="presOf" srcId="{94FE2B91-C413-4A0A-8845-4F05BE746239}" destId="{366CE510-EE34-4F0A-9404-A2406535F14E}" srcOrd="0" destOrd="0" presId="urn:microsoft.com/office/officeart/2018/2/layout/IconVerticalSolidList"/>
    <dgm:cxn modelId="{7DE88882-4AC6-45F1-9897-B4E8AE9ABA84}" srcId="{20B9AB33-21BD-4AE8-AA10-6D9B04A5CDD6}" destId="{161C5BD6-EDBF-4297-805B-D24A307457BE}" srcOrd="2" destOrd="0" parTransId="{1852F3C2-9401-487C-9C52-2C450697B863}" sibTransId="{B23BDB31-A05C-4477-AE95-4B9498E2F311}"/>
    <dgm:cxn modelId="{FA3A1FA1-72BA-40DD-9B12-557DAED70BEC}" type="presOf" srcId="{20B9AB33-21BD-4AE8-AA10-6D9B04A5CDD6}" destId="{98E8196A-2F86-4895-B22A-741E61CC1173}" srcOrd="0" destOrd="0" presId="urn:microsoft.com/office/officeart/2018/2/layout/IconVerticalSolidList"/>
    <dgm:cxn modelId="{CEFE14A9-8862-41D9-A341-03B2A745A853}" srcId="{829FCC6B-A1B3-44D7-A7B8-E35B77C8CD81}" destId="{E1DA9C10-6B4E-4BBC-8336-70F97FFE34F5}" srcOrd="1" destOrd="0" parTransId="{E948C5F5-AB7C-4CA4-9F65-E158A4F1BCEB}" sibTransId="{AE9AE929-606F-40E6-80C9-62711074EA70}"/>
    <dgm:cxn modelId="{9AB6D2B9-BDE5-4B44-87AE-A148997FCD3C}" srcId="{94FE2B91-C413-4A0A-8845-4F05BE746239}" destId="{5908C83D-AF4E-4282-8AF3-0C0962F27470}" srcOrd="0" destOrd="0" parTransId="{146CB4E2-9DE7-41D5-9885-577C5E2BF3EF}" sibTransId="{383035E9-16CC-4673-8EC6-0B32BD28ED76}"/>
    <dgm:cxn modelId="{12FB39C8-C1E0-46CB-927E-98C4C48F81AE}" type="presOf" srcId="{1B5CAB10-EF10-471C-989B-961960338968}" destId="{D2655D13-A6B6-4F06-82D6-27E4EF278839}" srcOrd="0" destOrd="0" presId="urn:microsoft.com/office/officeart/2018/2/layout/IconVerticalSolidList"/>
    <dgm:cxn modelId="{0F3760C8-5FA3-4660-BCA8-0E4DCDC7FB73}" srcId="{20B9AB33-21BD-4AE8-AA10-6D9B04A5CDD6}" destId="{94FE2B91-C413-4A0A-8845-4F05BE746239}" srcOrd="1" destOrd="0" parTransId="{B1962E63-61EF-4F85-B0C2-34DD08264D71}" sibTransId="{15589EA0-E51A-4D22-AC09-CBAC5466CDF3}"/>
    <dgm:cxn modelId="{DE440ECB-AE6B-40BE-B677-0C3C9DC5F7DD}" srcId="{94FE2B91-C413-4A0A-8845-4F05BE746239}" destId="{38F85286-D255-4655-ABE9-C4C00B931458}" srcOrd="1" destOrd="0" parTransId="{CB420481-6F7C-4B6A-903B-11F135EB82BE}" sibTransId="{03710FA0-DBE2-4B6E-A69A-91B682AED9EF}"/>
    <dgm:cxn modelId="{147850E0-8160-472C-A038-2F2D34D8574B}" type="presOf" srcId="{5908C83D-AF4E-4282-8AF3-0C0962F27470}" destId="{ECFD906B-13FA-47B3-8B0D-D07E15B99839}" srcOrd="0" destOrd="0" presId="urn:microsoft.com/office/officeart/2018/2/layout/IconVerticalSolidList"/>
    <dgm:cxn modelId="{39BB52FA-3C36-47CA-8F8A-74D8BB749BD3}" type="presOf" srcId="{3FF2FEE6-A38C-4894-ADA6-D736CB6DBF32}" destId="{98E294A2-F73E-4E9C-A8ED-9EBA958220A7}" srcOrd="0" destOrd="0" presId="urn:microsoft.com/office/officeart/2018/2/layout/IconVerticalSolidList"/>
    <dgm:cxn modelId="{7A7F0589-54C8-4976-957B-C5CD80E5C1C7}" type="presParOf" srcId="{98E8196A-2F86-4895-B22A-741E61CC1173}" destId="{97713493-127D-431C-B6FD-E37C270FAE32}" srcOrd="0" destOrd="0" presId="urn:microsoft.com/office/officeart/2018/2/layout/IconVerticalSolidList"/>
    <dgm:cxn modelId="{B296E8BD-982B-4C2B-BD70-C07AA4CE9F06}" type="presParOf" srcId="{97713493-127D-431C-B6FD-E37C270FAE32}" destId="{6208C61B-3BB2-4108-861F-89F159DEF62C}" srcOrd="0" destOrd="0" presId="urn:microsoft.com/office/officeart/2018/2/layout/IconVerticalSolidList"/>
    <dgm:cxn modelId="{24E58943-1F04-4AC7-95E3-FBE871A23DC2}" type="presParOf" srcId="{97713493-127D-431C-B6FD-E37C270FAE32}" destId="{A1A97090-BF48-40F4-B57A-03ED12193723}" srcOrd="1" destOrd="0" presId="urn:microsoft.com/office/officeart/2018/2/layout/IconVerticalSolidList"/>
    <dgm:cxn modelId="{B2B741E9-8A6E-4D8E-9123-F27E03BDE157}" type="presParOf" srcId="{97713493-127D-431C-B6FD-E37C270FAE32}" destId="{42CC197C-835D-43A5-AE00-E0CEB136C1C3}" srcOrd="2" destOrd="0" presId="urn:microsoft.com/office/officeart/2018/2/layout/IconVerticalSolidList"/>
    <dgm:cxn modelId="{490BE421-09F3-4414-A903-841D2D867322}" type="presParOf" srcId="{97713493-127D-431C-B6FD-E37C270FAE32}" destId="{5E82152B-01F7-4115-BAE8-A5B65F810587}" srcOrd="3" destOrd="0" presId="urn:microsoft.com/office/officeart/2018/2/layout/IconVerticalSolidList"/>
    <dgm:cxn modelId="{1B71D6E2-623D-4B2D-9BDD-2A04F05A4789}" type="presParOf" srcId="{97713493-127D-431C-B6FD-E37C270FAE32}" destId="{D2655D13-A6B6-4F06-82D6-27E4EF278839}" srcOrd="4" destOrd="0" presId="urn:microsoft.com/office/officeart/2018/2/layout/IconVerticalSolidList"/>
    <dgm:cxn modelId="{A05A0E61-F5E2-4F99-B3D4-98CF10E46ABC}" type="presParOf" srcId="{98E8196A-2F86-4895-B22A-741E61CC1173}" destId="{DE5D5A72-365C-49BA-9570-B242ADE6EE69}" srcOrd="1" destOrd="0" presId="urn:microsoft.com/office/officeart/2018/2/layout/IconVerticalSolidList"/>
    <dgm:cxn modelId="{072CA7FD-C24A-42E2-A3D6-E3F2C6E0DDBD}" type="presParOf" srcId="{98E8196A-2F86-4895-B22A-741E61CC1173}" destId="{CDF2A29E-18B8-423F-A45D-40199E6F800B}" srcOrd="2" destOrd="0" presId="urn:microsoft.com/office/officeart/2018/2/layout/IconVerticalSolidList"/>
    <dgm:cxn modelId="{19FC897E-03C5-4206-B353-AF696283A0A7}" type="presParOf" srcId="{CDF2A29E-18B8-423F-A45D-40199E6F800B}" destId="{91EFA0AA-3000-48A9-89DF-4F84350E2A5C}" srcOrd="0" destOrd="0" presId="urn:microsoft.com/office/officeart/2018/2/layout/IconVerticalSolidList"/>
    <dgm:cxn modelId="{4017AC26-7031-4A9D-97B9-4262D189C210}" type="presParOf" srcId="{CDF2A29E-18B8-423F-A45D-40199E6F800B}" destId="{59769A03-8635-4385-A1C1-77371AC338FE}" srcOrd="1" destOrd="0" presId="urn:microsoft.com/office/officeart/2018/2/layout/IconVerticalSolidList"/>
    <dgm:cxn modelId="{AD6C242A-4CFE-4F1F-80B5-46C388532445}" type="presParOf" srcId="{CDF2A29E-18B8-423F-A45D-40199E6F800B}" destId="{B6DFB256-33E9-4E60-B146-E9057414D24E}" srcOrd="2" destOrd="0" presId="urn:microsoft.com/office/officeart/2018/2/layout/IconVerticalSolidList"/>
    <dgm:cxn modelId="{45ACB66F-3E27-49C6-BBEC-369B480A1DE5}" type="presParOf" srcId="{CDF2A29E-18B8-423F-A45D-40199E6F800B}" destId="{366CE510-EE34-4F0A-9404-A2406535F14E}" srcOrd="3" destOrd="0" presId="urn:microsoft.com/office/officeart/2018/2/layout/IconVerticalSolidList"/>
    <dgm:cxn modelId="{86B76066-08DF-4A02-A7AE-E06A8F450E90}" type="presParOf" srcId="{CDF2A29E-18B8-423F-A45D-40199E6F800B}" destId="{ECFD906B-13FA-47B3-8B0D-D07E15B99839}" srcOrd="4" destOrd="0" presId="urn:microsoft.com/office/officeart/2018/2/layout/IconVerticalSolidList"/>
    <dgm:cxn modelId="{A520E206-3774-4FAC-A8FF-4FC20ECABB59}" type="presParOf" srcId="{98E8196A-2F86-4895-B22A-741E61CC1173}" destId="{133E5E50-EA17-4C8F-99D8-1E3CF791916D}" srcOrd="3" destOrd="0" presId="urn:microsoft.com/office/officeart/2018/2/layout/IconVerticalSolidList"/>
    <dgm:cxn modelId="{5BD91F45-E656-425D-9524-15D8F3397710}" type="presParOf" srcId="{98E8196A-2F86-4895-B22A-741E61CC1173}" destId="{C02475FD-A3DC-4595-AA6B-407F949DA446}" srcOrd="4" destOrd="0" presId="urn:microsoft.com/office/officeart/2018/2/layout/IconVerticalSolidList"/>
    <dgm:cxn modelId="{A3DFB97D-E778-4F64-B6ED-9D0A79C6C735}" type="presParOf" srcId="{C02475FD-A3DC-4595-AA6B-407F949DA446}" destId="{E611857A-1AD0-462D-89EE-3BCEFF51C35A}" srcOrd="0" destOrd="0" presId="urn:microsoft.com/office/officeart/2018/2/layout/IconVerticalSolidList"/>
    <dgm:cxn modelId="{223156F1-6070-458B-9AC0-0AEDBB0A20E9}" type="presParOf" srcId="{C02475FD-A3DC-4595-AA6B-407F949DA446}" destId="{AD0CAD81-5FE1-4C5D-B810-1EDF331F0EBE}" srcOrd="1" destOrd="0" presId="urn:microsoft.com/office/officeart/2018/2/layout/IconVerticalSolidList"/>
    <dgm:cxn modelId="{EBC2EBB4-08F3-4A3D-A2FF-57E20B857CD9}" type="presParOf" srcId="{C02475FD-A3DC-4595-AA6B-407F949DA446}" destId="{827D10F2-B913-4AA4-AACE-419616E2EC48}" srcOrd="2" destOrd="0" presId="urn:microsoft.com/office/officeart/2018/2/layout/IconVerticalSolidList"/>
    <dgm:cxn modelId="{33C3D87B-3EEF-4100-A171-344309199045}" type="presParOf" srcId="{C02475FD-A3DC-4595-AA6B-407F949DA446}" destId="{0E777B3A-0775-44C0-8193-32F58058793C}" srcOrd="3" destOrd="0" presId="urn:microsoft.com/office/officeart/2018/2/layout/IconVerticalSolidList"/>
    <dgm:cxn modelId="{B4BBDE3F-4976-4610-9D67-C314EA5F6655}" type="presParOf" srcId="{C02475FD-A3DC-4595-AA6B-407F949DA446}" destId="{98E294A2-F73E-4E9C-A8ED-9EBA958220A7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45585D-F973-4407-B6A0-72052B684EB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0DE9A7B-ED90-458B-BD41-B3A702764FF8}">
      <dgm:prSet phldrT="[Text]"/>
      <dgm:spPr>
        <a:ln w="76200">
          <a:solidFill>
            <a:srgbClr val="FF0000"/>
          </a:solidFill>
        </a:ln>
      </dgm:spPr>
      <dgm:t>
        <a:bodyPr/>
        <a:lstStyle/>
        <a:p>
          <a:r>
            <a:rPr lang="en-GB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Non </a:t>
          </a:r>
          <a:r>
            <a:rPr lang="en-GB" sz="2200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OfS</a:t>
          </a:r>
          <a:r>
            <a:rPr lang="en-GB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registered providers:</a:t>
          </a:r>
        </a:p>
      </dgm:t>
    </dgm:pt>
    <dgm:pt modelId="{AF318284-AC50-4F1A-A529-13752B02DB47}" type="parTrans" cxnId="{85120164-B0B7-4108-B74A-2565AF13EBB1}">
      <dgm:prSet/>
      <dgm:spPr/>
      <dgm:t>
        <a:bodyPr/>
        <a:lstStyle/>
        <a:p>
          <a:endParaRPr lang="en-GB"/>
        </a:p>
      </dgm:t>
    </dgm:pt>
    <dgm:pt modelId="{89AF8CB4-1AE8-4B53-9F57-64FC55100B87}" type="sibTrans" cxnId="{85120164-B0B7-4108-B74A-2565AF13EBB1}">
      <dgm:prSet/>
      <dgm:spPr/>
      <dgm:t>
        <a:bodyPr/>
        <a:lstStyle/>
        <a:p>
          <a:endParaRPr lang="en-GB"/>
        </a:p>
      </dgm:t>
    </dgm:pt>
    <dgm:pt modelId="{2AA969E7-657C-45BE-8498-DFDBD43B3FC9}">
      <dgm:prSet phldrT="[Text]" custT="1"/>
      <dgm:spPr>
        <a:ln w="76200">
          <a:solidFill>
            <a:srgbClr val="FF0000"/>
          </a:solidFill>
        </a:ln>
      </dgm:spPr>
      <dgm:t>
        <a:bodyPr/>
        <a:lstStyle/>
        <a:p>
          <a:r>
            <a: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ALL funding to remain for L4 to 6 until 2029/30</a:t>
          </a:r>
        </a:p>
      </dgm:t>
    </dgm:pt>
    <dgm:pt modelId="{2BCF4469-622A-4E10-849C-8A07C06DBC8E}" type="parTrans" cxnId="{83DE1C05-8715-420F-B8AD-FE45FBC5A0F6}">
      <dgm:prSet/>
      <dgm:spPr/>
      <dgm:t>
        <a:bodyPr/>
        <a:lstStyle/>
        <a:p>
          <a:endParaRPr lang="en-GB"/>
        </a:p>
      </dgm:t>
    </dgm:pt>
    <dgm:pt modelId="{BF5C6F10-00F8-4B82-92F1-9CDAE7E73E17}" type="sibTrans" cxnId="{83DE1C05-8715-420F-B8AD-FE45FBC5A0F6}">
      <dgm:prSet/>
      <dgm:spPr/>
      <dgm:t>
        <a:bodyPr/>
        <a:lstStyle/>
        <a:p>
          <a:endParaRPr lang="en-GB"/>
        </a:p>
      </dgm:t>
    </dgm:pt>
    <dgm:pt modelId="{FB8B4984-0B6A-4B58-83F5-0254A8EEE214}">
      <dgm:prSet phldrT="[Text]" custT="1"/>
      <dgm:spPr>
        <a:ln w="76200">
          <a:solidFill>
            <a:srgbClr val="FF0000"/>
          </a:solidFill>
        </a:ln>
      </dgm:spPr>
      <dgm:t>
        <a:bodyPr/>
        <a:lstStyle/>
        <a:p>
          <a:r>
            <a: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Option to register – cost impact analysis</a:t>
          </a:r>
        </a:p>
      </dgm:t>
    </dgm:pt>
    <dgm:pt modelId="{263AE096-CD86-440D-8CFA-F39F0A457CB5}" type="parTrans" cxnId="{F660800A-9F5C-46BC-9310-E4678C69E8DF}">
      <dgm:prSet/>
      <dgm:spPr/>
      <dgm:t>
        <a:bodyPr/>
        <a:lstStyle/>
        <a:p>
          <a:endParaRPr lang="en-GB"/>
        </a:p>
      </dgm:t>
    </dgm:pt>
    <dgm:pt modelId="{B67BC89E-4E40-4AEB-934A-D8C12F6BBA04}" type="sibTrans" cxnId="{F660800A-9F5C-46BC-9310-E4678C69E8DF}">
      <dgm:prSet/>
      <dgm:spPr/>
      <dgm:t>
        <a:bodyPr/>
        <a:lstStyle/>
        <a:p>
          <a:endParaRPr lang="en-GB"/>
        </a:p>
      </dgm:t>
    </dgm:pt>
    <dgm:pt modelId="{8EE3C0F5-244A-4BDF-9D9A-FE10951450D2}">
      <dgm:prSet phldrT="[Text]" custT="1"/>
      <dgm:spPr>
        <a:ln w="76200">
          <a:solidFill>
            <a:srgbClr val="FF0000"/>
          </a:solidFill>
        </a:ln>
      </dgm:spPr>
      <dgm:t>
        <a:bodyPr/>
        <a:lstStyle/>
        <a:p>
          <a:r>
            <a: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Option to become a franchisee</a:t>
          </a:r>
        </a:p>
      </dgm:t>
    </dgm:pt>
    <dgm:pt modelId="{CFF82F5C-E4B0-4AF6-A117-49EF2F6F87A1}" type="parTrans" cxnId="{C9127582-7BA4-42A5-90C4-FB2A2445D99E}">
      <dgm:prSet/>
      <dgm:spPr/>
      <dgm:t>
        <a:bodyPr/>
        <a:lstStyle/>
        <a:p>
          <a:endParaRPr lang="en-GB"/>
        </a:p>
      </dgm:t>
    </dgm:pt>
    <dgm:pt modelId="{A90B442E-AD6E-455A-B856-C089C685CC67}" type="sibTrans" cxnId="{C9127582-7BA4-42A5-90C4-FB2A2445D99E}">
      <dgm:prSet/>
      <dgm:spPr/>
      <dgm:t>
        <a:bodyPr/>
        <a:lstStyle/>
        <a:p>
          <a:endParaRPr lang="en-GB"/>
        </a:p>
      </dgm:t>
    </dgm:pt>
    <dgm:pt modelId="{4B7136B7-AFD2-491A-A829-14DA8BFD6D04}">
      <dgm:prSet phldrT="[Text]" custT="1"/>
      <dgm:spPr>
        <a:ln w="76200">
          <a:solidFill>
            <a:srgbClr val="FF0000"/>
          </a:solidFill>
        </a:ln>
      </dgm:spPr>
      <dgm:t>
        <a:bodyPr/>
        <a:lstStyle/>
        <a:p>
          <a:r>
            <a: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Exit L4 to 6 market from 2030/31</a:t>
          </a:r>
        </a:p>
      </dgm:t>
    </dgm:pt>
    <dgm:pt modelId="{9BA15CAA-CD4B-4BBC-B4A9-4DE610DC9339}" type="parTrans" cxnId="{E83F9439-BD0B-4704-A09D-682F8C03D730}">
      <dgm:prSet/>
      <dgm:spPr/>
      <dgm:t>
        <a:bodyPr/>
        <a:lstStyle/>
        <a:p>
          <a:endParaRPr lang="en-GB"/>
        </a:p>
      </dgm:t>
    </dgm:pt>
    <dgm:pt modelId="{92AC9676-41F8-411B-BCF5-37FD317DBBB1}" type="sibTrans" cxnId="{E83F9439-BD0B-4704-A09D-682F8C03D730}">
      <dgm:prSet/>
      <dgm:spPr/>
      <dgm:t>
        <a:bodyPr/>
        <a:lstStyle/>
        <a:p>
          <a:endParaRPr lang="en-GB"/>
        </a:p>
      </dgm:t>
    </dgm:pt>
    <dgm:pt modelId="{2FB7E67F-0C4B-4C7B-8011-46195333C932}">
      <dgm:prSet phldrT="[Text]"/>
      <dgm:spPr>
        <a:ln w="76200">
          <a:solidFill>
            <a:srgbClr val="00B050"/>
          </a:solidFill>
        </a:ln>
      </dgm:spPr>
      <dgm:t>
        <a:bodyPr/>
        <a:lstStyle/>
        <a:p>
          <a:r>
            <a:rPr lang="en-GB" sz="2200" b="1" dirty="0" err="1">
              <a:ln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OfS</a:t>
          </a:r>
          <a:r>
            <a:rPr lang="en-GB" sz="2200" b="1" dirty="0">
              <a:ln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registered providers:</a:t>
          </a:r>
        </a:p>
      </dgm:t>
    </dgm:pt>
    <dgm:pt modelId="{CB40401F-C86B-4D06-B4BE-9117EF012A56}" type="sibTrans" cxnId="{FA0E0C85-D73B-41AA-A5A2-316C6F8D2C9A}">
      <dgm:prSet/>
      <dgm:spPr/>
      <dgm:t>
        <a:bodyPr/>
        <a:lstStyle/>
        <a:p>
          <a:endParaRPr lang="en-GB"/>
        </a:p>
      </dgm:t>
    </dgm:pt>
    <dgm:pt modelId="{FF66D891-3A44-44CE-B196-9BA3C3C8720A}" type="parTrans" cxnId="{FA0E0C85-D73B-41AA-A5A2-316C6F8D2C9A}">
      <dgm:prSet/>
      <dgm:spPr/>
      <dgm:t>
        <a:bodyPr/>
        <a:lstStyle/>
        <a:p>
          <a:endParaRPr lang="en-GB"/>
        </a:p>
      </dgm:t>
    </dgm:pt>
    <dgm:pt modelId="{00A376D3-BCFD-474B-9A09-89F6BE4F64F1}">
      <dgm:prSet phldrT="[Text]" custT="1"/>
      <dgm:spPr>
        <a:ln w="76200">
          <a:solidFill>
            <a:srgbClr val="00B050"/>
          </a:solidFill>
        </a:ln>
      </dgm:spPr>
      <dgm:t>
        <a:bodyPr/>
        <a:lstStyle/>
        <a:p>
          <a:r>
            <a:rPr lang="en-GB" sz="1800" dirty="0">
              <a:ln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Level 3 provision funded via ALL</a:t>
          </a:r>
        </a:p>
      </dgm:t>
    </dgm:pt>
    <dgm:pt modelId="{DBB82825-0F57-40D3-8AF8-22A32041E2A2}" type="sibTrans" cxnId="{86BF77FA-7E19-4B6B-8CA6-0B504A8B6F4B}">
      <dgm:prSet/>
      <dgm:spPr/>
      <dgm:t>
        <a:bodyPr/>
        <a:lstStyle/>
        <a:p>
          <a:endParaRPr lang="en-GB"/>
        </a:p>
      </dgm:t>
    </dgm:pt>
    <dgm:pt modelId="{318F908C-E8E2-41CF-A53E-44CAF6F547AF}" type="parTrans" cxnId="{86BF77FA-7E19-4B6B-8CA6-0B504A8B6F4B}">
      <dgm:prSet/>
      <dgm:spPr/>
      <dgm:t>
        <a:bodyPr/>
        <a:lstStyle/>
        <a:p>
          <a:endParaRPr lang="en-GB"/>
        </a:p>
      </dgm:t>
    </dgm:pt>
    <dgm:pt modelId="{CBFF5C33-8511-43E0-8910-AA89ABA41722}">
      <dgm:prSet phldrT="[Text]" custT="1"/>
      <dgm:spPr>
        <a:ln w="76200">
          <a:solidFill>
            <a:srgbClr val="00B050"/>
          </a:solidFill>
        </a:ln>
      </dgm:spPr>
      <dgm:t>
        <a:bodyPr/>
        <a:lstStyle/>
        <a:p>
          <a:r>
            <a:rPr lang="en-GB" sz="1800" dirty="0">
              <a:ln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L4 to 6 provision funded via LLE for course start dates Jan 2027 onwards</a:t>
          </a:r>
        </a:p>
      </dgm:t>
    </dgm:pt>
    <dgm:pt modelId="{1D82323F-FDC5-4866-B989-46B9A9416C84}" type="sibTrans" cxnId="{63FE7AA4-2447-4F76-B179-D616A9E6B661}">
      <dgm:prSet/>
      <dgm:spPr/>
      <dgm:t>
        <a:bodyPr/>
        <a:lstStyle/>
        <a:p>
          <a:endParaRPr lang="en-GB"/>
        </a:p>
      </dgm:t>
    </dgm:pt>
    <dgm:pt modelId="{F88A15F1-B5B4-429D-A5E2-9DA2B9230B82}" type="parTrans" cxnId="{63FE7AA4-2447-4F76-B179-D616A9E6B661}">
      <dgm:prSet/>
      <dgm:spPr/>
      <dgm:t>
        <a:bodyPr/>
        <a:lstStyle/>
        <a:p>
          <a:endParaRPr lang="en-GB"/>
        </a:p>
      </dgm:t>
    </dgm:pt>
    <dgm:pt modelId="{977B8186-6BF0-4610-B941-21B61B43CF31}">
      <dgm:prSet phldrT="[Text]" custT="1"/>
      <dgm:spPr>
        <a:ln w="76200">
          <a:solidFill>
            <a:srgbClr val="00B050"/>
          </a:solidFill>
        </a:ln>
      </dgm:spPr>
      <dgm:t>
        <a:bodyPr/>
        <a:lstStyle/>
        <a:p>
          <a:r>
            <a:rPr lang="en-GB" sz="1800" dirty="0">
              <a:ln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Clear IAG required for mid year starts</a:t>
          </a:r>
        </a:p>
      </dgm:t>
    </dgm:pt>
    <dgm:pt modelId="{A0483278-5EDF-4633-9A71-29A303B3EF17}" type="sibTrans" cxnId="{F7FA9F22-2DF1-4B65-BEF0-5F2FF917C6AC}">
      <dgm:prSet/>
      <dgm:spPr/>
      <dgm:t>
        <a:bodyPr/>
        <a:lstStyle/>
        <a:p>
          <a:endParaRPr lang="en-GB"/>
        </a:p>
      </dgm:t>
    </dgm:pt>
    <dgm:pt modelId="{62E7C382-6666-46E0-AADB-D8BEA3800917}" type="parTrans" cxnId="{F7FA9F22-2DF1-4B65-BEF0-5F2FF917C6AC}">
      <dgm:prSet/>
      <dgm:spPr/>
      <dgm:t>
        <a:bodyPr/>
        <a:lstStyle/>
        <a:p>
          <a:endParaRPr lang="en-GB"/>
        </a:p>
      </dgm:t>
    </dgm:pt>
    <dgm:pt modelId="{E4ECE585-8B29-4122-9641-967C2E86701A}">
      <dgm:prSet phldrT="[Text]" custT="1"/>
      <dgm:spPr>
        <a:ln w="76200">
          <a:solidFill>
            <a:srgbClr val="00B050"/>
          </a:solidFill>
        </a:ln>
      </dgm:spPr>
      <dgm:t>
        <a:bodyPr/>
        <a:lstStyle/>
        <a:p>
          <a:r>
            <a:rPr lang="en-GB" sz="1800" dirty="0">
              <a:ln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Option to modularise with prior DfE agreement</a:t>
          </a:r>
        </a:p>
      </dgm:t>
    </dgm:pt>
    <dgm:pt modelId="{5533D2FA-7DA9-4E01-BA85-644AD9BBA3C5}" type="sibTrans" cxnId="{06604E65-6BDC-4A4B-8939-4BEB3DFB30EC}">
      <dgm:prSet/>
      <dgm:spPr/>
      <dgm:t>
        <a:bodyPr/>
        <a:lstStyle/>
        <a:p>
          <a:endParaRPr lang="en-GB"/>
        </a:p>
      </dgm:t>
    </dgm:pt>
    <dgm:pt modelId="{2FE48941-2267-438D-8B11-D41B57AACC92}" type="parTrans" cxnId="{06604E65-6BDC-4A4B-8939-4BEB3DFB30EC}">
      <dgm:prSet/>
      <dgm:spPr/>
      <dgm:t>
        <a:bodyPr/>
        <a:lstStyle/>
        <a:p>
          <a:endParaRPr lang="en-GB"/>
        </a:p>
      </dgm:t>
    </dgm:pt>
    <dgm:pt modelId="{17B16714-B3C6-4FE0-B9FA-62CCD52654CF}">
      <dgm:prSet phldrT="[Text]"/>
      <dgm:spPr>
        <a:ln w="76200">
          <a:solidFill>
            <a:srgbClr val="00B050"/>
          </a:solidFill>
        </a:ln>
      </dgm:spPr>
      <dgm:t>
        <a:bodyPr/>
        <a:lstStyle/>
        <a:p>
          <a:endParaRPr lang="en-GB" sz="1700" dirty="0">
            <a:ln>
              <a:noFill/>
            </a:ln>
          </a:endParaRPr>
        </a:p>
      </dgm:t>
    </dgm:pt>
    <dgm:pt modelId="{529F0C5D-80F1-4D0E-AACC-AADB8C1B7943}" type="sibTrans" cxnId="{E9781246-3EC8-47CC-8FA9-F90AC83A7EF0}">
      <dgm:prSet/>
      <dgm:spPr/>
      <dgm:t>
        <a:bodyPr/>
        <a:lstStyle/>
        <a:p>
          <a:endParaRPr lang="en-GB"/>
        </a:p>
      </dgm:t>
    </dgm:pt>
    <dgm:pt modelId="{78BD7341-861A-4240-8943-33D4276570D8}" type="parTrans" cxnId="{E9781246-3EC8-47CC-8FA9-F90AC83A7EF0}">
      <dgm:prSet/>
      <dgm:spPr/>
      <dgm:t>
        <a:bodyPr/>
        <a:lstStyle/>
        <a:p>
          <a:endParaRPr lang="en-GB"/>
        </a:p>
      </dgm:t>
    </dgm:pt>
    <dgm:pt modelId="{AA5E0347-B9D1-43A9-9A35-8D1B282BD02B}">
      <dgm:prSet phldrT="[Text]" custT="1"/>
      <dgm:spPr>
        <a:ln w="76200">
          <a:solidFill>
            <a:srgbClr val="FF0000"/>
          </a:solidFill>
        </a:ln>
      </dgm:spPr>
      <dgm:t>
        <a:bodyPr/>
        <a:lstStyle/>
        <a:p>
          <a:r>
            <a: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Level 3 only from 2030/31</a:t>
          </a:r>
        </a:p>
      </dgm:t>
    </dgm:pt>
    <dgm:pt modelId="{35980507-34A4-44A4-852B-81761E0886E6}" type="parTrans" cxnId="{B1646075-23C6-4A23-9B36-2ADA4A23C2EB}">
      <dgm:prSet/>
      <dgm:spPr/>
      <dgm:t>
        <a:bodyPr/>
        <a:lstStyle/>
        <a:p>
          <a:endParaRPr lang="en-GB"/>
        </a:p>
      </dgm:t>
    </dgm:pt>
    <dgm:pt modelId="{9DF67D8C-A9A8-4A9F-88D6-EAAFEA742A76}" type="sibTrans" cxnId="{B1646075-23C6-4A23-9B36-2ADA4A23C2EB}">
      <dgm:prSet/>
      <dgm:spPr/>
      <dgm:t>
        <a:bodyPr/>
        <a:lstStyle/>
        <a:p>
          <a:endParaRPr lang="en-GB"/>
        </a:p>
      </dgm:t>
    </dgm:pt>
    <dgm:pt modelId="{8F2A1A54-A5A3-4AF2-AF6D-AFE32B49629D}" type="pres">
      <dgm:prSet presAssocID="{2245585D-F973-4407-B6A0-72052B684EBE}" presName="Name0" presStyleCnt="0">
        <dgm:presLayoutVars>
          <dgm:dir/>
          <dgm:resizeHandles val="exact"/>
        </dgm:presLayoutVars>
      </dgm:prSet>
      <dgm:spPr/>
    </dgm:pt>
    <dgm:pt modelId="{3776554F-7B98-4171-BE00-533669E57484}" type="pres">
      <dgm:prSet presAssocID="{40DE9A7B-ED90-458B-BD41-B3A702764FF8}" presName="composite" presStyleCnt="0"/>
      <dgm:spPr/>
    </dgm:pt>
    <dgm:pt modelId="{676534A1-C7AB-4CDE-9E29-FD0B69F737ED}" type="pres">
      <dgm:prSet presAssocID="{40DE9A7B-ED90-458B-BD41-B3A702764FF8}" presName="rect1" presStyleLbl="trAlignAcc1" presStyleIdx="0" presStyleCnt="2">
        <dgm:presLayoutVars>
          <dgm:bulletEnabled val="1"/>
        </dgm:presLayoutVars>
      </dgm:prSet>
      <dgm:spPr/>
    </dgm:pt>
    <dgm:pt modelId="{554DD690-6B54-477D-BA7D-4A2752273C93}" type="pres">
      <dgm:prSet presAssocID="{40DE9A7B-ED90-458B-BD41-B3A702764FF8}" presName="rect2" presStyleLbl="fgImgPlace1" presStyleIdx="0" presStyleCnt="2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 with solid fill"/>
        </a:ext>
      </dgm:extLst>
    </dgm:pt>
    <dgm:pt modelId="{52FF1338-C2BE-497A-B5F8-EDEBB81D1859}" type="pres">
      <dgm:prSet presAssocID="{89AF8CB4-1AE8-4B53-9F57-64FC55100B87}" presName="sibTrans" presStyleCnt="0"/>
      <dgm:spPr/>
    </dgm:pt>
    <dgm:pt modelId="{B4C61D04-56D9-46BD-9C8E-BF139768BA80}" type="pres">
      <dgm:prSet presAssocID="{2FB7E67F-0C4B-4C7B-8011-46195333C932}" presName="composite" presStyleCnt="0"/>
      <dgm:spPr/>
    </dgm:pt>
    <dgm:pt modelId="{90FA6849-144D-4CB2-B59F-8F4DBFD57EDF}" type="pres">
      <dgm:prSet presAssocID="{2FB7E67F-0C4B-4C7B-8011-46195333C932}" presName="rect1" presStyleLbl="trAlignAcc1" presStyleIdx="1" presStyleCnt="2">
        <dgm:presLayoutVars>
          <dgm:bulletEnabled val="1"/>
        </dgm:presLayoutVars>
      </dgm:prSet>
      <dgm:spPr/>
    </dgm:pt>
    <dgm:pt modelId="{A7C255E3-D02C-468D-B719-D921EF934F77}" type="pres">
      <dgm:prSet presAssocID="{2FB7E67F-0C4B-4C7B-8011-46195333C932}" presName="rect2" presStyleLbl="fgImgPlace1" presStyleIdx="1" presStyleCnt="2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 with solid fill"/>
        </a:ext>
      </dgm:extLst>
    </dgm:pt>
  </dgm:ptLst>
  <dgm:cxnLst>
    <dgm:cxn modelId="{63881902-27DE-43AD-AADE-73B2FD83296B}" type="presOf" srcId="{FB8B4984-0B6A-4B58-83F5-0254A8EEE214}" destId="{676534A1-C7AB-4CDE-9E29-FD0B69F737ED}" srcOrd="0" destOrd="2" presId="urn:microsoft.com/office/officeart/2008/layout/PictureStrips"/>
    <dgm:cxn modelId="{83DE1C05-8715-420F-B8AD-FE45FBC5A0F6}" srcId="{40DE9A7B-ED90-458B-BD41-B3A702764FF8}" destId="{2AA969E7-657C-45BE-8498-DFDBD43B3FC9}" srcOrd="0" destOrd="0" parTransId="{2BCF4469-622A-4E10-849C-8A07C06DBC8E}" sibTransId="{BF5C6F10-00F8-4B82-92F1-9CDAE7E73E17}"/>
    <dgm:cxn modelId="{2487A809-E118-455A-A1B9-FE241C31B4C8}" type="presOf" srcId="{4B7136B7-AFD2-491A-A829-14DA8BFD6D04}" destId="{676534A1-C7AB-4CDE-9E29-FD0B69F737ED}" srcOrd="0" destOrd="4" presId="urn:microsoft.com/office/officeart/2008/layout/PictureStrips"/>
    <dgm:cxn modelId="{F660800A-9F5C-46BC-9310-E4678C69E8DF}" srcId="{40DE9A7B-ED90-458B-BD41-B3A702764FF8}" destId="{FB8B4984-0B6A-4B58-83F5-0254A8EEE214}" srcOrd="1" destOrd="0" parTransId="{263AE096-CD86-440D-8CFA-F39F0A457CB5}" sibTransId="{B67BC89E-4E40-4AEB-934A-D8C12F6BBA04}"/>
    <dgm:cxn modelId="{1BD5741B-3A2C-46E9-9598-257448A8B52A}" type="presOf" srcId="{17B16714-B3C6-4FE0-B9FA-62CCD52654CF}" destId="{90FA6849-144D-4CB2-B59F-8F4DBFD57EDF}" srcOrd="0" destOrd="5" presId="urn:microsoft.com/office/officeart/2008/layout/PictureStrips"/>
    <dgm:cxn modelId="{F7FA9F22-2DF1-4B65-BEF0-5F2FF917C6AC}" srcId="{2FB7E67F-0C4B-4C7B-8011-46195333C932}" destId="{977B8186-6BF0-4610-B941-21B61B43CF31}" srcOrd="2" destOrd="0" parTransId="{62E7C382-6666-46E0-AADB-D8BEA3800917}" sibTransId="{A0483278-5EDF-4633-9A71-29A303B3EF17}"/>
    <dgm:cxn modelId="{7E007435-9AD1-4293-AB81-F976173CD156}" type="presOf" srcId="{2245585D-F973-4407-B6A0-72052B684EBE}" destId="{8F2A1A54-A5A3-4AF2-AF6D-AFE32B49629D}" srcOrd="0" destOrd="0" presId="urn:microsoft.com/office/officeart/2008/layout/PictureStrips"/>
    <dgm:cxn modelId="{E83F9439-BD0B-4704-A09D-682F8C03D730}" srcId="{40DE9A7B-ED90-458B-BD41-B3A702764FF8}" destId="{4B7136B7-AFD2-491A-A829-14DA8BFD6D04}" srcOrd="3" destOrd="0" parTransId="{9BA15CAA-CD4B-4BBC-B4A9-4DE610DC9339}" sibTransId="{92AC9676-41F8-411B-BCF5-37FD317DBBB1}"/>
    <dgm:cxn modelId="{85120164-B0B7-4108-B74A-2565AF13EBB1}" srcId="{2245585D-F973-4407-B6A0-72052B684EBE}" destId="{40DE9A7B-ED90-458B-BD41-B3A702764FF8}" srcOrd="0" destOrd="0" parTransId="{AF318284-AC50-4F1A-A529-13752B02DB47}" sibTransId="{89AF8CB4-1AE8-4B53-9F57-64FC55100B87}"/>
    <dgm:cxn modelId="{06604E65-6BDC-4A4B-8939-4BEB3DFB30EC}" srcId="{2FB7E67F-0C4B-4C7B-8011-46195333C932}" destId="{E4ECE585-8B29-4122-9641-967C2E86701A}" srcOrd="3" destOrd="0" parTransId="{2FE48941-2267-438D-8B11-D41B57AACC92}" sibTransId="{5533D2FA-7DA9-4E01-BA85-644AD9BBA3C5}"/>
    <dgm:cxn modelId="{E9781246-3EC8-47CC-8FA9-F90AC83A7EF0}" srcId="{2FB7E67F-0C4B-4C7B-8011-46195333C932}" destId="{17B16714-B3C6-4FE0-B9FA-62CCD52654CF}" srcOrd="4" destOrd="0" parTransId="{78BD7341-861A-4240-8943-33D4276570D8}" sibTransId="{529F0C5D-80F1-4D0E-AACC-AADB8C1B7943}"/>
    <dgm:cxn modelId="{BF4FF346-6E45-4FC3-A6D1-87BEF26680C5}" type="presOf" srcId="{AA5E0347-B9D1-43A9-9A35-8D1B282BD02B}" destId="{676534A1-C7AB-4CDE-9E29-FD0B69F737ED}" srcOrd="0" destOrd="5" presId="urn:microsoft.com/office/officeart/2008/layout/PictureStrips"/>
    <dgm:cxn modelId="{53CE9568-88E1-476C-A853-4AE2ED42CACA}" type="presOf" srcId="{00A376D3-BCFD-474B-9A09-89F6BE4F64F1}" destId="{90FA6849-144D-4CB2-B59F-8F4DBFD57EDF}" srcOrd="0" destOrd="1" presId="urn:microsoft.com/office/officeart/2008/layout/PictureStrips"/>
    <dgm:cxn modelId="{0CFD184B-8925-4A73-8967-DBD1402A2BED}" type="presOf" srcId="{2FB7E67F-0C4B-4C7B-8011-46195333C932}" destId="{90FA6849-144D-4CB2-B59F-8F4DBFD57EDF}" srcOrd="0" destOrd="0" presId="urn:microsoft.com/office/officeart/2008/layout/PictureStrips"/>
    <dgm:cxn modelId="{1B061F73-75C0-45BD-90B8-B600353D1361}" type="presOf" srcId="{CBFF5C33-8511-43E0-8910-AA89ABA41722}" destId="{90FA6849-144D-4CB2-B59F-8F4DBFD57EDF}" srcOrd="0" destOrd="2" presId="urn:microsoft.com/office/officeart/2008/layout/PictureStrips"/>
    <dgm:cxn modelId="{B1646075-23C6-4A23-9B36-2ADA4A23C2EB}" srcId="{40DE9A7B-ED90-458B-BD41-B3A702764FF8}" destId="{AA5E0347-B9D1-43A9-9A35-8D1B282BD02B}" srcOrd="4" destOrd="0" parTransId="{35980507-34A4-44A4-852B-81761E0886E6}" sibTransId="{9DF67D8C-A9A8-4A9F-88D6-EAAFEA742A76}"/>
    <dgm:cxn modelId="{C9127582-7BA4-42A5-90C4-FB2A2445D99E}" srcId="{40DE9A7B-ED90-458B-BD41-B3A702764FF8}" destId="{8EE3C0F5-244A-4BDF-9D9A-FE10951450D2}" srcOrd="2" destOrd="0" parTransId="{CFF82F5C-E4B0-4AF6-A117-49EF2F6F87A1}" sibTransId="{A90B442E-AD6E-455A-B856-C089C685CC67}"/>
    <dgm:cxn modelId="{FA0E0C85-D73B-41AA-A5A2-316C6F8D2C9A}" srcId="{2245585D-F973-4407-B6A0-72052B684EBE}" destId="{2FB7E67F-0C4B-4C7B-8011-46195333C932}" srcOrd="1" destOrd="0" parTransId="{FF66D891-3A44-44CE-B196-9BA3C3C8720A}" sibTransId="{CB40401F-C86B-4D06-B4BE-9117EF012A56}"/>
    <dgm:cxn modelId="{17588986-33BD-4357-BD40-69FB1AEC44B1}" type="presOf" srcId="{E4ECE585-8B29-4122-9641-967C2E86701A}" destId="{90FA6849-144D-4CB2-B59F-8F4DBFD57EDF}" srcOrd="0" destOrd="4" presId="urn:microsoft.com/office/officeart/2008/layout/PictureStrips"/>
    <dgm:cxn modelId="{E600DF9B-2671-4133-98D5-91608A171E4C}" type="presOf" srcId="{40DE9A7B-ED90-458B-BD41-B3A702764FF8}" destId="{676534A1-C7AB-4CDE-9E29-FD0B69F737ED}" srcOrd="0" destOrd="0" presId="urn:microsoft.com/office/officeart/2008/layout/PictureStrips"/>
    <dgm:cxn modelId="{63FE7AA4-2447-4F76-B179-D616A9E6B661}" srcId="{2FB7E67F-0C4B-4C7B-8011-46195333C932}" destId="{CBFF5C33-8511-43E0-8910-AA89ABA41722}" srcOrd="1" destOrd="0" parTransId="{F88A15F1-B5B4-429D-A5E2-9DA2B9230B82}" sibTransId="{1D82323F-FDC5-4866-B989-46B9A9416C84}"/>
    <dgm:cxn modelId="{4B54D5B2-766D-4085-AF8D-2C25990452AE}" type="presOf" srcId="{8EE3C0F5-244A-4BDF-9D9A-FE10951450D2}" destId="{676534A1-C7AB-4CDE-9E29-FD0B69F737ED}" srcOrd="0" destOrd="3" presId="urn:microsoft.com/office/officeart/2008/layout/PictureStrips"/>
    <dgm:cxn modelId="{D13E49CB-BD39-4FB7-B4B7-586EC3AD2FEC}" type="presOf" srcId="{977B8186-6BF0-4610-B941-21B61B43CF31}" destId="{90FA6849-144D-4CB2-B59F-8F4DBFD57EDF}" srcOrd="0" destOrd="3" presId="urn:microsoft.com/office/officeart/2008/layout/PictureStrips"/>
    <dgm:cxn modelId="{11E065D9-1407-4D22-81C0-9B97E954FC2D}" type="presOf" srcId="{2AA969E7-657C-45BE-8498-DFDBD43B3FC9}" destId="{676534A1-C7AB-4CDE-9E29-FD0B69F737ED}" srcOrd="0" destOrd="1" presId="urn:microsoft.com/office/officeart/2008/layout/PictureStrips"/>
    <dgm:cxn modelId="{86BF77FA-7E19-4B6B-8CA6-0B504A8B6F4B}" srcId="{2FB7E67F-0C4B-4C7B-8011-46195333C932}" destId="{00A376D3-BCFD-474B-9A09-89F6BE4F64F1}" srcOrd="0" destOrd="0" parTransId="{318F908C-E8E2-41CF-A53E-44CAF6F547AF}" sibTransId="{DBB82825-0F57-40D3-8AF8-22A32041E2A2}"/>
    <dgm:cxn modelId="{0ED25173-52BB-48B3-8C32-6933F43BF440}" type="presParOf" srcId="{8F2A1A54-A5A3-4AF2-AF6D-AFE32B49629D}" destId="{3776554F-7B98-4171-BE00-533669E57484}" srcOrd="0" destOrd="0" presId="urn:microsoft.com/office/officeart/2008/layout/PictureStrips"/>
    <dgm:cxn modelId="{6CC5F856-7F8D-482E-BE23-91360E77C1DC}" type="presParOf" srcId="{3776554F-7B98-4171-BE00-533669E57484}" destId="{676534A1-C7AB-4CDE-9E29-FD0B69F737ED}" srcOrd="0" destOrd="0" presId="urn:microsoft.com/office/officeart/2008/layout/PictureStrips"/>
    <dgm:cxn modelId="{12EF2F07-79D2-42D8-A2A5-F4FA47BD31AD}" type="presParOf" srcId="{3776554F-7B98-4171-BE00-533669E57484}" destId="{554DD690-6B54-477D-BA7D-4A2752273C93}" srcOrd="1" destOrd="0" presId="urn:microsoft.com/office/officeart/2008/layout/PictureStrips"/>
    <dgm:cxn modelId="{3EAACAEF-1808-4A0B-A1AA-09B047E3DD0F}" type="presParOf" srcId="{8F2A1A54-A5A3-4AF2-AF6D-AFE32B49629D}" destId="{52FF1338-C2BE-497A-B5F8-EDEBB81D1859}" srcOrd="1" destOrd="0" presId="urn:microsoft.com/office/officeart/2008/layout/PictureStrips"/>
    <dgm:cxn modelId="{A7941117-1853-42DB-81E7-63B9C2EC62FD}" type="presParOf" srcId="{8F2A1A54-A5A3-4AF2-AF6D-AFE32B49629D}" destId="{B4C61D04-56D9-46BD-9C8E-BF139768BA80}" srcOrd="2" destOrd="0" presId="urn:microsoft.com/office/officeart/2008/layout/PictureStrips"/>
    <dgm:cxn modelId="{D54BE1E0-CFA6-4314-B809-F2A384DF334B}" type="presParOf" srcId="{B4C61D04-56D9-46BD-9C8E-BF139768BA80}" destId="{90FA6849-144D-4CB2-B59F-8F4DBFD57EDF}" srcOrd="0" destOrd="0" presId="urn:microsoft.com/office/officeart/2008/layout/PictureStrips"/>
    <dgm:cxn modelId="{0F20645E-2F9E-4D0E-8DDB-BF1B6E4C8D41}" type="presParOf" srcId="{B4C61D04-56D9-46BD-9C8E-BF139768BA80}" destId="{A7C255E3-D02C-468D-B719-D921EF934F7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D1344E-737B-4A16-AA42-B60FF26DC072}">
      <dsp:nvSpPr>
        <dsp:cNvPr id="0" name=""/>
        <dsp:cNvSpPr/>
      </dsp:nvSpPr>
      <dsp:spPr>
        <a:xfrm>
          <a:off x="2329474" y="832405"/>
          <a:ext cx="5050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093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68628" y="875447"/>
        <a:ext cx="26784" cy="5356"/>
      </dsp:txXfrm>
    </dsp:sp>
    <dsp:sp modelId="{539D172B-8ABF-4185-8E62-2082672D0BDD}">
      <dsp:nvSpPr>
        <dsp:cNvPr id="0" name=""/>
        <dsp:cNvSpPr/>
      </dsp:nvSpPr>
      <dsp:spPr>
        <a:xfrm>
          <a:off x="2174" y="179395"/>
          <a:ext cx="2329100" cy="13974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128" tIns="119797" rIns="114128" bIns="119797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Roles and responsibilities</a:t>
          </a:r>
          <a:endParaRPr lang="en-US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174" y="179395"/>
        <a:ext cx="2329100" cy="1397460"/>
      </dsp:txXfrm>
    </dsp:sp>
    <dsp:sp modelId="{1B1EE6E4-777F-4143-8B84-09ACEFA9BE83}">
      <dsp:nvSpPr>
        <dsp:cNvPr id="0" name=""/>
        <dsp:cNvSpPr/>
      </dsp:nvSpPr>
      <dsp:spPr>
        <a:xfrm>
          <a:off x="5194267" y="832405"/>
          <a:ext cx="5050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093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33422" y="875447"/>
        <a:ext cx="26784" cy="5356"/>
      </dsp:txXfrm>
    </dsp:sp>
    <dsp:sp modelId="{60485D1F-B431-4FA8-845F-C20CC7D96479}">
      <dsp:nvSpPr>
        <dsp:cNvPr id="0" name=""/>
        <dsp:cNvSpPr/>
      </dsp:nvSpPr>
      <dsp:spPr>
        <a:xfrm>
          <a:off x="2866967" y="179395"/>
          <a:ext cx="2329100" cy="13974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128" tIns="119797" rIns="114128" bIns="119797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Learner application process</a:t>
          </a:r>
          <a:endParaRPr lang="en-US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866967" y="179395"/>
        <a:ext cx="2329100" cy="1397460"/>
      </dsp:txXfrm>
    </dsp:sp>
    <dsp:sp modelId="{95D53797-1AD1-4C41-B3D0-9D5BF22AB793}">
      <dsp:nvSpPr>
        <dsp:cNvPr id="0" name=""/>
        <dsp:cNvSpPr/>
      </dsp:nvSpPr>
      <dsp:spPr>
        <a:xfrm>
          <a:off x="8059061" y="832405"/>
          <a:ext cx="5050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093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298215" y="875447"/>
        <a:ext cx="26784" cy="5356"/>
      </dsp:txXfrm>
    </dsp:sp>
    <dsp:sp modelId="{2A48C99D-8509-4C0D-84C9-1ED56B34AC03}">
      <dsp:nvSpPr>
        <dsp:cNvPr id="0" name=""/>
        <dsp:cNvSpPr/>
      </dsp:nvSpPr>
      <dsp:spPr>
        <a:xfrm>
          <a:off x="5731761" y="179395"/>
          <a:ext cx="2329100" cy="13974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128" tIns="119797" rIns="114128" bIns="119797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SLC service standards </a:t>
          </a:r>
          <a:endParaRPr lang="en-US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731761" y="179395"/>
        <a:ext cx="2329100" cy="1397460"/>
      </dsp:txXfrm>
    </dsp:sp>
    <dsp:sp modelId="{F221C897-C1E7-4705-8E28-2B6AE45F1271}">
      <dsp:nvSpPr>
        <dsp:cNvPr id="0" name=""/>
        <dsp:cNvSpPr/>
      </dsp:nvSpPr>
      <dsp:spPr>
        <a:xfrm>
          <a:off x="1166724" y="1575055"/>
          <a:ext cx="8594380" cy="505093"/>
        </a:xfrm>
        <a:custGeom>
          <a:avLst/>
          <a:gdLst/>
          <a:ahLst/>
          <a:cxnLst/>
          <a:rect l="0" t="0" r="0" b="0"/>
          <a:pathLst>
            <a:path>
              <a:moveTo>
                <a:pt x="8594380" y="0"/>
              </a:moveTo>
              <a:lnTo>
                <a:pt x="8594380" y="269646"/>
              </a:lnTo>
              <a:lnTo>
                <a:pt x="0" y="269646"/>
              </a:lnTo>
              <a:lnTo>
                <a:pt x="0" y="50509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48638" y="1824924"/>
        <a:ext cx="430552" cy="5356"/>
      </dsp:txXfrm>
    </dsp:sp>
    <dsp:sp modelId="{20C33458-9AD0-49FC-8135-D72CCA973BEF}">
      <dsp:nvSpPr>
        <dsp:cNvPr id="0" name=""/>
        <dsp:cNvSpPr/>
      </dsp:nvSpPr>
      <dsp:spPr>
        <a:xfrm>
          <a:off x="8596554" y="179395"/>
          <a:ext cx="2329100" cy="13974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128" tIns="119797" rIns="114128" bIns="119797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Navigating the LP Portal</a:t>
          </a:r>
          <a:endParaRPr lang="en-US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8596554" y="179395"/>
        <a:ext cx="2329100" cy="1397460"/>
      </dsp:txXfrm>
    </dsp:sp>
    <dsp:sp modelId="{2EA2CEB5-EE55-4093-B45C-D71247C8D862}">
      <dsp:nvSpPr>
        <dsp:cNvPr id="0" name=""/>
        <dsp:cNvSpPr/>
      </dsp:nvSpPr>
      <dsp:spPr>
        <a:xfrm>
          <a:off x="2329474" y="2765559"/>
          <a:ext cx="5050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093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68628" y="2808600"/>
        <a:ext cx="26784" cy="5356"/>
      </dsp:txXfrm>
    </dsp:sp>
    <dsp:sp modelId="{B840AD4B-5485-4082-AC9F-28A1752973E8}">
      <dsp:nvSpPr>
        <dsp:cNvPr id="0" name=""/>
        <dsp:cNvSpPr/>
      </dsp:nvSpPr>
      <dsp:spPr>
        <a:xfrm>
          <a:off x="2174" y="2112549"/>
          <a:ext cx="2329100" cy="13974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128" tIns="119797" rIns="114128" bIns="119797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Financial reporting</a:t>
          </a:r>
          <a:endParaRPr lang="en-US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174" y="2112549"/>
        <a:ext cx="2329100" cy="1397460"/>
      </dsp:txXfrm>
    </dsp:sp>
    <dsp:sp modelId="{660F784E-7997-4CD8-ACD0-1FF8BE0288D2}">
      <dsp:nvSpPr>
        <dsp:cNvPr id="0" name=""/>
        <dsp:cNvSpPr/>
      </dsp:nvSpPr>
      <dsp:spPr>
        <a:xfrm>
          <a:off x="5194267" y="2765559"/>
          <a:ext cx="5050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093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33422" y="2808600"/>
        <a:ext cx="26784" cy="5356"/>
      </dsp:txXfrm>
    </dsp:sp>
    <dsp:sp modelId="{734B28D8-315F-495A-9D63-90DEE7752741}">
      <dsp:nvSpPr>
        <dsp:cNvPr id="0" name=""/>
        <dsp:cNvSpPr/>
      </dsp:nvSpPr>
      <dsp:spPr>
        <a:xfrm>
          <a:off x="2866967" y="2112549"/>
          <a:ext cx="2329100" cy="13974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128" tIns="119797" rIns="114128" bIns="119797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Learner repayment process</a:t>
          </a:r>
          <a:endParaRPr lang="en-US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866967" y="2112549"/>
        <a:ext cx="2329100" cy="1397460"/>
      </dsp:txXfrm>
    </dsp:sp>
    <dsp:sp modelId="{9BB9CB6F-D73B-46EB-89F7-BB32CE3244D5}">
      <dsp:nvSpPr>
        <dsp:cNvPr id="0" name=""/>
        <dsp:cNvSpPr/>
      </dsp:nvSpPr>
      <dsp:spPr>
        <a:xfrm>
          <a:off x="8059061" y="2765559"/>
          <a:ext cx="5050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093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298215" y="2808600"/>
        <a:ext cx="26784" cy="5356"/>
      </dsp:txXfrm>
    </dsp:sp>
    <dsp:sp modelId="{63DA39A5-84A8-4A20-8F7C-6A080BE8CA2B}">
      <dsp:nvSpPr>
        <dsp:cNvPr id="0" name=""/>
        <dsp:cNvSpPr/>
      </dsp:nvSpPr>
      <dsp:spPr>
        <a:xfrm>
          <a:off x="5731761" y="2112549"/>
          <a:ext cx="2329100" cy="13974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128" tIns="119797" rIns="114128" bIns="119797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Preparing for academic year (AY) 2026/27 </a:t>
          </a:r>
          <a:endParaRPr lang="en-US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731761" y="2112549"/>
        <a:ext cx="2329100" cy="1397460"/>
      </dsp:txXfrm>
    </dsp:sp>
    <dsp:sp modelId="{C88065CA-9274-4A6B-9DAD-9BE4A42F52E4}">
      <dsp:nvSpPr>
        <dsp:cNvPr id="0" name=""/>
        <dsp:cNvSpPr/>
      </dsp:nvSpPr>
      <dsp:spPr>
        <a:xfrm>
          <a:off x="8596554" y="2112549"/>
          <a:ext cx="2329100" cy="13974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128" tIns="119797" rIns="114128" bIns="119797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FE sector updates</a:t>
          </a:r>
          <a:endParaRPr lang="en-US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8596554" y="2112549"/>
        <a:ext cx="2329100" cy="13974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A8C68-F0FD-47A5-B804-2FFC3F123729}">
      <dsp:nvSpPr>
        <dsp:cNvPr id="0" name=""/>
        <dsp:cNvSpPr/>
      </dsp:nvSpPr>
      <dsp:spPr>
        <a:xfrm>
          <a:off x="0" y="345911"/>
          <a:ext cx="742949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32E900-F935-4C81-A228-BB0B7BECFE8E}">
      <dsp:nvSpPr>
        <dsp:cNvPr id="0" name=""/>
        <dsp:cNvSpPr/>
      </dsp:nvSpPr>
      <dsp:spPr>
        <a:xfrm>
          <a:off x="371474" y="80231"/>
          <a:ext cx="5200647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572" tIns="0" rIns="19657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LP details</a:t>
          </a:r>
        </a:p>
      </dsp:txBody>
      <dsp:txXfrm>
        <a:off x="397413" y="106170"/>
        <a:ext cx="5148769" cy="479482"/>
      </dsp:txXfrm>
    </dsp:sp>
    <dsp:sp modelId="{2D5DA00D-6A4F-49E8-9784-5395A81B3F73}">
      <dsp:nvSpPr>
        <dsp:cNvPr id="0" name=""/>
        <dsp:cNvSpPr/>
      </dsp:nvSpPr>
      <dsp:spPr>
        <a:xfrm>
          <a:off x="0" y="1162391"/>
          <a:ext cx="742949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288723"/>
              <a:satOff val="-3699"/>
              <a:lumOff val="-5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74E6CD-1B33-48B5-BA2C-1A2557067F60}">
      <dsp:nvSpPr>
        <dsp:cNvPr id="0" name=""/>
        <dsp:cNvSpPr/>
      </dsp:nvSpPr>
      <dsp:spPr>
        <a:xfrm>
          <a:off x="371474" y="896711"/>
          <a:ext cx="5200647" cy="531360"/>
        </a:xfrm>
        <a:prstGeom prst="roundRect">
          <a:avLst/>
        </a:prstGeom>
        <a:gradFill rotWithShape="0">
          <a:gsLst>
            <a:gs pos="0">
              <a:schemeClr val="accent2">
                <a:hueOff val="1288723"/>
                <a:satOff val="-3699"/>
                <a:lumOff val="-5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88723"/>
                <a:satOff val="-3699"/>
                <a:lumOff val="-5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88723"/>
                <a:satOff val="-3699"/>
                <a:lumOff val="-5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572" tIns="0" rIns="19657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User access levels</a:t>
          </a:r>
        </a:p>
      </dsp:txBody>
      <dsp:txXfrm>
        <a:off x="397413" y="922650"/>
        <a:ext cx="5148769" cy="479482"/>
      </dsp:txXfrm>
    </dsp:sp>
    <dsp:sp modelId="{52EDD077-BBE5-4250-AC41-D41757D25C5A}">
      <dsp:nvSpPr>
        <dsp:cNvPr id="0" name=""/>
        <dsp:cNvSpPr/>
      </dsp:nvSpPr>
      <dsp:spPr>
        <a:xfrm>
          <a:off x="0" y="1978871"/>
          <a:ext cx="742949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577445"/>
              <a:satOff val="-7397"/>
              <a:lumOff val="-1184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3F954E-BA34-40E9-A172-318F750D5659}">
      <dsp:nvSpPr>
        <dsp:cNvPr id="0" name=""/>
        <dsp:cNvSpPr/>
      </dsp:nvSpPr>
      <dsp:spPr>
        <a:xfrm>
          <a:off x="371474" y="1713191"/>
          <a:ext cx="5200647" cy="531360"/>
        </a:xfrm>
        <a:prstGeom prst="roundRect">
          <a:avLst/>
        </a:prstGeom>
        <a:gradFill rotWithShape="0">
          <a:gsLst>
            <a:gs pos="0">
              <a:schemeClr val="accent2">
                <a:hueOff val="2577445"/>
                <a:satOff val="-7397"/>
                <a:lumOff val="-1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577445"/>
                <a:satOff val="-7397"/>
                <a:lumOff val="-1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577445"/>
                <a:satOff val="-7397"/>
                <a:lumOff val="-1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572" tIns="0" rIns="19657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Learner details</a:t>
          </a:r>
        </a:p>
      </dsp:txBody>
      <dsp:txXfrm>
        <a:off x="397413" y="1739130"/>
        <a:ext cx="5148769" cy="479482"/>
      </dsp:txXfrm>
    </dsp:sp>
    <dsp:sp modelId="{EB138CBA-ACEE-47D3-99B5-6C187CD6BF26}">
      <dsp:nvSpPr>
        <dsp:cNvPr id="0" name=""/>
        <dsp:cNvSpPr/>
      </dsp:nvSpPr>
      <dsp:spPr>
        <a:xfrm>
          <a:off x="0" y="2795352"/>
          <a:ext cx="742949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866169"/>
              <a:satOff val="-11096"/>
              <a:lumOff val="-17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E231A4-6FEE-4FA3-8514-6DDEAE3E5B98}">
      <dsp:nvSpPr>
        <dsp:cNvPr id="0" name=""/>
        <dsp:cNvSpPr/>
      </dsp:nvSpPr>
      <dsp:spPr>
        <a:xfrm>
          <a:off x="371474" y="2529671"/>
          <a:ext cx="5200647" cy="531360"/>
        </a:xfrm>
        <a:prstGeom prst="roundRect">
          <a:avLst/>
        </a:prstGeom>
        <a:gradFill rotWithShape="0">
          <a:gsLst>
            <a:gs pos="0">
              <a:schemeClr val="accent2">
                <a:hueOff val="3866169"/>
                <a:satOff val="-11096"/>
                <a:lumOff val="-17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866169"/>
                <a:satOff val="-11096"/>
                <a:lumOff val="-17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866169"/>
                <a:satOff val="-11096"/>
                <a:lumOff val="-17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572" tIns="0" rIns="19657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Attendance confirmations</a:t>
          </a:r>
        </a:p>
      </dsp:txBody>
      <dsp:txXfrm>
        <a:off x="397413" y="2555610"/>
        <a:ext cx="5148769" cy="479482"/>
      </dsp:txXfrm>
    </dsp:sp>
    <dsp:sp modelId="{967ED44E-9300-450A-B012-C962DA90AC5B}">
      <dsp:nvSpPr>
        <dsp:cNvPr id="0" name=""/>
        <dsp:cNvSpPr/>
      </dsp:nvSpPr>
      <dsp:spPr>
        <a:xfrm>
          <a:off x="0" y="3611832"/>
          <a:ext cx="742949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5154891"/>
              <a:satOff val="-14794"/>
              <a:lumOff val="-2368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6E5F765-9727-481A-AF6B-D0A65DD0AFCB}">
      <dsp:nvSpPr>
        <dsp:cNvPr id="0" name=""/>
        <dsp:cNvSpPr/>
      </dsp:nvSpPr>
      <dsp:spPr>
        <a:xfrm>
          <a:off x="371474" y="3346152"/>
          <a:ext cx="5200647" cy="531360"/>
        </a:xfrm>
        <a:prstGeom prst="roundRect">
          <a:avLst/>
        </a:prstGeom>
        <a:gradFill rotWithShape="0">
          <a:gsLst>
            <a:gs pos="0">
              <a:schemeClr val="accent2">
                <a:hueOff val="5154891"/>
                <a:satOff val="-14794"/>
                <a:lumOff val="-2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154891"/>
                <a:satOff val="-14794"/>
                <a:lumOff val="-2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154891"/>
                <a:satOff val="-14794"/>
                <a:lumOff val="-2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572" tIns="0" rIns="19657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Change of circumstances</a:t>
          </a:r>
        </a:p>
      </dsp:txBody>
      <dsp:txXfrm>
        <a:off x="397413" y="3372091"/>
        <a:ext cx="5148769" cy="479482"/>
      </dsp:txXfrm>
    </dsp:sp>
    <dsp:sp modelId="{5E873176-BE88-44DE-92D1-B76C6C6F2066}">
      <dsp:nvSpPr>
        <dsp:cNvPr id="0" name=""/>
        <dsp:cNvSpPr/>
      </dsp:nvSpPr>
      <dsp:spPr>
        <a:xfrm>
          <a:off x="0" y="4428312"/>
          <a:ext cx="742949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5A75F2E-4F64-4DA5-A9E1-D8A4EC725CBA}">
      <dsp:nvSpPr>
        <dsp:cNvPr id="0" name=""/>
        <dsp:cNvSpPr/>
      </dsp:nvSpPr>
      <dsp:spPr>
        <a:xfrm>
          <a:off x="371474" y="4162632"/>
          <a:ext cx="5200647" cy="53136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572" tIns="0" rIns="19657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Reporting functions</a:t>
          </a:r>
        </a:p>
      </dsp:txBody>
      <dsp:txXfrm>
        <a:off x="397413" y="4188571"/>
        <a:ext cx="5148769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A8C68-F0FD-47A5-B804-2FFC3F123729}">
      <dsp:nvSpPr>
        <dsp:cNvPr id="0" name=""/>
        <dsp:cNvSpPr/>
      </dsp:nvSpPr>
      <dsp:spPr>
        <a:xfrm>
          <a:off x="0" y="345911"/>
          <a:ext cx="742949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32E900-F935-4C81-A228-BB0B7BECFE8E}">
      <dsp:nvSpPr>
        <dsp:cNvPr id="0" name=""/>
        <dsp:cNvSpPr/>
      </dsp:nvSpPr>
      <dsp:spPr>
        <a:xfrm>
          <a:off x="371474" y="80231"/>
          <a:ext cx="5200647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572" tIns="0" rIns="19657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LP details</a:t>
          </a:r>
        </a:p>
      </dsp:txBody>
      <dsp:txXfrm>
        <a:off x="397413" y="106170"/>
        <a:ext cx="5148769" cy="479482"/>
      </dsp:txXfrm>
    </dsp:sp>
    <dsp:sp modelId="{2D5DA00D-6A4F-49E8-9784-5395A81B3F73}">
      <dsp:nvSpPr>
        <dsp:cNvPr id="0" name=""/>
        <dsp:cNvSpPr/>
      </dsp:nvSpPr>
      <dsp:spPr>
        <a:xfrm>
          <a:off x="0" y="1162391"/>
          <a:ext cx="742949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288723"/>
              <a:satOff val="-3699"/>
              <a:lumOff val="-5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74E6CD-1B33-48B5-BA2C-1A2557067F60}">
      <dsp:nvSpPr>
        <dsp:cNvPr id="0" name=""/>
        <dsp:cNvSpPr/>
      </dsp:nvSpPr>
      <dsp:spPr>
        <a:xfrm>
          <a:off x="371474" y="896711"/>
          <a:ext cx="5200647" cy="531360"/>
        </a:xfrm>
        <a:prstGeom prst="roundRect">
          <a:avLst/>
        </a:prstGeom>
        <a:gradFill rotWithShape="0">
          <a:gsLst>
            <a:gs pos="0">
              <a:schemeClr val="accent2">
                <a:hueOff val="1288723"/>
                <a:satOff val="-3699"/>
                <a:lumOff val="-5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88723"/>
                <a:satOff val="-3699"/>
                <a:lumOff val="-5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88723"/>
                <a:satOff val="-3699"/>
                <a:lumOff val="-5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572" tIns="0" rIns="19657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User access levels</a:t>
          </a:r>
        </a:p>
      </dsp:txBody>
      <dsp:txXfrm>
        <a:off x="397413" y="922650"/>
        <a:ext cx="5148769" cy="479482"/>
      </dsp:txXfrm>
    </dsp:sp>
    <dsp:sp modelId="{52EDD077-BBE5-4250-AC41-D41757D25C5A}">
      <dsp:nvSpPr>
        <dsp:cNvPr id="0" name=""/>
        <dsp:cNvSpPr/>
      </dsp:nvSpPr>
      <dsp:spPr>
        <a:xfrm>
          <a:off x="0" y="1978871"/>
          <a:ext cx="742949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577445"/>
              <a:satOff val="-7397"/>
              <a:lumOff val="-1184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3F954E-BA34-40E9-A172-318F750D5659}">
      <dsp:nvSpPr>
        <dsp:cNvPr id="0" name=""/>
        <dsp:cNvSpPr/>
      </dsp:nvSpPr>
      <dsp:spPr>
        <a:xfrm>
          <a:off x="371474" y="1713191"/>
          <a:ext cx="5200647" cy="531360"/>
        </a:xfrm>
        <a:prstGeom prst="roundRect">
          <a:avLst/>
        </a:prstGeom>
        <a:gradFill rotWithShape="0">
          <a:gsLst>
            <a:gs pos="0">
              <a:schemeClr val="accent2">
                <a:hueOff val="2577445"/>
                <a:satOff val="-7397"/>
                <a:lumOff val="-1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577445"/>
                <a:satOff val="-7397"/>
                <a:lumOff val="-1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577445"/>
                <a:satOff val="-7397"/>
                <a:lumOff val="-1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572" tIns="0" rIns="19657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Learner details</a:t>
          </a:r>
        </a:p>
      </dsp:txBody>
      <dsp:txXfrm>
        <a:off x="397413" y="1739130"/>
        <a:ext cx="5148769" cy="479482"/>
      </dsp:txXfrm>
    </dsp:sp>
    <dsp:sp modelId="{EB138CBA-ACEE-47D3-99B5-6C187CD6BF26}">
      <dsp:nvSpPr>
        <dsp:cNvPr id="0" name=""/>
        <dsp:cNvSpPr/>
      </dsp:nvSpPr>
      <dsp:spPr>
        <a:xfrm>
          <a:off x="0" y="2795352"/>
          <a:ext cx="742949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866169"/>
              <a:satOff val="-11096"/>
              <a:lumOff val="-17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E231A4-6FEE-4FA3-8514-6DDEAE3E5B98}">
      <dsp:nvSpPr>
        <dsp:cNvPr id="0" name=""/>
        <dsp:cNvSpPr/>
      </dsp:nvSpPr>
      <dsp:spPr>
        <a:xfrm>
          <a:off x="371474" y="2529671"/>
          <a:ext cx="5200647" cy="531360"/>
        </a:xfrm>
        <a:prstGeom prst="roundRect">
          <a:avLst/>
        </a:prstGeom>
        <a:gradFill rotWithShape="0">
          <a:gsLst>
            <a:gs pos="0">
              <a:schemeClr val="accent2">
                <a:hueOff val="3866169"/>
                <a:satOff val="-11096"/>
                <a:lumOff val="-17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866169"/>
                <a:satOff val="-11096"/>
                <a:lumOff val="-17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866169"/>
                <a:satOff val="-11096"/>
                <a:lumOff val="-17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572" tIns="0" rIns="19657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Attendance confirmations</a:t>
          </a:r>
        </a:p>
      </dsp:txBody>
      <dsp:txXfrm>
        <a:off x="397413" y="2555610"/>
        <a:ext cx="5148769" cy="479482"/>
      </dsp:txXfrm>
    </dsp:sp>
    <dsp:sp modelId="{967ED44E-9300-450A-B012-C962DA90AC5B}">
      <dsp:nvSpPr>
        <dsp:cNvPr id="0" name=""/>
        <dsp:cNvSpPr/>
      </dsp:nvSpPr>
      <dsp:spPr>
        <a:xfrm>
          <a:off x="0" y="3611832"/>
          <a:ext cx="742949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5154891"/>
              <a:satOff val="-14794"/>
              <a:lumOff val="-2368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6E5F765-9727-481A-AF6B-D0A65DD0AFCB}">
      <dsp:nvSpPr>
        <dsp:cNvPr id="0" name=""/>
        <dsp:cNvSpPr/>
      </dsp:nvSpPr>
      <dsp:spPr>
        <a:xfrm>
          <a:off x="371474" y="3346152"/>
          <a:ext cx="5200647" cy="531360"/>
        </a:xfrm>
        <a:prstGeom prst="roundRect">
          <a:avLst/>
        </a:prstGeom>
        <a:gradFill rotWithShape="0">
          <a:gsLst>
            <a:gs pos="0">
              <a:schemeClr val="accent2">
                <a:hueOff val="5154891"/>
                <a:satOff val="-14794"/>
                <a:lumOff val="-2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154891"/>
                <a:satOff val="-14794"/>
                <a:lumOff val="-2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154891"/>
                <a:satOff val="-14794"/>
                <a:lumOff val="-2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572" tIns="0" rIns="19657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Change of circumstances</a:t>
          </a:r>
        </a:p>
      </dsp:txBody>
      <dsp:txXfrm>
        <a:off x="397413" y="3372091"/>
        <a:ext cx="5148769" cy="479482"/>
      </dsp:txXfrm>
    </dsp:sp>
    <dsp:sp modelId="{5E873176-BE88-44DE-92D1-B76C6C6F2066}">
      <dsp:nvSpPr>
        <dsp:cNvPr id="0" name=""/>
        <dsp:cNvSpPr/>
      </dsp:nvSpPr>
      <dsp:spPr>
        <a:xfrm>
          <a:off x="0" y="4428312"/>
          <a:ext cx="742949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5A75F2E-4F64-4DA5-A9E1-D8A4EC725CBA}">
      <dsp:nvSpPr>
        <dsp:cNvPr id="0" name=""/>
        <dsp:cNvSpPr/>
      </dsp:nvSpPr>
      <dsp:spPr>
        <a:xfrm>
          <a:off x="371474" y="4162632"/>
          <a:ext cx="5200647" cy="53136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572" tIns="0" rIns="19657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Reporting functions</a:t>
          </a:r>
        </a:p>
      </dsp:txBody>
      <dsp:txXfrm>
        <a:off x="397413" y="4188571"/>
        <a:ext cx="5148769" cy="4794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8C61B-3BB2-4108-861F-89F159DEF62C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A97090-BF48-40F4-B57A-03ED12193723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82152B-01F7-4115-BAE8-A5B65F810587}">
      <dsp:nvSpPr>
        <dsp:cNvPr id="0" name=""/>
        <dsp:cNvSpPr/>
      </dsp:nvSpPr>
      <dsp:spPr>
        <a:xfrm>
          <a:off x="1435590" y="531"/>
          <a:ext cx="4732020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Drawdown date</a:t>
          </a:r>
        </a:p>
      </dsp:txBody>
      <dsp:txXfrm>
        <a:off x="1435590" y="531"/>
        <a:ext cx="4732020" cy="1242935"/>
      </dsp:txXfrm>
    </dsp:sp>
    <dsp:sp modelId="{D2655D13-A6B6-4F06-82D6-27E4EF278839}">
      <dsp:nvSpPr>
        <dsp:cNvPr id="0" name=""/>
        <dsp:cNvSpPr/>
      </dsp:nvSpPr>
      <dsp:spPr>
        <a:xfrm>
          <a:off x="6167610" y="531"/>
          <a:ext cx="434798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Thursday prior to the payment date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Payment made if attendance confirmed by close of business on draw down date </a:t>
          </a:r>
        </a:p>
      </dsp:txBody>
      <dsp:txXfrm>
        <a:off x="6167610" y="531"/>
        <a:ext cx="4347989" cy="1242935"/>
      </dsp:txXfrm>
    </dsp:sp>
    <dsp:sp modelId="{91EFA0AA-3000-48A9-89DF-4F84350E2A5C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769A03-8635-4385-A1C1-77371AC338FE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6CE510-EE34-4F0A-9404-A2406535F14E}">
      <dsp:nvSpPr>
        <dsp:cNvPr id="0" name=""/>
        <dsp:cNvSpPr/>
      </dsp:nvSpPr>
      <dsp:spPr>
        <a:xfrm>
          <a:off x="1435590" y="1554201"/>
          <a:ext cx="4732020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Payment date</a:t>
          </a:r>
        </a:p>
      </dsp:txBody>
      <dsp:txXfrm>
        <a:off x="1435590" y="1554201"/>
        <a:ext cx="4732020" cy="1242935"/>
      </dsp:txXfrm>
    </dsp:sp>
    <dsp:sp modelId="{ECFD906B-13FA-47B3-8B0D-D07E15B99839}">
      <dsp:nvSpPr>
        <dsp:cNvPr id="0" name=""/>
        <dsp:cNvSpPr/>
      </dsp:nvSpPr>
      <dsp:spPr>
        <a:xfrm>
          <a:off x="6167610" y="1554201"/>
          <a:ext cx="434798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Always the third Wednesday of every month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 interim or catch-up payments in month</a:t>
          </a:r>
        </a:p>
      </dsp:txBody>
      <dsp:txXfrm>
        <a:off x="6167610" y="1554201"/>
        <a:ext cx="4347989" cy="1242935"/>
      </dsp:txXfrm>
    </dsp:sp>
    <dsp:sp modelId="{E611857A-1AD0-462D-89EE-3BCEFF51C35A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CAD81-5FE1-4C5D-B810-1EDF331F0EBE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77B3A-0775-44C0-8193-32F58058793C}">
      <dsp:nvSpPr>
        <dsp:cNvPr id="0" name=""/>
        <dsp:cNvSpPr/>
      </dsp:nvSpPr>
      <dsp:spPr>
        <a:xfrm>
          <a:off x="1435590" y="3107870"/>
          <a:ext cx="4732020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Financial reports</a:t>
          </a:r>
        </a:p>
      </dsp:txBody>
      <dsp:txXfrm>
        <a:off x="1435590" y="3107870"/>
        <a:ext cx="4732020" cy="1242935"/>
      </dsp:txXfrm>
    </dsp:sp>
    <dsp:sp modelId="{98E294A2-F73E-4E9C-A8ED-9EBA958220A7}">
      <dsp:nvSpPr>
        <dsp:cNvPr id="0" name=""/>
        <dsp:cNvSpPr/>
      </dsp:nvSpPr>
      <dsp:spPr>
        <a:xfrm>
          <a:off x="6167610" y="3107870"/>
          <a:ext cx="434798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Payment Instalment Report and Remittance updated Friday after drawdown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Updated overnight </a:t>
          </a:r>
        </a:p>
      </dsp:txBody>
      <dsp:txXfrm>
        <a:off x="6167610" y="3107870"/>
        <a:ext cx="4347989" cy="12429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534A1-C7AB-4CDE-9E29-FD0B69F737ED}">
      <dsp:nvSpPr>
        <dsp:cNvPr id="0" name=""/>
        <dsp:cNvSpPr/>
      </dsp:nvSpPr>
      <dsp:spPr>
        <a:xfrm>
          <a:off x="2509860" y="347082"/>
          <a:ext cx="6781752" cy="21192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5471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Non </a:t>
          </a:r>
          <a:r>
            <a:rPr lang="en-GB" sz="22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OfS</a:t>
          </a:r>
          <a:r>
            <a:rPr lang="en-GB" sz="22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registered providers: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ALL funding to remain for L4 to 6 until 2029/30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Option to register – cost impact analysis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Option to become a franchisee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Exit L4 to 6 market from 2030/31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Level 3 only from 2030/31</a:t>
          </a:r>
        </a:p>
      </dsp:txBody>
      <dsp:txXfrm>
        <a:off x="2509860" y="347082"/>
        <a:ext cx="6781752" cy="2119297"/>
      </dsp:txXfrm>
    </dsp:sp>
    <dsp:sp modelId="{554DD690-6B54-477D-BA7D-4A2752273C93}">
      <dsp:nvSpPr>
        <dsp:cNvPr id="0" name=""/>
        <dsp:cNvSpPr/>
      </dsp:nvSpPr>
      <dsp:spPr>
        <a:xfrm>
          <a:off x="2227287" y="40961"/>
          <a:ext cx="1483508" cy="2225262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A6849-144D-4CB2-B59F-8F4DBFD57EDF}">
      <dsp:nvSpPr>
        <dsp:cNvPr id="0" name=""/>
        <dsp:cNvSpPr/>
      </dsp:nvSpPr>
      <dsp:spPr>
        <a:xfrm>
          <a:off x="2509860" y="3015042"/>
          <a:ext cx="6781752" cy="21192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5471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 err="1">
              <a:ln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OfS</a:t>
          </a:r>
          <a:r>
            <a:rPr lang="en-GB" sz="2200" b="1" kern="1200" dirty="0">
              <a:ln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registered providers: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n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Level 3 provision funded via ALL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n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L4 to 6 provision funded via LLE for course start dates Jan 2027 onwards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n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Clear IAG required for mid year starts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n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Option to modularise with prior DfE agreement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700" kern="1200" dirty="0">
            <a:ln>
              <a:noFill/>
            </a:ln>
          </a:endParaRPr>
        </a:p>
      </dsp:txBody>
      <dsp:txXfrm>
        <a:off x="2509860" y="3015042"/>
        <a:ext cx="6781752" cy="2119297"/>
      </dsp:txXfrm>
    </dsp:sp>
    <dsp:sp modelId="{A7C255E3-D02C-468D-B719-D921EF934F77}">
      <dsp:nvSpPr>
        <dsp:cNvPr id="0" name=""/>
        <dsp:cNvSpPr/>
      </dsp:nvSpPr>
      <dsp:spPr>
        <a:xfrm>
          <a:off x="2227287" y="2708921"/>
          <a:ext cx="1483508" cy="2225262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05D1E6-BE7C-9F84-E064-7B98A94A3F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C2CF7-C7B5-D280-42B9-DE92199CDB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637B92-4F47-54B6-FA5E-202FD47ED8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1FEE7-B67C-4597-A5FA-83088B322EF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E52B304-52E4-A5E0-3E3A-4FB3484107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28E33-F7D5-4D5F-A7E3-DB7E1099499C}" type="datetimeFigureOut">
              <a:rPr lang="en-GB" smtClean="0"/>
              <a:t>04/06/2026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550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BFADF-5D5C-4413-B348-BEF3F4117D41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7D56B-002E-4AAE-90DA-AA24BB3D8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00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649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46424-D96C-5DC8-DFB5-13CE1A7C2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93C9CB-CC8D-A4ED-12F1-8B13B854EE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58CB24-CD14-29BF-5D90-CE5BF0D80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97D18-7E4B-AF10-3EFB-6585E40AF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437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57C73-E2CE-4861-BBC9-77095FBDA54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539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A3A96-CBCC-CCE5-60EC-199FC08B3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776BFE-654B-DE68-1531-B9ABF11D99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5DBDF4-FF2C-285F-9069-26E4934AD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5E613-6AF2-8D69-4E98-F0862DFD0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892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B68B8-7136-CC91-CB4A-4E5B36797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D6F21E-B6E1-F9C6-1E4A-26DC3762B2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98E66-9497-EB08-1B9A-CEAD7816B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10BB8-AA53-4648-F129-8588959FD7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564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B5303-1370-10AC-F7EC-104A84B08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072652-D571-C4CB-879F-26AFBAB510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5A0A6C-4451-4172-6538-233B91CE4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FEFAD-C1D5-F82F-EB94-4B0725D45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247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C33CE-AC2A-FE12-1B46-DDB5E4DED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DDED0F-A1CB-3945-9A9E-793718884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AF2A15-98FE-963D-3D97-D8EB303B7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58EF9-6DC3-5340-9499-E55EB79C97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34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0D76B-3068-D9B5-EB19-E852AC958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C20EE2-ED9F-A173-46B6-4E7D9FD9E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4F0A2A-0D23-8585-1F6A-FD694B16D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91F0B-1779-740B-0047-0ADA69A61B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C54087-5D8C-4976-B459-DDDDB490A45F}" type="slidenum">
              <a:rPr lang="en-GB" altLang="en-US" smtClean="0"/>
              <a:pPr>
                <a:defRPr/>
              </a:pPr>
              <a:t>24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83164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77C"/>
              </a:buClr>
              <a:buSzTx/>
              <a:buFontTx/>
              <a:buNone/>
              <a:tabLst/>
              <a:defRPr/>
            </a:pPr>
            <a:endParaRPr lang="en-GB" altLang="en-US" b="1" dirty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B42C7E6-219C-441C-8F96-638E41DF2554}" type="slidenum">
              <a:rPr lang="en-GB" altLang="en-US" smtClean="0"/>
              <a:pPr/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995445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9460B-5503-6867-6208-035518F4F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EC9FD1-937D-9BC7-3673-42CB9A146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30ADA8-E5E8-2563-2D46-C4D643ED33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0C0F0-03DF-6A11-56C8-D9144F556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789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2BED3-B492-C00C-FB0E-09C03B8DF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57829C-58A8-B68F-C9F6-9BCB4C20E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C5A66D-1401-4EBA-62C3-259471A743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FF3E1-4751-39DA-861F-602934B9CF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C54087-5D8C-4976-B459-DDDDB490A45F}" type="slidenum">
              <a:rPr lang="en-GB" altLang="en-US" smtClean="0"/>
              <a:pPr>
                <a:defRPr/>
              </a:pPr>
              <a:t>27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5748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8068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b="1" i="0" dirty="0">
              <a:solidFill>
                <a:srgbClr val="6F6F6F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220CB7-B7F0-47C3-A0E4-5009EFC6DF0E}" type="slidenum">
              <a:rPr lang="en-GB" altLang="en-US" smtClean="0">
                <a:solidFill>
                  <a:srgbClr val="000000"/>
                </a:solidFill>
                <a:latin typeface="Arial" pitchFamily="34" charset="0"/>
              </a:rPr>
              <a:pPr/>
              <a:t>28</a:t>
            </a:fld>
            <a:endParaRPr lang="en-GB" alt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023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848B6-440E-7D8E-F8D1-F5C1BAF6D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>
            <a:extLst>
              <a:ext uri="{FF2B5EF4-FFF2-40B4-BE49-F238E27FC236}">
                <a16:creationId xmlns:a16="http://schemas.microsoft.com/office/drawing/2014/main" id="{399301D3-9DAF-2DFE-C7E9-0851061A56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Notes Placeholder 2">
            <a:extLst>
              <a:ext uri="{FF2B5EF4-FFF2-40B4-BE49-F238E27FC236}">
                <a16:creationId xmlns:a16="http://schemas.microsoft.com/office/drawing/2014/main" id="{639AFBA0-4924-C16B-000F-7DBACBC31D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b="1" i="0" dirty="0">
              <a:solidFill>
                <a:srgbClr val="6F6F6F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179204" name="Slide Number Placeholder 3">
            <a:extLst>
              <a:ext uri="{FF2B5EF4-FFF2-40B4-BE49-F238E27FC236}">
                <a16:creationId xmlns:a16="http://schemas.microsoft.com/office/drawing/2014/main" id="{7C58F841-80EB-F402-E6AA-2042B4C55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220CB7-B7F0-47C3-A0E4-5009EFC6DF0E}" type="slidenum">
              <a:rPr lang="en-GB" altLang="en-US" smtClean="0">
                <a:solidFill>
                  <a:srgbClr val="000000"/>
                </a:solidFill>
                <a:latin typeface="Arial" pitchFamily="34" charset="0"/>
              </a:rPr>
              <a:pPr/>
              <a:t>29</a:t>
            </a:fld>
            <a:endParaRPr lang="en-GB" alt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3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7E8D95-247E-4B22-9822-DDD992F633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679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96A220F-8403-46E0-BB27-C46873915D17}" type="slidenum">
              <a:rPr lang="en-GB" altLang="en-US" smtClean="0"/>
              <a:pPr/>
              <a:t>31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30736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A220F-8403-46E0-BB27-C46873915D1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7732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b="1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D9CE1F-256F-45F0-A107-8FA22AF2642A}" type="slidenum">
              <a:rPr lang="en-GB" altLang="en-US" smtClean="0"/>
              <a:pPr/>
              <a:t>34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5297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56BB8-3C9E-F530-8C4E-5A68E7BA0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>
            <a:extLst>
              <a:ext uri="{FF2B5EF4-FFF2-40B4-BE49-F238E27FC236}">
                <a16:creationId xmlns:a16="http://schemas.microsoft.com/office/drawing/2014/main" id="{EBD1300B-0DC5-770C-9EAE-FD5A899121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>
            <a:extLst>
              <a:ext uri="{FF2B5EF4-FFF2-40B4-BE49-F238E27FC236}">
                <a16:creationId xmlns:a16="http://schemas.microsoft.com/office/drawing/2014/main" id="{18CB7A42-CE51-9FFD-2FC9-0B6DC70F24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b="1" dirty="0"/>
          </a:p>
        </p:txBody>
      </p:sp>
      <p:sp>
        <p:nvSpPr>
          <p:cNvPr id="103428" name="Slide Number Placeholder 3">
            <a:extLst>
              <a:ext uri="{FF2B5EF4-FFF2-40B4-BE49-F238E27FC236}">
                <a16:creationId xmlns:a16="http://schemas.microsoft.com/office/drawing/2014/main" id="{D4BB5CB4-133E-E7EC-052E-73297EDF09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D9CE1F-256F-45F0-A107-8FA22AF2642A}" type="slidenum">
              <a:rPr lang="en-GB" altLang="en-US" smtClean="0"/>
              <a:pPr/>
              <a:t>35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363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CDFCE8-D4C4-4E98-8610-52490751FAA1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132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CCE87-F788-5A04-EDC8-9207F9A12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>
            <a:extLst>
              <a:ext uri="{FF2B5EF4-FFF2-40B4-BE49-F238E27FC236}">
                <a16:creationId xmlns:a16="http://schemas.microsoft.com/office/drawing/2014/main" id="{E3335E22-4948-295A-70F2-285F729C05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>
            <a:extLst>
              <a:ext uri="{FF2B5EF4-FFF2-40B4-BE49-F238E27FC236}">
                <a16:creationId xmlns:a16="http://schemas.microsoft.com/office/drawing/2014/main" id="{FB071C64-5385-A7D7-A1A5-C6E7BD7B99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b="1" dirty="0"/>
          </a:p>
        </p:txBody>
      </p:sp>
      <p:sp>
        <p:nvSpPr>
          <p:cNvPr id="103428" name="Slide Number Placeholder 3">
            <a:extLst>
              <a:ext uri="{FF2B5EF4-FFF2-40B4-BE49-F238E27FC236}">
                <a16:creationId xmlns:a16="http://schemas.microsoft.com/office/drawing/2014/main" id="{235D9E2D-081B-CFE0-359B-D924BF6F3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D9CE1F-256F-45F0-A107-8FA22AF2642A}" type="slidenum">
              <a:rPr lang="en-GB" altLang="en-US" smtClean="0"/>
              <a:pPr/>
              <a:t>37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759258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292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DFF77-A987-5060-450E-5E251930D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F2E3E-D3CC-8C72-C0C8-B454E529C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F4F595-3742-D952-7CDE-46C12B362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56183-DC8C-75B3-BF7D-06D144D877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6049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7ECD78-8376-4A5B-9E0E-0E9188100B03}" type="slidenum">
              <a:rPr lang="en-GB" altLang="en-US" smtClean="0"/>
              <a:pPr/>
              <a:t>39</a:t>
            </a:fld>
            <a:endParaRPr lang="en-GB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90631-C90D-D0B0-B994-172A32FA3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77F5ED-EDF3-B87A-92C5-824BC406B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308563-BE2C-EA79-FFE9-C67B185D3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D7A3C-8A94-3D23-3AFE-C840A2C47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5531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B5D96-6943-9AA8-9565-B5348C105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0AD027-F8DD-35B5-889F-40CE0DF1EB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2848C5-60DE-446B-EA13-3CA869E85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C5628-5300-767A-2535-10B512451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2634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5183F-7AAF-8985-A9BB-0676CAD94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FD9A2E-CA61-4C3C-4CBC-FE2E41EE89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224C81-A702-1B69-B807-0EA2623BB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10519-E44C-7617-5554-B0B9E2968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1809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996C1-DCD0-3C72-659D-2D1E18133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42F95-9D33-1A78-83B4-254FBE8161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97DC16-8C1E-C75F-291D-DC2427A88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Tx/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BB6DE-12E4-6157-80A6-C81070C43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9772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95091-C20E-429A-BBD4-C13E542F92E4}" type="slidenum">
              <a:rPr lang="en-GB" smtClean="0"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7632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1877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5768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95091-C20E-429A-BBD4-C13E542F92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129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668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06E09-E14F-F716-CA9A-40E669E24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64283-FD2F-024E-20EB-6ED7E5E510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F5F3B5-918E-00E4-E51A-C19615301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E9B4C-7848-692C-8DBA-834943E260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760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57C73-E2CE-4861-BBC9-77095FBDA54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336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DFF62-C1DD-A09E-F1DB-7D3307EE4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284B48-397B-7A2F-5BC3-9FCF916FAF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5B4BDC-DB1F-C7A0-8376-AD37F0F69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04A29-CCF7-7428-E482-3ED347D76B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526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C446A-CE79-7455-FF90-13929F188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B5823C-0F82-068F-F425-2CEB2A36C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9892D5-1B32-01E7-8DD8-4A721F62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17F3E-D46C-B1B5-D34E-9DFF0E500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778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7D56B-002E-4AAE-90DA-AA24BB3D8A7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813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53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E1526E-824F-12A5-A281-60E3552218F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2" name="Title 18">
            <a:extLst>
              <a:ext uri="{FF2B5EF4-FFF2-40B4-BE49-F238E27FC236}">
                <a16:creationId xmlns:a16="http://schemas.microsoft.com/office/drawing/2014/main" id="{4910EAF6-E529-3F9C-25D9-12A0C02D6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1" y="1904869"/>
            <a:ext cx="5115493" cy="889131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ABE338"/>
                </a:solidFill>
                <a:latin typeface="+mj-lt"/>
              </a:defRPr>
            </a:lvl1pPr>
          </a:lstStyle>
          <a:p>
            <a:r>
              <a:rPr lang="en-US" dirty="0"/>
              <a:t>New section title</a:t>
            </a:r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E4054FA-F575-6CCA-362A-F3EE8BA58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330" y="2794000"/>
            <a:ext cx="5115493" cy="927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 header here</a:t>
            </a:r>
          </a:p>
        </p:txBody>
      </p:sp>
    </p:spTree>
    <p:extLst>
      <p:ext uri="{BB962C8B-B14F-4D97-AF65-F5344CB8AC3E}">
        <p14:creationId xmlns:p14="http://schemas.microsoft.com/office/powerpoint/2010/main" val="754186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C95FDE-6E73-3A27-4E64-722605670AB0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2915910-D8E8-AE22-FCD0-877BAAA6DD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4755" y="3886701"/>
            <a:ext cx="5115493" cy="927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 header here</a:t>
            </a:r>
          </a:p>
        </p:txBody>
      </p:sp>
      <p:sp>
        <p:nvSpPr>
          <p:cNvPr id="2" name="Title 18">
            <a:extLst>
              <a:ext uri="{FF2B5EF4-FFF2-40B4-BE49-F238E27FC236}">
                <a16:creationId xmlns:a16="http://schemas.microsoft.com/office/drawing/2014/main" id="{6098B51F-3847-2838-B185-2585F573B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215" y="1951995"/>
            <a:ext cx="5115493" cy="715006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6060"/>
                </a:solidFill>
                <a:latin typeface="+mj-lt"/>
              </a:defRPr>
            </a:lvl1pPr>
          </a:lstStyle>
          <a:p>
            <a:r>
              <a:rPr lang="en-US" dirty="0"/>
              <a:t>New section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8210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Page with Ic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DD9FC-3A59-496F-C7FE-7C56ABF9524B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1" cy="6856284"/>
          </a:xfrm>
          <a:prstGeom prst="rect">
            <a:avLst/>
          </a:prstGeom>
        </p:spPr>
      </p:pic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5854EF80-34A3-40C4-3BB2-7D84BF06C1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3330" y="636746"/>
            <a:ext cx="2213834" cy="207874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b="1" u="sng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6" name="Title 18">
            <a:extLst>
              <a:ext uri="{FF2B5EF4-FFF2-40B4-BE49-F238E27FC236}">
                <a16:creationId xmlns:a16="http://schemas.microsoft.com/office/drawing/2014/main" id="{29134C19-6610-47C2-8E66-3499D1F00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1" y="2789828"/>
            <a:ext cx="5115493" cy="889131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ABE338"/>
                </a:solidFill>
                <a:latin typeface="+mj-lt"/>
              </a:defRPr>
            </a:lvl1pPr>
          </a:lstStyle>
          <a:p>
            <a:r>
              <a:rPr lang="en-US" dirty="0"/>
              <a:t>New section title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E76F19C-B256-FC6C-4636-61B6D41D3D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330" y="3678959"/>
            <a:ext cx="5115493" cy="927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 header here</a:t>
            </a:r>
          </a:p>
        </p:txBody>
      </p:sp>
    </p:spTree>
    <p:extLst>
      <p:ext uri="{BB962C8B-B14F-4D97-AF65-F5344CB8AC3E}">
        <p14:creationId xmlns:p14="http://schemas.microsoft.com/office/powerpoint/2010/main" val="1875343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ents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1E7BD-F2EF-4743-4EDE-EA4A3D86448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2" name="Title 18">
            <a:extLst>
              <a:ext uri="{FF2B5EF4-FFF2-40B4-BE49-F238E27FC236}">
                <a16:creationId xmlns:a16="http://schemas.microsoft.com/office/drawing/2014/main" id="{4910EAF6-E529-3F9C-25D9-12A0C02D6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1" y="705798"/>
            <a:ext cx="5115493" cy="7261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ABE338"/>
                </a:solidFill>
                <a:latin typeface="+mj-lt"/>
              </a:defRPr>
            </a:lvl1pPr>
          </a:lstStyle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E4054FA-F575-6CCA-362A-F3EE8BA58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330" y="1594927"/>
            <a:ext cx="7074949" cy="4900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Page 1			01</a:t>
            </a:r>
          </a:p>
          <a:p>
            <a:pPr lvl="0"/>
            <a:r>
              <a:rPr lang="en-GB" dirty="0"/>
              <a:t>Page 2			02</a:t>
            </a:r>
          </a:p>
          <a:p>
            <a:pPr lvl="0"/>
            <a:r>
              <a:rPr lang="en-GB" dirty="0"/>
              <a:t>Page 3			03</a:t>
            </a:r>
          </a:p>
          <a:p>
            <a:pPr lvl="0"/>
            <a:r>
              <a:rPr lang="en-GB" dirty="0"/>
              <a:t>Page 4			04</a:t>
            </a:r>
          </a:p>
          <a:p>
            <a:pPr lvl="0"/>
            <a:r>
              <a:rPr lang="en-GB" dirty="0"/>
              <a:t>Page 5			05</a:t>
            </a:r>
          </a:p>
          <a:p>
            <a:pPr lvl="0"/>
            <a:r>
              <a:rPr lang="en-GB" dirty="0"/>
              <a:t>Page 6			06</a:t>
            </a:r>
          </a:p>
          <a:p>
            <a:pPr lvl="0"/>
            <a:r>
              <a:rPr lang="en-GB" dirty="0"/>
              <a:t>Page 7			07</a:t>
            </a:r>
          </a:p>
          <a:p>
            <a:pPr lvl="0"/>
            <a:r>
              <a:rPr lang="en-GB" dirty="0"/>
              <a:t>Page 8			08</a:t>
            </a:r>
          </a:p>
          <a:p>
            <a:pPr lvl="0"/>
            <a:r>
              <a:rPr lang="en-GB" dirty="0"/>
              <a:t>Page 9			09</a:t>
            </a:r>
          </a:p>
          <a:p>
            <a:pPr lvl="0"/>
            <a:r>
              <a:rPr lang="en-GB" dirty="0"/>
              <a:t>Page 10			10</a:t>
            </a:r>
          </a:p>
        </p:txBody>
      </p:sp>
    </p:spTree>
    <p:extLst>
      <p:ext uri="{BB962C8B-B14F-4D97-AF65-F5344CB8AC3E}">
        <p14:creationId xmlns:p14="http://schemas.microsoft.com/office/powerpoint/2010/main" val="595684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B09B31-83AD-F399-6F6B-22F26402E01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0070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eak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75733B-E0B4-6CCF-90E4-37F9DB525C17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2" name="Title 18">
            <a:extLst>
              <a:ext uri="{FF2B5EF4-FFF2-40B4-BE49-F238E27FC236}">
                <a16:creationId xmlns:a16="http://schemas.microsoft.com/office/drawing/2014/main" id="{4910EAF6-E529-3F9C-25D9-12A0C02D6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1" y="1904869"/>
            <a:ext cx="5115493" cy="889131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ABE338"/>
                </a:solidFill>
                <a:latin typeface="+mj-lt"/>
              </a:defRPr>
            </a:lvl1pPr>
          </a:lstStyle>
          <a:p>
            <a:r>
              <a:rPr lang="en-US" dirty="0"/>
              <a:t>New section title</a:t>
            </a:r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E4054FA-F575-6CCA-362A-F3EE8BA58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330" y="2794000"/>
            <a:ext cx="5115493" cy="927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 header here</a:t>
            </a:r>
          </a:p>
        </p:txBody>
      </p:sp>
    </p:spTree>
    <p:extLst>
      <p:ext uri="{BB962C8B-B14F-4D97-AF65-F5344CB8AC3E}">
        <p14:creationId xmlns:p14="http://schemas.microsoft.com/office/powerpoint/2010/main" val="4076439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rectangle&#10;&#10;Description automatically generated">
            <a:extLst>
              <a:ext uri="{FF2B5EF4-FFF2-40B4-BE49-F238E27FC236}">
                <a16:creationId xmlns:a16="http://schemas.microsoft.com/office/drawing/2014/main" id="{FCA0FDEC-8250-F381-F1E2-F8D2ECB013EA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4" name="Title 18">
            <a:extLst>
              <a:ext uri="{FF2B5EF4-FFF2-40B4-BE49-F238E27FC236}">
                <a16:creationId xmlns:a16="http://schemas.microsoft.com/office/drawing/2014/main" id="{54842173-4DA4-4C53-C548-1FD3375D5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2" y="930615"/>
            <a:ext cx="10515600" cy="460035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060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518AA3F-49F6-ADB2-3264-C9FF4B048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332" y="1571625"/>
            <a:ext cx="9801793" cy="465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</p:spTree>
    <p:extLst>
      <p:ext uri="{BB962C8B-B14F-4D97-AF65-F5344CB8AC3E}">
        <p14:creationId xmlns:p14="http://schemas.microsoft.com/office/powerpoint/2010/main" val="135625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ents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AB5195-D451-334F-4CB5-200351742413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2" name="Title 18">
            <a:extLst>
              <a:ext uri="{FF2B5EF4-FFF2-40B4-BE49-F238E27FC236}">
                <a16:creationId xmlns:a16="http://schemas.microsoft.com/office/drawing/2014/main" id="{4910EAF6-E529-3F9C-25D9-12A0C02D6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1" y="705798"/>
            <a:ext cx="5115493" cy="7261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ABE338"/>
                </a:solidFill>
                <a:latin typeface="+mj-lt"/>
              </a:defRPr>
            </a:lvl1pPr>
          </a:lstStyle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E4054FA-F575-6CCA-362A-F3EE8BA58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330" y="1594927"/>
            <a:ext cx="7074949" cy="4900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Page 1			01</a:t>
            </a:r>
          </a:p>
          <a:p>
            <a:pPr lvl="0"/>
            <a:r>
              <a:rPr lang="en-GB" dirty="0"/>
              <a:t>Page 2			02</a:t>
            </a:r>
          </a:p>
          <a:p>
            <a:pPr lvl="0"/>
            <a:r>
              <a:rPr lang="en-GB" dirty="0"/>
              <a:t>Page 3			03</a:t>
            </a:r>
          </a:p>
          <a:p>
            <a:pPr lvl="0"/>
            <a:r>
              <a:rPr lang="en-GB" dirty="0"/>
              <a:t>Page 4			04</a:t>
            </a:r>
          </a:p>
          <a:p>
            <a:pPr lvl="0"/>
            <a:r>
              <a:rPr lang="en-GB" dirty="0"/>
              <a:t>Page 5			05</a:t>
            </a:r>
          </a:p>
          <a:p>
            <a:pPr lvl="0"/>
            <a:r>
              <a:rPr lang="en-GB" dirty="0"/>
              <a:t>Page 6			06</a:t>
            </a:r>
          </a:p>
          <a:p>
            <a:pPr lvl="0"/>
            <a:r>
              <a:rPr lang="en-GB" dirty="0"/>
              <a:t>Page 7			07</a:t>
            </a:r>
          </a:p>
          <a:p>
            <a:pPr lvl="0"/>
            <a:r>
              <a:rPr lang="en-GB" dirty="0"/>
              <a:t>Page 8			08</a:t>
            </a:r>
          </a:p>
          <a:p>
            <a:pPr lvl="0"/>
            <a:r>
              <a:rPr lang="en-GB" dirty="0"/>
              <a:t>Page 9			09</a:t>
            </a:r>
          </a:p>
          <a:p>
            <a:pPr lvl="0"/>
            <a:r>
              <a:rPr lang="en-GB" dirty="0"/>
              <a:t>Page 10			10</a:t>
            </a:r>
          </a:p>
        </p:txBody>
      </p:sp>
    </p:spTree>
    <p:extLst>
      <p:ext uri="{BB962C8B-B14F-4D97-AF65-F5344CB8AC3E}">
        <p14:creationId xmlns:p14="http://schemas.microsoft.com/office/powerpoint/2010/main" val="187706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ents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C44D2B-76F0-F10E-6CAB-07BAF32EE2FE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1" cy="6856284"/>
          </a:xfrm>
          <a:prstGeom prst="rect">
            <a:avLst/>
          </a:prstGeom>
        </p:spPr>
      </p:pic>
      <p:sp>
        <p:nvSpPr>
          <p:cNvPr id="2" name="Title 18">
            <a:extLst>
              <a:ext uri="{FF2B5EF4-FFF2-40B4-BE49-F238E27FC236}">
                <a16:creationId xmlns:a16="http://schemas.microsoft.com/office/drawing/2014/main" id="{4910EAF6-E529-3F9C-25D9-12A0C02D6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1" y="705798"/>
            <a:ext cx="5115493" cy="7261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ABE338"/>
                </a:solidFill>
                <a:latin typeface="+mj-lt"/>
              </a:defRPr>
            </a:lvl1pPr>
          </a:lstStyle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E4054FA-F575-6CCA-362A-F3EE8BA58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330" y="1594927"/>
            <a:ext cx="7074949" cy="4900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Page 1			01</a:t>
            </a:r>
          </a:p>
          <a:p>
            <a:pPr lvl="0"/>
            <a:r>
              <a:rPr lang="en-GB" dirty="0"/>
              <a:t>Page 2			02</a:t>
            </a:r>
          </a:p>
          <a:p>
            <a:pPr lvl="0"/>
            <a:r>
              <a:rPr lang="en-GB" dirty="0"/>
              <a:t>Page 3			03</a:t>
            </a:r>
          </a:p>
          <a:p>
            <a:pPr lvl="0"/>
            <a:r>
              <a:rPr lang="en-GB" dirty="0"/>
              <a:t>Page 4			04</a:t>
            </a:r>
          </a:p>
          <a:p>
            <a:pPr lvl="0"/>
            <a:r>
              <a:rPr lang="en-GB" dirty="0"/>
              <a:t>Page 5			05</a:t>
            </a:r>
          </a:p>
          <a:p>
            <a:pPr lvl="0"/>
            <a:r>
              <a:rPr lang="en-GB" dirty="0"/>
              <a:t>Page 6			06</a:t>
            </a:r>
          </a:p>
          <a:p>
            <a:pPr lvl="0"/>
            <a:r>
              <a:rPr lang="en-GB" dirty="0"/>
              <a:t>Page 7			07</a:t>
            </a:r>
          </a:p>
          <a:p>
            <a:pPr lvl="0"/>
            <a:r>
              <a:rPr lang="en-GB" dirty="0"/>
              <a:t>Page 8			08</a:t>
            </a:r>
          </a:p>
          <a:p>
            <a:pPr lvl="0"/>
            <a:r>
              <a:rPr lang="en-GB" dirty="0"/>
              <a:t>Page 9			09</a:t>
            </a:r>
          </a:p>
          <a:p>
            <a:pPr lvl="0"/>
            <a:r>
              <a:rPr lang="en-GB" dirty="0"/>
              <a:t>Page 10			10</a:t>
            </a:r>
          </a:p>
        </p:txBody>
      </p:sp>
    </p:spTree>
    <p:extLst>
      <p:ext uri="{BB962C8B-B14F-4D97-AF65-F5344CB8AC3E}">
        <p14:creationId xmlns:p14="http://schemas.microsoft.com/office/powerpoint/2010/main" val="4121991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ents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1E7BD-F2EF-4743-4EDE-EA4A3D86448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2" name="Title 18">
            <a:extLst>
              <a:ext uri="{FF2B5EF4-FFF2-40B4-BE49-F238E27FC236}">
                <a16:creationId xmlns:a16="http://schemas.microsoft.com/office/drawing/2014/main" id="{4910EAF6-E529-3F9C-25D9-12A0C02D6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1" y="705798"/>
            <a:ext cx="5115493" cy="7261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ABE338"/>
                </a:solidFill>
                <a:latin typeface="+mj-lt"/>
              </a:defRPr>
            </a:lvl1pPr>
          </a:lstStyle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E4054FA-F575-6CCA-362A-F3EE8BA58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330" y="1594927"/>
            <a:ext cx="7074949" cy="4900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Page 1			01</a:t>
            </a:r>
          </a:p>
          <a:p>
            <a:pPr lvl="0"/>
            <a:r>
              <a:rPr lang="en-GB" dirty="0"/>
              <a:t>Page 2			02</a:t>
            </a:r>
          </a:p>
          <a:p>
            <a:pPr lvl="0"/>
            <a:r>
              <a:rPr lang="en-GB" dirty="0"/>
              <a:t>Page 3			03</a:t>
            </a:r>
          </a:p>
          <a:p>
            <a:pPr lvl="0"/>
            <a:r>
              <a:rPr lang="en-GB" dirty="0"/>
              <a:t>Page 4			04</a:t>
            </a:r>
          </a:p>
          <a:p>
            <a:pPr lvl="0"/>
            <a:r>
              <a:rPr lang="en-GB" dirty="0"/>
              <a:t>Page 5			05</a:t>
            </a:r>
          </a:p>
          <a:p>
            <a:pPr lvl="0"/>
            <a:r>
              <a:rPr lang="en-GB" dirty="0"/>
              <a:t>Page 6			06</a:t>
            </a:r>
          </a:p>
          <a:p>
            <a:pPr lvl="0"/>
            <a:r>
              <a:rPr lang="en-GB" dirty="0"/>
              <a:t>Page 7			07</a:t>
            </a:r>
          </a:p>
          <a:p>
            <a:pPr lvl="0"/>
            <a:r>
              <a:rPr lang="en-GB" dirty="0"/>
              <a:t>Page 8			08</a:t>
            </a:r>
          </a:p>
          <a:p>
            <a:pPr lvl="0"/>
            <a:r>
              <a:rPr lang="en-GB" dirty="0"/>
              <a:t>Page 9			09</a:t>
            </a:r>
          </a:p>
          <a:p>
            <a:pPr lvl="0"/>
            <a:r>
              <a:rPr lang="en-GB" dirty="0"/>
              <a:t>Page 10			10</a:t>
            </a:r>
          </a:p>
        </p:txBody>
      </p:sp>
    </p:spTree>
    <p:extLst>
      <p:ext uri="{BB962C8B-B14F-4D97-AF65-F5344CB8AC3E}">
        <p14:creationId xmlns:p14="http://schemas.microsoft.com/office/powerpoint/2010/main" val="396286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5377A-810A-E470-A9BD-FEBA2B79A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298F067-E842-26B2-FDFD-5A714099BA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88493" y="252034"/>
            <a:ext cx="7128871" cy="6363770"/>
          </a:xfrm>
          <a:custGeom>
            <a:avLst/>
            <a:gdLst>
              <a:gd name="connsiteX0" fmla="*/ 0 w 11661775"/>
              <a:gd name="connsiteY0" fmla="*/ 0 h 6383337"/>
              <a:gd name="connsiteX1" fmla="*/ 11661775 w 11661775"/>
              <a:gd name="connsiteY1" fmla="*/ 0 h 6383337"/>
              <a:gd name="connsiteX2" fmla="*/ 11661775 w 11661775"/>
              <a:gd name="connsiteY2" fmla="*/ 6383337 h 6383337"/>
              <a:gd name="connsiteX3" fmla="*/ 0 w 11661775"/>
              <a:gd name="connsiteY3" fmla="*/ 6383337 h 6383337"/>
              <a:gd name="connsiteX4" fmla="*/ 0 w 11661775"/>
              <a:gd name="connsiteY4" fmla="*/ 0 h 6383337"/>
              <a:gd name="connsiteX0" fmla="*/ 9514935 w 11661775"/>
              <a:gd name="connsiteY0" fmla="*/ 0 h 6383337"/>
              <a:gd name="connsiteX1" fmla="*/ 11661775 w 11661775"/>
              <a:gd name="connsiteY1" fmla="*/ 0 h 6383337"/>
              <a:gd name="connsiteX2" fmla="*/ 11661775 w 11661775"/>
              <a:gd name="connsiteY2" fmla="*/ 6383337 h 6383337"/>
              <a:gd name="connsiteX3" fmla="*/ 0 w 11661775"/>
              <a:gd name="connsiteY3" fmla="*/ 6383337 h 6383337"/>
              <a:gd name="connsiteX4" fmla="*/ 9514935 w 11661775"/>
              <a:gd name="connsiteY4" fmla="*/ 0 h 6383337"/>
              <a:gd name="connsiteX0" fmla="*/ 4192436 w 6339276"/>
              <a:gd name="connsiteY0" fmla="*/ 0 h 6383337"/>
              <a:gd name="connsiteX1" fmla="*/ 6339276 w 6339276"/>
              <a:gd name="connsiteY1" fmla="*/ 0 h 6383337"/>
              <a:gd name="connsiteX2" fmla="*/ 6339276 w 6339276"/>
              <a:gd name="connsiteY2" fmla="*/ 6383337 h 6383337"/>
              <a:gd name="connsiteX3" fmla="*/ 0 w 6339276"/>
              <a:gd name="connsiteY3" fmla="*/ 6340205 h 6383337"/>
              <a:gd name="connsiteX4" fmla="*/ 4192436 w 6339276"/>
              <a:gd name="connsiteY4" fmla="*/ 0 h 6383337"/>
              <a:gd name="connsiteX0" fmla="*/ 4166557 w 6339276"/>
              <a:gd name="connsiteY0" fmla="*/ 0 h 6383337"/>
              <a:gd name="connsiteX1" fmla="*/ 6339276 w 6339276"/>
              <a:gd name="connsiteY1" fmla="*/ 0 h 6383337"/>
              <a:gd name="connsiteX2" fmla="*/ 6339276 w 6339276"/>
              <a:gd name="connsiteY2" fmla="*/ 6383337 h 6383337"/>
              <a:gd name="connsiteX3" fmla="*/ 0 w 6339276"/>
              <a:gd name="connsiteY3" fmla="*/ 6340205 h 6383337"/>
              <a:gd name="connsiteX4" fmla="*/ 4166557 w 6339276"/>
              <a:gd name="connsiteY4" fmla="*/ 0 h 6383337"/>
              <a:gd name="connsiteX0" fmla="*/ 4192437 w 6365156"/>
              <a:gd name="connsiteY0" fmla="*/ 0 h 6391964"/>
              <a:gd name="connsiteX1" fmla="*/ 6365156 w 6365156"/>
              <a:gd name="connsiteY1" fmla="*/ 0 h 6391964"/>
              <a:gd name="connsiteX2" fmla="*/ 6365156 w 6365156"/>
              <a:gd name="connsiteY2" fmla="*/ 6383337 h 6391964"/>
              <a:gd name="connsiteX3" fmla="*/ 0 w 6365156"/>
              <a:gd name="connsiteY3" fmla="*/ 6391964 h 6391964"/>
              <a:gd name="connsiteX4" fmla="*/ 4192437 w 6365156"/>
              <a:gd name="connsiteY4" fmla="*/ 0 h 6391964"/>
              <a:gd name="connsiteX0" fmla="*/ 4187675 w 6365156"/>
              <a:gd name="connsiteY0" fmla="*/ 19050 h 6391964"/>
              <a:gd name="connsiteX1" fmla="*/ 6365156 w 6365156"/>
              <a:gd name="connsiteY1" fmla="*/ 0 h 6391964"/>
              <a:gd name="connsiteX2" fmla="*/ 6365156 w 6365156"/>
              <a:gd name="connsiteY2" fmla="*/ 6383337 h 6391964"/>
              <a:gd name="connsiteX3" fmla="*/ 0 w 6365156"/>
              <a:gd name="connsiteY3" fmla="*/ 6391964 h 6391964"/>
              <a:gd name="connsiteX4" fmla="*/ 4187675 w 6365156"/>
              <a:gd name="connsiteY4" fmla="*/ 19050 h 6391964"/>
              <a:gd name="connsiteX0" fmla="*/ 4187675 w 6369919"/>
              <a:gd name="connsiteY0" fmla="*/ 9525 h 6382439"/>
              <a:gd name="connsiteX1" fmla="*/ 6369919 w 6369919"/>
              <a:gd name="connsiteY1" fmla="*/ 0 h 6382439"/>
              <a:gd name="connsiteX2" fmla="*/ 6365156 w 6369919"/>
              <a:gd name="connsiteY2" fmla="*/ 6373812 h 6382439"/>
              <a:gd name="connsiteX3" fmla="*/ 0 w 6369919"/>
              <a:gd name="connsiteY3" fmla="*/ 6382439 h 6382439"/>
              <a:gd name="connsiteX4" fmla="*/ 4187675 w 6369919"/>
              <a:gd name="connsiteY4" fmla="*/ 9525 h 6382439"/>
              <a:gd name="connsiteX0" fmla="*/ 4187675 w 6369919"/>
              <a:gd name="connsiteY0" fmla="*/ 0 h 6372914"/>
              <a:gd name="connsiteX1" fmla="*/ 6369919 w 6369919"/>
              <a:gd name="connsiteY1" fmla="*/ 9525 h 6372914"/>
              <a:gd name="connsiteX2" fmla="*/ 6365156 w 6369919"/>
              <a:gd name="connsiteY2" fmla="*/ 6364287 h 6372914"/>
              <a:gd name="connsiteX3" fmla="*/ 0 w 6369919"/>
              <a:gd name="connsiteY3" fmla="*/ 6372914 h 6372914"/>
              <a:gd name="connsiteX4" fmla="*/ 4187675 w 6369919"/>
              <a:gd name="connsiteY4" fmla="*/ 0 h 6372914"/>
              <a:gd name="connsiteX0" fmla="*/ 4919195 w 6369919"/>
              <a:gd name="connsiteY0" fmla="*/ 0 h 6363770"/>
              <a:gd name="connsiteX1" fmla="*/ 6369919 w 6369919"/>
              <a:gd name="connsiteY1" fmla="*/ 381 h 6363770"/>
              <a:gd name="connsiteX2" fmla="*/ 6365156 w 6369919"/>
              <a:gd name="connsiteY2" fmla="*/ 6355143 h 6363770"/>
              <a:gd name="connsiteX3" fmla="*/ 0 w 6369919"/>
              <a:gd name="connsiteY3" fmla="*/ 6363770 h 6363770"/>
              <a:gd name="connsiteX4" fmla="*/ 4919195 w 6369919"/>
              <a:gd name="connsiteY4" fmla="*/ 0 h 6363770"/>
              <a:gd name="connsiteX0" fmla="*/ 5678147 w 7128871"/>
              <a:gd name="connsiteY0" fmla="*/ 0 h 6363770"/>
              <a:gd name="connsiteX1" fmla="*/ 7128871 w 7128871"/>
              <a:gd name="connsiteY1" fmla="*/ 381 h 6363770"/>
              <a:gd name="connsiteX2" fmla="*/ 7124108 w 7128871"/>
              <a:gd name="connsiteY2" fmla="*/ 6355143 h 6363770"/>
              <a:gd name="connsiteX3" fmla="*/ 0 w 7128871"/>
              <a:gd name="connsiteY3" fmla="*/ 6363770 h 6363770"/>
              <a:gd name="connsiteX4" fmla="*/ 5678147 w 7128871"/>
              <a:gd name="connsiteY4" fmla="*/ 0 h 6363770"/>
              <a:gd name="connsiteX0" fmla="*/ 5723867 w 7128871"/>
              <a:gd name="connsiteY0" fmla="*/ 0 h 6363770"/>
              <a:gd name="connsiteX1" fmla="*/ 7128871 w 7128871"/>
              <a:gd name="connsiteY1" fmla="*/ 381 h 6363770"/>
              <a:gd name="connsiteX2" fmla="*/ 7124108 w 7128871"/>
              <a:gd name="connsiteY2" fmla="*/ 6355143 h 6363770"/>
              <a:gd name="connsiteX3" fmla="*/ 0 w 7128871"/>
              <a:gd name="connsiteY3" fmla="*/ 6363770 h 6363770"/>
              <a:gd name="connsiteX4" fmla="*/ 5723867 w 7128871"/>
              <a:gd name="connsiteY4" fmla="*/ 0 h 636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28871" h="6363770">
                <a:moveTo>
                  <a:pt x="5723867" y="0"/>
                </a:moveTo>
                <a:lnTo>
                  <a:pt x="7128871" y="381"/>
                </a:lnTo>
                <a:cubicBezTo>
                  <a:pt x="7127283" y="2124985"/>
                  <a:pt x="7125696" y="4230539"/>
                  <a:pt x="7124108" y="6355143"/>
                </a:cubicBezTo>
                <a:lnTo>
                  <a:pt x="0" y="6363770"/>
                </a:lnTo>
                <a:lnTo>
                  <a:pt x="5723867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b="1" u="none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				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		Insert picture</a:t>
            </a:r>
            <a:br>
              <a:rPr lang="en-GB" dirty="0"/>
            </a:br>
            <a:r>
              <a:rPr lang="en-GB" dirty="0"/>
              <a:t>			here</a:t>
            </a:r>
          </a:p>
        </p:txBody>
      </p:sp>
      <p:pic>
        <p:nvPicPr>
          <p:cNvPr id="7" name="Picture 6" descr="A black and white logo with a tree&#10;&#10;Description automatically generated">
            <a:extLst>
              <a:ext uri="{FF2B5EF4-FFF2-40B4-BE49-F238E27FC236}">
                <a16:creationId xmlns:a16="http://schemas.microsoft.com/office/drawing/2014/main" id="{E4459E94-37E3-EABB-8377-722B34CE2D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3" y="5682181"/>
            <a:ext cx="1213182" cy="623828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86703E7-7BC6-4E83-A69F-BD03528C5B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093" y="3750891"/>
            <a:ext cx="5133975" cy="93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rgbClr val="ABE338"/>
                </a:solidFill>
              </a:defRPr>
            </a:lvl2pPr>
          </a:lstStyle>
          <a:p>
            <a:pPr lvl="0"/>
            <a:r>
              <a:rPr lang="en-US" dirty="0"/>
              <a:t>Sub header here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92ABC63-1EAC-8F0E-533A-90029F0705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093" y="2980540"/>
            <a:ext cx="5320834" cy="702939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ABE338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26538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188E8-60F6-9E19-FE69-B2838D71F919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4" name="Title 18">
            <a:extLst>
              <a:ext uri="{FF2B5EF4-FFF2-40B4-BE49-F238E27FC236}">
                <a16:creationId xmlns:a16="http://schemas.microsoft.com/office/drawing/2014/main" id="{FADC4E75-E800-7988-E9FC-FFE9E1AF8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2" y="714244"/>
            <a:ext cx="10515600" cy="6238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163A9949-1F52-FC86-8100-C9BE0CA762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332" y="1571625"/>
            <a:ext cx="10515600" cy="3981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</p:spTree>
    <p:extLst>
      <p:ext uri="{BB962C8B-B14F-4D97-AF65-F5344CB8AC3E}">
        <p14:creationId xmlns:p14="http://schemas.microsoft.com/office/powerpoint/2010/main" val="3854947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188E8-60F6-9E19-FE69-B2838D71F919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1" cy="6856285"/>
          </a:xfrm>
          <a:prstGeom prst="rect">
            <a:avLst/>
          </a:prstGeom>
        </p:spPr>
      </p:pic>
      <p:sp>
        <p:nvSpPr>
          <p:cNvPr id="4" name="Title 18">
            <a:extLst>
              <a:ext uri="{FF2B5EF4-FFF2-40B4-BE49-F238E27FC236}">
                <a16:creationId xmlns:a16="http://schemas.microsoft.com/office/drawing/2014/main" id="{FADC4E75-E800-7988-E9FC-FFE9E1AF8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2" y="714244"/>
            <a:ext cx="10515600" cy="6238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6060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163A9949-1F52-FC86-8100-C9BE0CA762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332" y="1571625"/>
            <a:ext cx="10515600" cy="3981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</p:spTree>
    <p:extLst>
      <p:ext uri="{BB962C8B-B14F-4D97-AF65-F5344CB8AC3E}">
        <p14:creationId xmlns:p14="http://schemas.microsoft.com/office/powerpoint/2010/main" val="3270225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 with a tree&#10;&#10;Description automatically generated">
            <a:extLst>
              <a:ext uri="{FF2B5EF4-FFF2-40B4-BE49-F238E27FC236}">
                <a16:creationId xmlns:a16="http://schemas.microsoft.com/office/drawing/2014/main" id="{F393A183-DB07-BCC2-FC92-80E7DC0018EB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24" y="187702"/>
            <a:ext cx="1213182" cy="6238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431E1A-2B26-96F4-D614-793C313DCC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5" name="Title 18">
            <a:extLst>
              <a:ext uri="{FF2B5EF4-FFF2-40B4-BE49-F238E27FC236}">
                <a16:creationId xmlns:a16="http://schemas.microsoft.com/office/drawing/2014/main" id="{B5F7F602-21D9-C3D7-7BCE-8F752B0304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2" y="714244"/>
            <a:ext cx="10515600" cy="6238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6060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6906863D-98ED-BEEE-78A3-6601D6FF56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332" y="1571625"/>
            <a:ext cx="9801793" cy="465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</p:spTree>
    <p:extLst>
      <p:ext uri="{BB962C8B-B14F-4D97-AF65-F5344CB8AC3E}">
        <p14:creationId xmlns:p14="http://schemas.microsoft.com/office/powerpoint/2010/main" val="2637652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B092A-E161-5CD4-EDE8-9E81A98B6B0A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4" name="Title 18">
            <a:extLst>
              <a:ext uri="{FF2B5EF4-FFF2-40B4-BE49-F238E27FC236}">
                <a16:creationId xmlns:a16="http://schemas.microsoft.com/office/drawing/2014/main" id="{7A664FA6-99AC-A488-F086-A19D5CFE9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2" y="714244"/>
            <a:ext cx="10515600" cy="6238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6060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03F72433-B9D1-4E38-E5A1-B062506C5D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332" y="1571625"/>
            <a:ext cx="9801793" cy="465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</p:spTree>
    <p:extLst>
      <p:ext uri="{BB962C8B-B14F-4D97-AF65-F5344CB8AC3E}">
        <p14:creationId xmlns:p14="http://schemas.microsoft.com/office/powerpoint/2010/main" val="2939323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CE0031-E554-D827-13A2-60B7F7CACD6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4" name="Title 18">
            <a:extLst>
              <a:ext uri="{FF2B5EF4-FFF2-40B4-BE49-F238E27FC236}">
                <a16:creationId xmlns:a16="http://schemas.microsoft.com/office/drawing/2014/main" id="{54842173-4DA4-4C53-C548-1FD3375D5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2" y="930615"/>
            <a:ext cx="10515600" cy="460035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060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518AA3F-49F6-ADB2-3264-C9FF4B048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332" y="1571625"/>
            <a:ext cx="9801793" cy="465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</p:spTree>
    <p:extLst>
      <p:ext uri="{BB962C8B-B14F-4D97-AF65-F5344CB8AC3E}">
        <p14:creationId xmlns:p14="http://schemas.microsoft.com/office/powerpoint/2010/main" val="2553374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7CDC097-4B3F-45A5-84D8-3FBBBEB3584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AAE81E-79BB-572E-4D9B-DD10C7B25EF0}"/>
              </a:ext>
            </a:extLst>
          </p:cNvPr>
          <p:cNvSpPr/>
          <p:nvPr userDrawn="1"/>
        </p:nvSpPr>
        <p:spPr>
          <a:xfrm>
            <a:off x="1194494" y="1063674"/>
            <a:ext cx="2744459" cy="483776"/>
          </a:xfrm>
          <a:prstGeom prst="rect">
            <a:avLst/>
          </a:prstGeom>
          <a:solidFill>
            <a:srgbClr val="006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B253A6-D8CF-21BF-322C-316E409FC019}"/>
              </a:ext>
            </a:extLst>
          </p:cNvPr>
          <p:cNvSpPr/>
          <p:nvPr userDrawn="1"/>
        </p:nvSpPr>
        <p:spPr>
          <a:xfrm>
            <a:off x="4537835" y="1063674"/>
            <a:ext cx="2744459" cy="483776"/>
          </a:xfrm>
          <a:prstGeom prst="rect">
            <a:avLst/>
          </a:prstGeom>
          <a:solidFill>
            <a:srgbClr val="006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7EF2F8-5A7F-0C00-1154-2AD0B5D67179}"/>
              </a:ext>
            </a:extLst>
          </p:cNvPr>
          <p:cNvSpPr/>
          <p:nvPr userDrawn="1"/>
        </p:nvSpPr>
        <p:spPr>
          <a:xfrm>
            <a:off x="7881178" y="1063674"/>
            <a:ext cx="2744459" cy="483776"/>
          </a:xfrm>
          <a:prstGeom prst="rect">
            <a:avLst/>
          </a:prstGeom>
          <a:solidFill>
            <a:srgbClr val="006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CE405B-6AF3-4B93-22B8-B34D3B57A04B}"/>
              </a:ext>
            </a:extLst>
          </p:cNvPr>
          <p:cNvCxnSpPr>
            <a:cxnSpLocks/>
          </p:cNvCxnSpPr>
          <p:nvPr userDrawn="1"/>
        </p:nvCxnSpPr>
        <p:spPr>
          <a:xfrm>
            <a:off x="7566074" y="1063674"/>
            <a:ext cx="0" cy="4563403"/>
          </a:xfrm>
          <a:prstGeom prst="line">
            <a:avLst/>
          </a:prstGeom>
          <a:ln w="28575">
            <a:solidFill>
              <a:srgbClr val="006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543A94-90F8-FF2D-75F9-3D13ED6F3506}"/>
              </a:ext>
            </a:extLst>
          </p:cNvPr>
          <p:cNvCxnSpPr>
            <a:cxnSpLocks/>
          </p:cNvCxnSpPr>
          <p:nvPr userDrawn="1"/>
        </p:nvCxnSpPr>
        <p:spPr>
          <a:xfrm>
            <a:off x="4243754" y="1063674"/>
            <a:ext cx="0" cy="4563403"/>
          </a:xfrm>
          <a:prstGeom prst="line">
            <a:avLst/>
          </a:prstGeom>
          <a:ln w="28575">
            <a:solidFill>
              <a:srgbClr val="006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7732431-F90E-F182-0C56-89DC19C7D1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4013" y="1103108"/>
            <a:ext cx="2694637" cy="404908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Here</a:t>
            </a:r>
            <a:endParaRPr lang="en-GB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68D26125-937B-E08E-F21D-CDD3AC55C4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4494" y="1746973"/>
            <a:ext cx="2755179" cy="3674772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460802B6-5D01-5ABA-70CC-627FBB3524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7835" y="1746973"/>
            <a:ext cx="2755179" cy="3674772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ABC4565A-A650-3B68-D89A-57F89F3E03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81178" y="1746973"/>
            <a:ext cx="2755179" cy="3674772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BD5AE702-90CB-4F2D-BCEE-C7CE452337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889" y="1103108"/>
            <a:ext cx="2666050" cy="41746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 Here</a:t>
            </a:r>
            <a:endParaRPr lang="en-GB" dirty="0"/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51D9AC9E-DBA4-0E24-E041-D978284883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20382" y="1103108"/>
            <a:ext cx="2666050" cy="41746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8162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5C5CD3-C167-A164-D697-AFFABCCE4701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0E96E1-EB58-FEDA-5B69-A42088302866}"/>
              </a:ext>
            </a:extLst>
          </p:cNvPr>
          <p:cNvSpPr/>
          <p:nvPr userDrawn="1"/>
        </p:nvSpPr>
        <p:spPr>
          <a:xfrm>
            <a:off x="1194494" y="1063674"/>
            <a:ext cx="4199539" cy="483776"/>
          </a:xfrm>
          <a:prstGeom prst="rect">
            <a:avLst/>
          </a:prstGeom>
          <a:solidFill>
            <a:srgbClr val="006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C05CD-2167-EBBF-6C4F-0B180239CC43}"/>
              </a:ext>
            </a:extLst>
          </p:cNvPr>
          <p:cNvSpPr/>
          <p:nvPr userDrawn="1"/>
        </p:nvSpPr>
        <p:spPr>
          <a:xfrm>
            <a:off x="6359593" y="1077529"/>
            <a:ext cx="4199539" cy="483776"/>
          </a:xfrm>
          <a:prstGeom prst="rect">
            <a:avLst/>
          </a:prstGeom>
          <a:solidFill>
            <a:srgbClr val="006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158FFE-2F08-67AD-6992-D840A650F64F}"/>
              </a:ext>
            </a:extLst>
          </p:cNvPr>
          <p:cNvCxnSpPr>
            <a:cxnSpLocks/>
          </p:cNvCxnSpPr>
          <p:nvPr userDrawn="1"/>
        </p:nvCxnSpPr>
        <p:spPr>
          <a:xfrm>
            <a:off x="5832408" y="1063674"/>
            <a:ext cx="0" cy="4563403"/>
          </a:xfrm>
          <a:prstGeom prst="line">
            <a:avLst/>
          </a:prstGeom>
          <a:ln w="28575">
            <a:solidFill>
              <a:srgbClr val="006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19F8B082-7BF2-076E-8FF5-82EE896DC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4013" y="1103108"/>
            <a:ext cx="4160020" cy="404908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Here</a:t>
            </a:r>
            <a:endParaRPr lang="en-GB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6DF63ABC-BF92-816B-81B2-BCCEED2063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4494" y="1746973"/>
            <a:ext cx="4199542" cy="3674772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D7A3926F-C90C-A2F1-6568-39C212C3DA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9593" y="1760828"/>
            <a:ext cx="4199542" cy="3674772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A09DF27-39D4-6394-7A30-45864C9F9F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0393" y="1090554"/>
            <a:ext cx="2666050" cy="41746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8683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co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37A19F-8F9D-457B-8547-F764ABF22A8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F3C64CC-D314-160E-866D-746804B7B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2" y="726754"/>
            <a:ext cx="10515600" cy="71412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6060"/>
                </a:solidFill>
              </a:defRPr>
            </a:lvl1pPr>
          </a:lstStyle>
          <a:p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9E47ABAA-982D-F094-AC10-A3A817615E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53005" y="1820574"/>
            <a:ext cx="4070341" cy="379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606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Sub Header Goes Here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973795FD-CB45-3251-70AF-205406E654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3005" y="2328864"/>
            <a:ext cx="4070341" cy="1100136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6298DAA-E969-180C-B667-478F5C6D084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4784" y="2328864"/>
            <a:ext cx="662125" cy="62172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1200" b="1" u="sng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1C263815-F628-F616-EBC8-D5B0791F23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3005" y="3679394"/>
            <a:ext cx="4070341" cy="1100136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A8A9AC3-74A6-10D4-AB94-5F995391BA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4784" y="3679394"/>
            <a:ext cx="662125" cy="62172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1200" b="1" u="sng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BDDF5BC2-B257-2C9C-4EDB-DFE4D3AE79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54374" y="5029490"/>
            <a:ext cx="4070341" cy="1100136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5127A769-56B6-A22B-9DA8-84E49FB760D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6153" y="5029490"/>
            <a:ext cx="662125" cy="62172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1200" b="1" u="sng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FC623149-9E39-2E77-E5DB-7CF0F6BA0E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97663" y="1820574"/>
            <a:ext cx="4070341" cy="379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606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Sub Header Goes Here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04250A29-C3D8-5BE8-98D4-701A255F0A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7663" y="2328864"/>
            <a:ext cx="4070341" cy="1100136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724CB3A1-AC3B-E12F-4AF4-49E27F86FCB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29442" y="2328864"/>
            <a:ext cx="662125" cy="62172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1200" b="1" u="sng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ECEC8415-F2A6-6C5F-3104-40E2BFDB0F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97663" y="3679394"/>
            <a:ext cx="4070341" cy="1100136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CB528CED-C7E2-3B4E-9D18-527CE228BA9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29442" y="3679394"/>
            <a:ext cx="662125" cy="62172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1200" b="1" u="sng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B6EC5C8-E75E-6429-A585-889607627E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99032" y="5029490"/>
            <a:ext cx="4070341" cy="1100136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C66FC6C4-18E2-AE1B-DC54-C69494067F1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730811" y="5029490"/>
            <a:ext cx="662125" cy="62172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1200" b="1" u="sng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Icon Here</a:t>
            </a:r>
          </a:p>
        </p:txBody>
      </p:sp>
    </p:spTree>
    <p:extLst>
      <p:ext uri="{BB962C8B-B14F-4D97-AF65-F5344CB8AC3E}">
        <p14:creationId xmlns:p14="http://schemas.microsoft.com/office/powerpoint/2010/main" val="3193363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co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D5829D-0C14-19CD-07A7-6D2FB8D37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F3C64CC-D314-160E-866D-746804B7B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2" y="726754"/>
            <a:ext cx="10515600" cy="71412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6060"/>
                </a:solidFill>
              </a:defRPr>
            </a:lvl1pPr>
          </a:lstStyle>
          <a:p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9E47ABAA-982D-F094-AC10-A3A817615E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53005" y="1820574"/>
            <a:ext cx="4070341" cy="379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6060"/>
                </a:solidFill>
              </a:defRPr>
            </a:lvl1pPr>
          </a:lstStyle>
          <a:p>
            <a:pPr lvl="0"/>
            <a:r>
              <a:rPr lang="en-GB" dirty="0"/>
              <a:t>Sub Header Goes Here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973795FD-CB45-3251-70AF-205406E654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3005" y="2328864"/>
            <a:ext cx="8947140" cy="1100136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6298DAA-E969-180C-B667-478F5C6D084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4784" y="2328864"/>
            <a:ext cx="662125" cy="62172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1200" b="1" u="sng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1C263815-F628-F616-EBC8-D5B0791F23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3005" y="3679394"/>
            <a:ext cx="8947140" cy="1100136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A8A9AC3-74A6-10D4-AB94-5F995391BA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4784" y="3679394"/>
            <a:ext cx="662125" cy="62172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1200" b="1" u="sng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Icon Here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BDDF5BC2-B257-2C9C-4EDB-DFE4D3AE79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54374" y="5029490"/>
            <a:ext cx="8947140" cy="1100136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5127A769-56B6-A22B-9DA8-84E49FB760D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6153" y="5029490"/>
            <a:ext cx="662125" cy="62172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1200" b="1" u="sng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Icon Here</a:t>
            </a:r>
          </a:p>
        </p:txBody>
      </p:sp>
    </p:spTree>
    <p:extLst>
      <p:ext uri="{BB962C8B-B14F-4D97-AF65-F5344CB8AC3E}">
        <p14:creationId xmlns:p14="http://schemas.microsoft.com/office/powerpoint/2010/main" val="2488844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706B74-FC0F-11F3-CCD4-3BCCEB4EC7CE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4" name="Title 18">
            <a:extLst>
              <a:ext uri="{FF2B5EF4-FFF2-40B4-BE49-F238E27FC236}">
                <a16:creationId xmlns:a16="http://schemas.microsoft.com/office/drawing/2014/main" id="{72BFA335-0913-AD3C-EAFC-B624511607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195" y="1127204"/>
            <a:ext cx="2781300" cy="422195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060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628248E3-C527-7A9B-237C-057ED86B6F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25900" y="1127124"/>
            <a:ext cx="6858000" cy="4549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u="sng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0A0F5587-C727-A395-C86F-6C40D5A248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195" y="1695450"/>
            <a:ext cx="2781705" cy="3981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</p:spTree>
    <p:extLst>
      <p:ext uri="{BB962C8B-B14F-4D97-AF65-F5344CB8AC3E}">
        <p14:creationId xmlns:p14="http://schemas.microsoft.com/office/powerpoint/2010/main" val="274175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 with a tree&#10;&#10;Description automatically generated">
            <a:extLst>
              <a:ext uri="{FF2B5EF4-FFF2-40B4-BE49-F238E27FC236}">
                <a16:creationId xmlns:a16="http://schemas.microsoft.com/office/drawing/2014/main" id="{4C84F7BC-232B-A2E4-9214-B0A81D93A7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24" y="187702"/>
            <a:ext cx="1213182" cy="6238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4807D9-6460-B133-886B-9CF2BD4C4A20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7" name="Picture 6" descr="A black and white logo with a tree&#10;&#10;Description automatically generated">
            <a:extLst>
              <a:ext uri="{FF2B5EF4-FFF2-40B4-BE49-F238E27FC236}">
                <a16:creationId xmlns:a16="http://schemas.microsoft.com/office/drawing/2014/main" id="{B78BBBD2-0F61-31B3-7245-7241070149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954" y="375404"/>
            <a:ext cx="1213182" cy="62382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B84DDBC7-7CD5-B343-40B4-CBB94F20EB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093" y="3750891"/>
            <a:ext cx="5133975" cy="93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rgbClr val="ABE338"/>
                </a:solidFill>
              </a:defRPr>
            </a:lvl2pPr>
          </a:lstStyle>
          <a:p>
            <a:pPr lvl="0"/>
            <a:r>
              <a:rPr lang="en-US" dirty="0"/>
              <a:t>Sub header here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33023BA3-02D0-C02C-609C-4750EA1AD1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093" y="2980540"/>
            <a:ext cx="5320834" cy="702939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ABE338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47670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FA52AC-BB24-6A13-612F-ACF04123DB3E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3944DA00-6203-F2BF-AF57-5F266A71EC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38695" y="1457325"/>
            <a:ext cx="5026065" cy="1036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15512C-3AA5-6145-F58D-CD61B3A1787A}"/>
              </a:ext>
            </a:extLst>
          </p:cNvPr>
          <p:cNvSpPr/>
          <p:nvPr userDrawn="1"/>
        </p:nvSpPr>
        <p:spPr>
          <a:xfrm>
            <a:off x="822541" y="935032"/>
            <a:ext cx="4109312" cy="5099117"/>
          </a:xfrm>
          <a:prstGeom prst="rect">
            <a:avLst/>
          </a:prstGeom>
          <a:solidFill>
            <a:srgbClr val="006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98460C73-D1DB-F160-852E-DF2F7F77AC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88628" y="2398237"/>
            <a:ext cx="2770411" cy="3116738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b="1" i="0" u="sng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439D2886-5B92-D5DA-E565-B404FEC90A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8695" y="3227368"/>
            <a:ext cx="5026065" cy="1036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85563201-80CD-758F-EAC1-8D5B70BADC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8220" y="4997411"/>
            <a:ext cx="5026065" cy="1036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9" name="Text Placeholder 37">
            <a:extLst>
              <a:ext uri="{FF2B5EF4-FFF2-40B4-BE49-F238E27FC236}">
                <a16:creationId xmlns:a16="http://schemas.microsoft.com/office/drawing/2014/main" id="{F9DFC86C-735A-4898-BC37-AA71B0D226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8695" y="946229"/>
            <a:ext cx="3506928" cy="42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606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 Header Here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9CC4183F-7522-5FA8-0B9B-EB6789ECD0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38695" y="2716272"/>
            <a:ext cx="3506928" cy="42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606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 Header Here</a:t>
            </a:r>
          </a:p>
        </p:txBody>
      </p:sp>
      <p:sp>
        <p:nvSpPr>
          <p:cNvPr id="11" name="Text Placeholder 37">
            <a:extLst>
              <a:ext uri="{FF2B5EF4-FFF2-40B4-BE49-F238E27FC236}">
                <a16:creationId xmlns:a16="http://schemas.microsoft.com/office/drawing/2014/main" id="{E21129C4-56BA-169F-9AEA-65DDC8383D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38695" y="4499016"/>
            <a:ext cx="3506928" cy="42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606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 Header Here</a:t>
            </a: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75B4FDD0-6456-93F4-B1FF-5EF1B8B11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627" y="1422195"/>
            <a:ext cx="2770411" cy="740847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ABE338"/>
                </a:solidFill>
              </a:defRPr>
            </a:lvl1pPr>
          </a:lstStyle>
          <a:p>
            <a:r>
              <a:rPr lang="en-US" dirty="0"/>
              <a:t>Header goes inside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3644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abl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0729C2-EF54-B4D4-11B2-1BF667468BB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00F6FE13-A997-6561-B4DA-575B80410C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333" y="1467482"/>
            <a:ext cx="4923656" cy="40093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FC15BDD1-A717-C9AA-0954-8631A99690BA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892800" y="727075"/>
            <a:ext cx="5024438" cy="474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u="sng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Table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C54CEB-FED3-6173-9C14-9CE6CC26F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2" y="726754"/>
            <a:ext cx="4923656" cy="60469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6060"/>
                </a:solidFill>
              </a:defRPr>
            </a:lvl1pPr>
          </a:lstStyle>
          <a:p>
            <a:r>
              <a:rPr lang="en-US" dirty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692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har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AA6117-EBA6-8E81-16A7-A3B59999433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EF1F756-9B1F-15AB-4054-8BC7544519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333" y="1467482"/>
            <a:ext cx="4923656" cy="40093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2C4F3899-3B31-84C6-D0A0-AA0FD20B663D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911130" y="727075"/>
            <a:ext cx="4924425" cy="474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u="sng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Chart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125659-F97E-6F7D-37FA-FD78F8FA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2" y="726754"/>
            <a:ext cx="4923656" cy="60469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6060"/>
                </a:solidFill>
              </a:defRPr>
            </a:lvl1pPr>
          </a:lstStyle>
          <a:p>
            <a:r>
              <a:rPr lang="en-US" dirty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051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31B552-2CE8-7720-3F20-AFBF0CFA5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able Placeholder 8">
            <a:extLst>
              <a:ext uri="{FF2B5EF4-FFF2-40B4-BE49-F238E27FC236}">
                <a16:creationId xmlns:a16="http://schemas.microsoft.com/office/drawing/2014/main" id="{E080AC07-F898-C3B1-CF4C-3CF340B3C7CE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91218" y="1025999"/>
            <a:ext cx="11549333" cy="56163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u="sng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Table Here</a:t>
            </a:r>
          </a:p>
        </p:txBody>
      </p:sp>
      <p:sp>
        <p:nvSpPr>
          <p:cNvPr id="10" name="Title 18">
            <a:extLst>
              <a:ext uri="{FF2B5EF4-FFF2-40B4-BE49-F238E27FC236}">
                <a16:creationId xmlns:a16="http://schemas.microsoft.com/office/drawing/2014/main" id="{84CD59C7-C400-7C06-2496-3243208E8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218" y="350304"/>
            <a:ext cx="10515600" cy="460035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060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4291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/>
          <p:nvPr/>
        </p:nvSpPr>
        <p:spPr>
          <a:xfrm>
            <a:off x="3741600" y="1144600"/>
            <a:ext cx="82044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33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7"/>
          <p:cNvSpPr txBox="1"/>
          <p:nvPr/>
        </p:nvSpPr>
        <p:spPr>
          <a:xfrm>
            <a:off x="3741600" y="1144600"/>
            <a:ext cx="82044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33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304800" y="1144600"/>
            <a:ext cx="11582400" cy="52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○"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■"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○"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■"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○"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■"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304800" y="118667"/>
            <a:ext cx="75264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  <a:defRPr sz="25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5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5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5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5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5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5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5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5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535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144">
          <p15:clr>
            <a:srgbClr val="E46962"/>
          </p15:clr>
        </p15:guide>
        <p15:guide id="4" pos="5616">
          <p15:clr>
            <a:srgbClr val="E46962"/>
          </p15:clr>
        </p15:guide>
        <p15:guide id="5" orient="horz" pos="541">
          <p15:clr>
            <a:srgbClr val="E46962"/>
          </p15:clr>
        </p15:guide>
        <p15:guide id="6" orient="horz" pos="3024">
          <p15:clr>
            <a:srgbClr val="E46962"/>
          </p15:clr>
        </p15:guide>
        <p15:guide id="7" pos="2976">
          <p15:clr>
            <a:srgbClr val="E46962"/>
          </p15:clr>
        </p15:guide>
        <p15:guide id="8" pos="2784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75733B-E0B4-6CCF-90E4-37F9DB525C17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2" name="Title 18">
            <a:extLst>
              <a:ext uri="{FF2B5EF4-FFF2-40B4-BE49-F238E27FC236}">
                <a16:creationId xmlns:a16="http://schemas.microsoft.com/office/drawing/2014/main" id="{4910EAF6-E529-3F9C-25D9-12A0C02D6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1" y="1904869"/>
            <a:ext cx="5115493" cy="889131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ABE338"/>
                </a:solidFill>
                <a:latin typeface="+mj-lt"/>
              </a:defRPr>
            </a:lvl1pPr>
          </a:lstStyle>
          <a:p>
            <a:r>
              <a:rPr lang="en-US" dirty="0"/>
              <a:t>New section title</a:t>
            </a:r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E4054FA-F575-6CCA-362A-F3EE8BA58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330" y="2794000"/>
            <a:ext cx="5115493" cy="927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 header here</a:t>
            </a:r>
          </a:p>
        </p:txBody>
      </p:sp>
    </p:spTree>
    <p:extLst>
      <p:ext uri="{BB962C8B-B14F-4D97-AF65-F5344CB8AC3E}">
        <p14:creationId xmlns:p14="http://schemas.microsoft.com/office/powerpoint/2010/main" val="3050641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22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B09B31-83AD-F399-6F6B-22F26402E01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039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51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747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283AD3-85E8-9A9D-CD90-7B4414F66962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D52C9C5-EE32-4EF5-90A2-0EE960B96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093" y="3750891"/>
            <a:ext cx="5133975" cy="93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rgbClr val="ABE338"/>
                </a:solidFill>
              </a:defRPr>
            </a:lvl2pPr>
          </a:lstStyle>
          <a:p>
            <a:pPr lvl="0"/>
            <a:r>
              <a:rPr lang="en-US" dirty="0"/>
              <a:t>Sub header here</a:t>
            </a: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1E1C37C1-BA4F-F8FE-9571-EB739F3128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093" y="2980540"/>
            <a:ext cx="5320834" cy="702939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ABE338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339641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937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353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8946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9820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15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206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611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723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5994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5377A-810A-E470-A9BD-FEBA2B79A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298F067-E842-26B2-FDFD-5A714099BA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88493" y="252034"/>
            <a:ext cx="7128871" cy="6363770"/>
          </a:xfrm>
          <a:custGeom>
            <a:avLst/>
            <a:gdLst>
              <a:gd name="connsiteX0" fmla="*/ 0 w 11661775"/>
              <a:gd name="connsiteY0" fmla="*/ 0 h 6383337"/>
              <a:gd name="connsiteX1" fmla="*/ 11661775 w 11661775"/>
              <a:gd name="connsiteY1" fmla="*/ 0 h 6383337"/>
              <a:gd name="connsiteX2" fmla="*/ 11661775 w 11661775"/>
              <a:gd name="connsiteY2" fmla="*/ 6383337 h 6383337"/>
              <a:gd name="connsiteX3" fmla="*/ 0 w 11661775"/>
              <a:gd name="connsiteY3" fmla="*/ 6383337 h 6383337"/>
              <a:gd name="connsiteX4" fmla="*/ 0 w 11661775"/>
              <a:gd name="connsiteY4" fmla="*/ 0 h 6383337"/>
              <a:gd name="connsiteX0" fmla="*/ 9514935 w 11661775"/>
              <a:gd name="connsiteY0" fmla="*/ 0 h 6383337"/>
              <a:gd name="connsiteX1" fmla="*/ 11661775 w 11661775"/>
              <a:gd name="connsiteY1" fmla="*/ 0 h 6383337"/>
              <a:gd name="connsiteX2" fmla="*/ 11661775 w 11661775"/>
              <a:gd name="connsiteY2" fmla="*/ 6383337 h 6383337"/>
              <a:gd name="connsiteX3" fmla="*/ 0 w 11661775"/>
              <a:gd name="connsiteY3" fmla="*/ 6383337 h 6383337"/>
              <a:gd name="connsiteX4" fmla="*/ 9514935 w 11661775"/>
              <a:gd name="connsiteY4" fmla="*/ 0 h 6383337"/>
              <a:gd name="connsiteX0" fmla="*/ 4192436 w 6339276"/>
              <a:gd name="connsiteY0" fmla="*/ 0 h 6383337"/>
              <a:gd name="connsiteX1" fmla="*/ 6339276 w 6339276"/>
              <a:gd name="connsiteY1" fmla="*/ 0 h 6383337"/>
              <a:gd name="connsiteX2" fmla="*/ 6339276 w 6339276"/>
              <a:gd name="connsiteY2" fmla="*/ 6383337 h 6383337"/>
              <a:gd name="connsiteX3" fmla="*/ 0 w 6339276"/>
              <a:gd name="connsiteY3" fmla="*/ 6340205 h 6383337"/>
              <a:gd name="connsiteX4" fmla="*/ 4192436 w 6339276"/>
              <a:gd name="connsiteY4" fmla="*/ 0 h 6383337"/>
              <a:gd name="connsiteX0" fmla="*/ 4166557 w 6339276"/>
              <a:gd name="connsiteY0" fmla="*/ 0 h 6383337"/>
              <a:gd name="connsiteX1" fmla="*/ 6339276 w 6339276"/>
              <a:gd name="connsiteY1" fmla="*/ 0 h 6383337"/>
              <a:gd name="connsiteX2" fmla="*/ 6339276 w 6339276"/>
              <a:gd name="connsiteY2" fmla="*/ 6383337 h 6383337"/>
              <a:gd name="connsiteX3" fmla="*/ 0 w 6339276"/>
              <a:gd name="connsiteY3" fmla="*/ 6340205 h 6383337"/>
              <a:gd name="connsiteX4" fmla="*/ 4166557 w 6339276"/>
              <a:gd name="connsiteY4" fmla="*/ 0 h 6383337"/>
              <a:gd name="connsiteX0" fmla="*/ 4192437 w 6365156"/>
              <a:gd name="connsiteY0" fmla="*/ 0 h 6391964"/>
              <a:gd name="connsiteX1" fmla="*/ 6365156 w 6365156"/>
              <a:gd name="connsiteY1" fmla="*/ 0 h 6391964"/>
              <a:gd name="connsiteX2" fmla="*/ 6365156 w 6365156"/>
              <a:gd name="connsiteY2" fmla="*/ 6383337 h 6391964"/>
              <a:gd name="connsiteX3" fmla="*/ 0 w 6365156"/>
              <a:gd name="connsiteY3" fmla="*/ 6391964 h 6391964"/>
              <a:gd name="connsiteX4" fmla="*/ 4192437 w 6365156"/>
              <a:gd name="connsiteY4" fmla="*/ 0 h 6391964"/>
              <a:gd name="connsiteX0" fmla="*/ 4187675 w 6365156"/>
              <a:gd name="connsiteY0" fmla="*/ 19050 h 6391964"/>
              <a:gd name="connsiteX1" fmla="*/ 6365156 w 6365156"/>
              <a:gd name="connsiteY1" fmla="*/ 0 h 6391964"/>
              <a:gd name="connsiteX2" fmla="*/ 6365156 w 6365156"/>
              <a:gd name="connsiteY2" fmla="*/ 6383337 h 6391964"/>
              <a:gd name="connsiteX3" fmla="*/ 0 w 6365156"/>
              <a:gd name="connsiteY3" fmla="*/ 6391964 h 6391964"/>
              <a:gd name="connsiteX4" fmla="*/ 4187675 w 6365156"/>
              <a:gd name="connsiteY4" fmla="*/ 19050 h 6391964"/>
              <a:gd name="connsiteX0" fmla="*/ 4187675 w 6369919"/>
              <a:gd name="connsiteY0" fmla="*/ 9525 h 6382439"/>
              <a:gd name="connsiteX1" fmla="*/ 6369919 w 6369919"/>
              <a:gd name="connsiteY1" fmla="*/ 0 h 6382439"/>
              <a:gd name="connsiteX2" fmla="*/ 6365156 w 6369919"/>
              <a:gd name="connsiteY2" fmla="*/ 6373812 h 6382439"/>
              <a:gd name="connsiteX3" fmla="*/ 0 w 6369919"/>
              <a:gd name="connsiteY3" fmla="*/ 6382439 h 6382439"/>
              <a:gd name="connsiteX4" fmla="*/ 4187675 w 6369919"/>
              <a:gd name="connsiteY4" fmla="*/ 9525 h 6382439"/>
              <a:gd name="connsiteX0" fmla="*/ 4187675 w 6369919"/>
              <a:gd name="connsiteY0" fmla="*/ 0 h 6372914"/>
              <a:gd name="connsiteX1" fmla="*/ 6369919 w 6369919"/>
              <a:gd name="connsiteY1" fmla="*/ 9525 h 6372914"/>
              <a:gd name="connsiteX2" fmla="*/ 6365156 w 6369919"/>
              <a:gd name="connsiteY2" fmla="*/ 6364287 h 6372914"/>
              <a:gd name="connsiteX3" fmla="*/ 0 w 6369919"/>
              <a:gd name="connsiteY3" fmla="*/ 6372914 h 6372914"/>
              <a:gd name="connsiteX4" fmla="*/ 4187675 w 6369919"/>
              <a:gd name="connsiteY4" fmla="*/ 0 h 6372914"/>
              <a:gd name="connsiteX0" fmla="*/ 4919195 w 6369919"/>
              <a:gd name="connsiteY0" fmla="*/ 0 h 6363770"/>
              <a:gd name="connsiteX1" fmla="*/ 6369919 w 6369919"/>
              <a:gd name="connsiteY1" fmla="*/ 381 h 6363770"/>
              <a:gd name="connsiteX2" fmla="*/ 6365156 w 6369919"/>
              <a:gd name="connsiteY2" fmla="*/ 6355143 h 6363770"/>
              <a:gd name="connsiteX3" fmla="*/ 0 w 6369919"/>
              <a:gd name="connsiteY3" fmla="*/ 6363770 h 6363770"/>
              <a:gd name="connsiteX4" fmla="*/ 4919195 w 6369919"/>
              <a:gd name="connsiteY4" fmla="*/ 0 h 6363770"/>
              <a:gd name="connsiteX0" fmla="*/ 5678147 w 7128871"/>
              <a:gd name="connsiteY0" fmla="*/ 0 h 6363770"/>
              <a:gd name="connsiteX1" fmla="*/ 7128871 w 7128871"/>
              <a:gd name="connsiteY1" fmla="*/ 381 h 6363770"/>
              <a:gd name="connsiteX2" fmla="*/ 7124108 w 7128871"/>
              <a:gd name="connsiteY2" fmla="*/ 6355143 h 6363770"/>
              <a:gd name="connsiteX3" fmla="*/ 0 w 7128871"/>
              <a:gd name="connsiteY3" fmla="*/ 6363770 h 6363770"/>
              <a:gd name="connsiteX4" fmla="*/ 5678147 w 7128871"/>
              <a:gd name="connsiteY4" fmla="*/ 0 h 6363770"/>
              <a:gd name="connsiteX0" fmla="*/ 5723867 w 7128871"/>
              <a:gd name="connsiteY0" fmla="*/ 0 h 6363770"/>
              <a:gd name="connsiteX1" fmla="*/ 7128871 w 7128871"/>
              <a:gd name="connsiteY1" fmla="*/ 381 h 6363770"/>
              <a:gd name="connsiteX2" fmla="*/ 7124108 w 7128871"/>
              <a:gd name="connsiteY2" fmla="*/ 6355143 h 6363770"/>
              <a:gd name="connsiteX3" fmla="*/ 0 w 7128871"/>
              <a:gd name="connsiteY3" fmla="*/ 6363770 h 6363770"/>
              <a:gd name="connsiteX4" fmla="*/ 5723867 w 7128871"/>
              <a:gd name="connsiteY4" fmla="*/ 0 h 636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28871" h="6363770">
                <a:moveTo>
                  <a:pt x="5723867" y="0"/>
                </a:moveTo>
                <a:lnTo>
                  <a:pt x="7128871" y="381"/>
                </a:lnTo>
                <a:cubicBezTo>
                  <a:pt x="7127283" y="2124985"/>
                  <a:pt x="7125696" y="4230539"/>
                  <a:pt x="7124108" y="6355143"/>
                </a:cubicBezTo>
                <a:lnTo>
                  <a:pt x="0" y="6363770"/>
                </a:lnTo>
                <a:lnTo>
                  <a:pt x="5723867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b="1" u="none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				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		Insert picture</a:t>
            </a:r>
            <a:br>
              <a:rPr lang="en-GB" dirty="0"/>
            </a:br>
            <a:r>
              <a:rPr lang="en-GB" dirty="0"/>
              <a:t>			here</a:t>
            </a:r>
          </a:p>
        </p:txBody>
      </p:sp>
      <p:pic>
        <p:nvPicPr>
          <p:cNvPr id="7" name="Picture 6" descr="A black and white logo with a tree&#10;&#10;Description automatically generated">
            <a:extLst>
              <a:ext uri="{FF2B5EF4-FFF2-40B4-BE49-F238E27FC236}">
                <a16:creationId xmlns:a16="http://schemas.microsoft.com/office/drawing/2014/main" id="{E4459E94-37E3-EABB-8377-722B34CE2D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3" y="5682181"/>
            <a:ext cx="1213182" cy="623828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86703E7-7BC6-4E83-A69F-BD03528C5B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093" y="3750891"/>
            <a:ext cx="5133975" cy="93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rgbClr val="ABE338"/>
                </a:solidFill>
              </a:defRPr>
            </a:lvl2pPr>
          </a:lstStyle>
          <a:p>
            <a:pPr lvl="0"/>
            <a:r>
              <a:rPr lang="en-US" dirty="0"/>
              <a:t>Sub header here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92ABC63-1EAC-8F0E-533A-90029F0705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093" y="2980540"/>
            <a:ext cx="5320834" cy="702939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ABE338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11616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ents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1E7BD-F2EF-4743-4EDE-EA4A3D86448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2" name="Title 18">
            <a:extLst>
              <a:ext uri="{FF2B5EF4-FFF2-40B4-BE49-F238E27FC236}">
                <a16:creationId xmlns:a16="http://schemas.microsoft.com/office/drawing/2014/main" id="{4910EAF6-E529-3F9C-25D9-12A0C02D6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1" y="705798"/>
            <a:ext cx="5115493" cy="7261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ABE338"/>
                </a:solidFill>
                <a:latin typeface="+mj-lt"/>
              </a:defRPr>
            </a:lvl1pPr>
          </a:lstStyle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E4054FA-F575-6CCA-362A-F3EE8BA58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330" y="1594927"/>
            <a:ext cx="7074949" cy="4900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Page 1			01</a:t>
            </a:r>
          </a:p>
          <a:p>
            <a:pPr lvl="0"/>
            <a:r>
              <a:rPr lang="en-GB" dirty="0"/>
              <a:t>Page 2			02</a:t>
            </a:r>
          </a:p>
          <a:p>
            <a:pPr lvl="0"/>
            <a:r>
              <a:rPr lang="en-GB" dirty="0"/>
              <a:t>Page 3			03</a:t>
            </a:r>
          </a:p>
          <a:p>
            <a:pPr lvl="0"/>
            <a:r>
              <a:rPr lang="en-GB" dirty="0"/>
              <a:t>Page 4			04</a:t>
            </a:r>
          </a:p>
          <a:p>
            <a:pPr lvl="0"/>
            <a:r>
              <a:rPr lang="en-GB" dirty="0"/>
              <a:t>Page 5			05</a:t>
            </a:r>
          </a:p>
          <a:p>
            <a:pPr lvl="0"/>
            <a:r>
              <a:rPr lang="en-GB" dirty="0"/>
              <a:t>Page 6			06</a:t>
            </a:r>
          </a:p>
          <a:p>
            <a:pPr lvl="0"/>
            <a:r>
              <a:rPr lang="en-GB" dirty="0"/>
              <a:t>Page 7			07</a:t>
            </a:r>
          </a:p>
          <a:p>
            <a:pPr lvl="0"/>
            <a:r>
              <a:rPr lang="en-GB" dirty="0"/>
              <a:t>Page 8			08</a:t>
            </a:r>
          </a:p>
          <a:p>
            <a:pPr lvl="0"/>
            <a:r>
              <a:rPr lang="en-GB" dirty="0"/>
              <a:t>Page 9			09</a:t>
            </a:r>
          </a:p>
          <a:p>
            <a:pPr lvl="0"/>
            <a:r>
              <a:rPr lang="en-GB" dirty="0"/>
              <a:t>Page 10			10</a:t>
            </a:r>
          </a:p>
        </p:txBody>
      </p:sp>
    </p:spTree>
    <p:extLst>
      <p:ext uri="{BB962C8B-B14F-4D97-AF65-F5344CB8AC3E}">
        <p14:creationId xmlns:p14="http://schemas.microsoft.com/office/powerpoint/2010/main" val="2950044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75733B-E0B4-6CCF-90E4-37F9DB525C17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2" name="Title 18">
            <a:extLst>
              <a:ext uri="{FF2B5EF4-FFF2-40B4-BE49-F238E27FC236}">
                <a16:creationId xmlns:a16="http://schemas.microsoft.com/office/drawing/2014/main" id="{4910EAF6-E529-3F9C-25D9-12A0C02D6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1" y="1904869"/>
            <a:ext cx="5115493" cy="889131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ABE338"/>
                </a:solidFill>
                <a:latin typeface="+mj-lt"/>
              </a:defRPr>
            </a:lvl1pPr>
          </a:lstStyle>
          <a:p>
            <a:r>
              <a:rPr lang="en-US" dirty="0"/>
              <a:t>New section title</a:t>
            </a:r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E4054FA-F575-6CCA-362A-F3EE8BA58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330" y="2794000"/>
            <a:ext cx="5115493" cy="927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 header here</a:t>
            </a:r>
          </a:p>
        </p:txBody>
      </p:sp>
    </p:spTree>
    <p:extLst>
      <p:ext uri="{BB962C8B-B14F-4D97-AF65-F5344CB8AC3E}">
        <p14:creationId xmlns:p14="http://schemas.microsoft.com/office/powerpoint/2010/main" val="25334617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ents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1E7BD-F2EF-4743-4EDE-EA4A3D86448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2" name="Title 18">
            <a:extLst>
              <a:ext uri="{FF2B5EF4-FFF2-40B4-BE49-F238E27FC236}">
                <a16:creationId xmlns:a16="http://schemas.microsoft.com/office/drawing/2014/main" id="{4910EAF6-E529-3F9C-25D9-12A0C02D6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1" y="705798"/>
            <a:ext cx="5115493" cy="7261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ABE338"/>
                </a:solidFill>
                <a:latin typeface="+mj-lt"/>
              </a:defRPr>
            </a:lvl1pPr>
          </a:lstStyle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E4054FA-F575-6CCA-362A-F3EE8BA58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330" y="1594927"/>
            <a:ext cx="7074949" cy="4900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Page 1			01</a:t>
            </a:r>
          </a:p>
          <a:p>
            <a:pPr lvl="0"/>
            <a:r>
              <a:rPr lang="en-GB" dirty="0"/>
              <a:t>Page 2			02</a:t>
            </a:r>
          </a:p>
          <a:p>
            <a:pPr lvl="0"/>
            <a:r>
              <a:rPr lang="en-GB" dirty="0"/>
              <a:t>Page 3			03</a:t>
            </a:r>
          </a:p>
          <a:p>
            <a:pPr lvl="0"/>
            <a:r>
              <a:rPr lang="en-GB" dirty="0"/>
              <a:t>Page 4			04</a:t>
            </a:r>
          </a:p>
          <a:p>
            <a:pPr lvl="0"/>
            <a:r>
              <a:rPr lang="en-GB" dirty="0"/>
              <a:t>Page 5			05</a:t>
            </a:r>
          </a:p>
          <a:p>
            <a:pPr lvl="0"/>
            <a:r>
              <a:rPr lang="en-GB" dirty="0"/>
              <a:t>Page 6			06</a:t>
            </a:r>
          </a:p>
          <a:p>
            <a:pPr lvl="0"/>
            <a:r>
              <a:rPr lang="en-GB" dirty="0"/>
              <a:t>Page 7			07</a:t>
            </a:r>
          </a:p>
          <a:p>
            <a:pPr lvl="0"/>
            <a:r>
              <a:rPr lang="en-GB" dirty="0"/>
              <a:t>Page 8			08</a:t>
            </a:r>
          </a:p>
          <a:p>
            <a:pPr lvl="0"/>
            <a:r>
              <a:rPr lang="en-GB" dirty="0"/>
              <a:t>Page 9			09</a:t>
            </a:r>
          </a:p>
          <a:p>
            <a:pPr lvl="0"/>
            <a:r>
              <a:rPr lang="en-GB" dirty="0"/>
              <a:t>Page 10			10</a:t>
            </a:r>
          </a:p>
        </p:txBody>
      </p:sp>
    </p:spTree>
    <p:extLst>
      <p:ext uri="{BB962C8B-B14F-4D97-AF65-F5344CB8AC3E}">
        <p14:creationId xmlns:p14="http://schemas.microsoft.com/office/powerpoint/2010/main" val="29922973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B09B31-83AD-F399-6F6B-22F26402E01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0213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826199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rectangle&#10;&#10;Description automatically generated">
            <a:extLst>
              <a:ext uri="{FF2B5EF4-FFF2-40B4-BE49-F238E27FC236}">
                <a16:creationId xmlns:a16="http://schemas.microsoft.com/office/drawing/2014/main" id="{C73B092A-E161-5CD4-EDE8-9E81A98B6B0A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4" name="Title 18">
            <a:extLst>
              <a:ext uri="{FF2B5EF4-FFF2-40B4-BE49-F238E27FC236}">
                <a16:creationId xmlns:a16="http://schemas.microsoft.com/office/drawing/2014/main" id="{7A664FA6-99AC-A488-F086-A19D5CFE9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2" y="714244"/>
            <a:ext cx="10515600" cy="6238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6060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03F72433-B9D1-4E38-E5A1-B062506C5D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332" y="1571625"/>
            <a:ext cx="9801793" cy="465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</p:spTree>
    <p:extLst>
      <p:ext uri="{BB962C8B-B14F-4D97-AF65-F5344CB8AC3E}">
        <p14:creationId xmlns:p14="http://schemas.microsoft.com/office/powerpoint/2010/main" val="3278744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rectangle&#10;&#10;Description automatically generated">
            <a:extLst>
              <a:ext uri="{FF2B5EF4-FFF2-40B4-BE49-F238E27FC236}">
                <a16:creationId xmlns:a16="http://schemas.microsoft.com/office/drawing/2014/main" id="{4AA33CBD-C0BA-F6D9-73B5-FA7B3734C58B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3944DA00-6203-F2BF-AF57-5F266A71EC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38695" y="1457325"/>
            <a:ext cx="5026065" cy="1036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451A6C-C738-A3C3-EDA2-1E836B6ABE5E}"/>
              </a:ext>
            </a:extLst>
          </p:cNvPr>
          <p:cNvSpPr/>
          <p:nvPr userDrawn="1"/>
        </p:nvSpPr>
        <p:spPr>
          <a:xfrm>
            <a:off x="822541" y="935032"/>
            <a:ext cx="4109312" cy="5099117"/>
          </a:xfrm>
          <a:prstGeom prst="rect">
            <a:avLst/>
          </a:prstGeom>
          <a:solidFill>
            <a:srgbClr val="006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98460C73-D1DB-F160-852E-DF2F7F77AC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88628" y="2398237"/>
            <a:ext cx="2770411" cy="3116738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b="1" i="0" u="sng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439D2886-5B92-D5DA-E565-B404FEC90A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8695" y="3227368"/>
            <a:ext cx="5026065" cy="1036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85563201-80CD-758F-EAC1-8D5B70BADC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8220" y="4997411"/>
            <a:ext cx="5026065" cy="1036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  <p:sp>
        <p:nvSpPr>
          <p:cNvPr id="9" name="Text Placeholder 37">
            <a:extLst>
              <a:ext uri="{FF2B5EF4-FFF2-40B4-BE49-F238E27FC236}">
                <a16:creationId xmlns:a16="http://schemas.microsoft.com/office/drawing/2014/main" id="{F9DFC86C-735A-4898-BC37-AA71B0D226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8695" y="946229"/>
            <a:ext cx="3506928" cy="42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606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 Header Here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9CC4183F-7522-5FA8-0B9B-EB6789ECD0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38695" y="2716272"/>
            <a:ext cx="3506928" cy="42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606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 Header Here</a:t>
            </a:r>
          </a:p>
        </p:txBody>
      </p:sp>
      <p:sp>
        <p:nvSpPr>
          <p:cNvPr id="11" name="Text Placeholder 37">
            <a:extLst>
              <a:ext uri="{FF2B5EF4-FFF2-40B4-BE49-F238E27FC236}">
                <a16:creationId xmlns:a16="http://schemas.microsoft.com/office/drawing/2014/main" id="{E21129C4-56BA-169F-9AEA-65DDC8383D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38695" y="4499016"/>
            <a:ext cx="3506928" cy="42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606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 Header Here</a:t>
            </a: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75B4FDD0-6456-93F4-B1FF-5EF1B8B11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627" y="1422195"/>
            <a:ext cx="2770411" cy="740847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ABE338"/>
                </a:solidFill>
              </a:defRPr>
            </a:lvl1pPr>
          </a:lstStyle>
          <a:p>
            <a:r>
              <a:rPr lang="en-US" dirty="0"/>
              <a:t>Header goes inside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93893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rectangle&#10;&#10;Description automatically generated">
            <a:extLst>
              <a:ext uri="{FF2B5EF4-FFF2-40B4-BE49-F238E27FC236}">
                <a16:creationId xmlns:a16="http://schemas.microsoft.com/office/drawing/2014/main" id="{FCA0FDEC-8250-F381-F1E2-F8D2ECB013EA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4" name="Title 18">
            <a:extLst>
              <a:ext uri="{FF2B5EF4-FFF2-40B4-BE49-F238E27FC236}">
                <a16:creationId xmlns:a16="http://schemas.microsoft.com/office/drawing/2014/main" id="{54842173-4DA4-4C53-C548-1FD3375D5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2" y="930615"/>
            <a:ext cx="10515600" cy="460035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060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518AA3F-49F6-ADB2-3264-C9FF4B048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332" y="1571625"/>
            <a:ext cx="9801793" cy="465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GB" dirty="0"/>
              <a:t>Please put your body copy here…</a:t>
            </a:r>
          </a:p>
        </p:txBody>
      </p:sp>
    </p:spTree>
    <p:extLst>
      <p:ext uri="{BB962C8B-B14F-4D97-AF65-F5344CB8AC3E}">
        <p14:creationId xmlns:p14="http://schemas.microsoft.com/office/powerpoint/2010/main" val="184065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75733B-E0B4-6CCF-90E4-37F9DB525C17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2" name="Title 18">
            <a:extLst>
              <a:ext uri="{FF2B5EF4-FFF2-40B4-BE49-F238E27FC236}">
                <a16:creationId xmlns:a16="http://schemas.microsoft.com/office/drawing/2014/main" id="{4910EAF6-E529-3F9C-25D9-12A0C02D6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1" y="1904869"/>
            <a:ext cx="5115493" cy="889131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ABE338"/>
                </a:solidFill>
                <a:latin typeface="+mj-lt"/>
              </a:defRPr>
            </a:lvl1pPr>
          </a:lstStyle>
          <a:p>
            <a:r>
              <a:rPr lang="en-US" dirty="0"/>
              <a:t>New section title</a:t>
            </a:r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E4054FA-F575-6CCA-362A-F3EE8BA58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330" y="2794000"/>
            <a:ext cx="5115493" cy="927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 header here</a:t>
            </a:r>
          </a:p>
        </p:txBody>
      </p:sp>
    </p:spTree>
    <p:extLst>
      <p:ext uri="{BB962C8B-B14F-4D97-AF65-F5344CB8AC3E}">
        <p14:creationId xmlns:p14="http://schemas.microsoft.com/office/powerpoint/2010/main" val="1737277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B09B31-83AD-F399-6F6B-22F26402E01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668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41648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75733B-E0B4-6CCF-90E4-37F9DB525C17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2" name="Title 18">
            <a:extLst>
              <a:ext uri="{FF2B5EF4-FFF2-40B4-BE49-F238E27FC236}">
                <a16:creationId xmlns:a16="http://schemas.microsoft.com/office/drawing/2014/main" id="{4910EAF6-E529-3F9C-25D9-12A0C02D6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331" y="1904869"/>
            <a:ext cx="5115493" cy="889131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ABE338"/>
                </a:solidFill>
                <a:latin typeface="+mj-lt"/>
              </a:defRPr>
            </a:lvl1pPr>
          </a:lstStyle>
          <a:p>
            <a:r>
              <a:rPr lang="en-US" dirty="0"/>
              <a:t>New section title</a:t>
            </a:r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E4054FA-F575-6CCA-362A-F3EE8BA58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330" y="2794000"/>
            <a:ext cx="5115493" cy="927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 header here</a:t>
            </a:r>
          </a:p>
        </p:txBody>
      </p:sp>
    </p:spTree>
    <p:extLst>
      <p:ext uri="{BB962C8B-B14F-4D97-AF65-F5344CB8AC3E}">
        <p14:creationId xmlns:p14="http://schemas.microsoft.com/office/powerpoint/2010/main" val="163862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09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73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72" r:id="rId3"/>
    <p:sldLayoutId id="2147483716" r:id="rId4"/>
    <p:sldLayoutId id="2147483717" r:id="rId5"/>
    <p:sldLayoutId id="2147483718" r:id="rId6"/>
    <p:sldLayoutId id="214748390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71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58" r:id="rId2"/>
    <p:sldLayoutId id="2147483659" r:id="rId3"/>
    <p:sldLayoutId id="2147483661" r:id="rId4"/>
    <p:sldLayoutId id="2147483714" r:id="rId5"/>
    <p:sldLayoutId id="2147483715" r:id="rId6"/>
    <p:sldLayoutId id="2147483712" r:id="rId7"/>
    <p:sldLayoutId id="21474838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34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88" r:id="rId3"/>
    <p:sldLayoutId id="2147483652" r:id="rId4"/>
    <p:sldLayoutId id="2147483691" r:id="rId5"/>
    <p:sldLayoutId id="2147483653" r:id="rId6"/>
    <p:sldLayoutId id="2147483654" r:id="rId7"/>
    <p:sldLayoutId id="2147483655" r:id="rId8"/>
    <p:sldLayoutId id="2147483664" r:id="rId9"/>
    <p:sldLayoutId id="2147483667" r:id="rId10"/>
    <p:sldLayoutId id="2147483662" r:id="rId11"/>
    <p:sldLayoutId id="2147483663" r:id="rId12"/>
    <p:sldLayoutId id="2147483656" r:id="rId13"/>
    <p:sldLayoutId id="2147483657" r:id="rId14"/>
    <p:sldLayoutId id="2147483665" r:id="rId15"/>
    <p:sldLayoutId id="2147483666" r:id="rId16"/>
    <p:sldLayoutId id="2147483675" r:id="rId17"/>
    <p:sldLayoutId id="2147483692" r:id="rId18"/>
    <p:sldLayoutId id="2147483694" r:id="rId19"/>
    <p:sldLayoutId id="2147483695" r:id="rId20"/>
    <p:sldLayoutId id="214748369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08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8" r:id="rId17"/>
    <p:sldLayoutId id="2147483899" r:id="rId18"/>
    <p:sldLayoutId id="214748390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sign-in-to-manage-your-student-loan-balance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sv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advanced-learner-loans-funding-information-and-letter-templates" TargetMode="External"/><Relationship Id="rId2" Type="http://schemas.openxmlformats.org/officeDocument/2006/relationships/hyperlink" Target="https://www.gov.uk/government/publications/advanced-learner-loans-funding-and-performance-management-rules/advanced-learner-loans-funding-and-performance-management-rules-2026-to-2027" TargetMode="External"/><Relationship Id="rId1" Type="http://schemas.openxmlformats.org/officeDocument/2006/relationships/slideLayout" Target="../slideLayouts/slideLayout52.xml"/><Relationship Id="rId4" Type="http://schemas.openxmlformats.org/officeDocument/2006/relationships/hyperlink" Target="https://www.gov.uk/government/publications/transfer-of-advanced-learner-loans-to-lifelong-learning-entitlement-approved-qualifications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 descr="People Discussing">
            <a:extLst>
              <a:ext uri="{FF2B5EF4-FFF2-40B4-BE49-F238E27FC236}">
                <a16:creationId xmlns:a16="http://schemas.microsoft.com/office/drawing/2014/main" id="{492AF889-E89A-2CDC-BEE6-CAAA251A12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9792" r="27015" b="-1"/>
          <a:stretch>
            <a:fillRect/>
          </a:stretch>
        </p:blipFill>
        <p:spPr>
          <a:xfrm>
            <a:off x="4788493" y="252034"/>
            <a:ext cx="7128871" cy="6363770"/>
          </a:xfrm>
          <a:custGeom>
            <a:avLst/>
            <a:gdLst>
              <a:gd name="connsiteX0" fmla="*/ 0 w 11661775"/>
              <a:gd name="connsiteY0" fmla="*/ 0 h 6383337"/>
              <a:gd name="connsiteX1" fmla="*/ 11661775 w 11661775"/>
              <a:gd name="connsiteY1" fmla="*/ 0 h 6383337"/>
              <a:gd name="connsiteX2" fmla="*/ 11661775 w 11661775"/>
              <a:gd name="connsiteY2" fmla="*/ 6383337 h 6383337"/>
              <a:gd name="connsiteX3" fmla="*/ 0 w 11661775"/>
              <a:gd name="connsiteY3" fmla="*/ 6383337 h 6383337"/>
              <a:gd name="connsiteX4" fmla="*/ 0 w 11661775"/>
              <a:gd name="connsiteY4" fmla="*/ 0 h 6383337"/>
              <a:gd name="connsiteX0" fmla="*/ 9514935 w 11661775"/>
              <a:gd name="connsiteY0" fmla="*/ 0 h 6383337"/>
              <a:gd name="connsiteX1" fmla="*/ 11661775 w 11661775"/>
              <a:gd name="connsiteY1" fmla="*/ 0 h 6383337"/>
              <a:gd name="connsiteX2" fmla="*/ 11661775 w 11661775"/>
              <a:gd name="connsiteY2" fmla="*/ 6383337 h 6383337"/>
              <a:gd name="connsiteX3" fmla="*/ 0 w 11661775"/>
              <a:gd name="connsiteY3" fmla="*/ 6383337 h 6383337"/>
              <a:gd name="connsiteX4" fmla="*/ 9514935 w 11661775"/>
              <a:gd name="connsiteY4" fmla="*/ 0 h 6383337"/>
              <a:gd name="connsiteX0" fmla="*/ 4192436 w 6339276"/>
              <a:gd name="connsiteY0" fmla="*/ 0 h 6383337"/>
              <a:gd name="connsiteX1" fmla="*/ 6339276 w 6339276"/>
              <a:gd name="connsiteY1" fmla="*/ 0 h 6383337"/>
              <a:gd name="connsiteX2" fmla="*/ 6339276 w 6339276"/>
              <a:gd name="connsiteY2" fmla="*/ 6383337 h 6383337"/>
              <a:gd name="connsiteX3" fmla="*/ 0 w 6339276"/>
              <a:gd name="connsiteY3" fmla="*/ 6340205 h 6383337"/>
              <a:gd name="connsiteX4" fmla="*/ 4192436 w 6339276"/>
              <a:gd name="connsiteY4" fmla="*/ 0 h 6383337"/>
              <a:gd name="connsiteX0" fmla="*/ 4166557 w 6339276"/>
              <a:gd name="connsiteY0" fmla="*/ 0 h 6383337"/>
              <a:gd name="connsiteX1" fmla="*/ 6339276 w 6339276"/>
              <a:gd name="connsiteY1" fmla="*/ 0 h 6383337"/>
              <a:gd name="connsiteX2" fmla="*/ 6339276 w 6339276"/>
              <a:gd name="connsiteY2" fmla="*/ 6383337 h 6383337"/>
              <a:gd name="connsiteX3" fmla="*/ 0 w 6339276"/>
              <a:gd name="connsiteY3" fmla="*/ 6340205 h 6383337"/>
              <a:gd name="connsiteX4" fmla="*/ 4166557 w 6339276"/>
              <a:gd name="connsiteY4" fmla="*/ 0 h 6383337"/>
              <a:gd name="connsiteX0" fmla="*/ 4192437 w 6365156"/>
              <a:gd name="connsiteY0" fmla="*/ 0 h 6391964"/>
              <a:gd name="connsiteX1" fmla="*/ 6365156 w 6365156"/>
              <a:gd name="connsiteY1" fmla="*/ 0 h 6391964"/>
              <a:gd name="connsiteX2" fmla="*/ 6365156 w 6365156"/>
              <a:gd name="connsiteY2" fmla="*/ 6383337 h 6391964"/>
              <a:gd name="connsiteX3" fmla="*/ 0 w 6365156"/>
              <a:gd name="connsiteY3" fmla="*/ 6391964 h 6391964"/>
              <a:gd name="connsiteX4" fmla="*/ 4192437 w 6365156"/>
              <a:gd name="connsiteY4" fmla="*/ 0 h 6391964"/>
              <a:gd name="connsiteX0" fmla="*/ 4187675 w 6365156"/>
              <a:gd name="connsiteY0" fmla="*/ 19050 h 6391964"/>
              <a:gd name="connsiteX1" fmla="*/ 6365156 w 6365156"/>
              <a:gd name="connsiteY1" fmla="*/ 0 h 6391964"/>
              <a:gd name="connsiteX2" fmla="*/ 6365156 w 6365156"/>
              <a:gd name="connsiteY2" fmla="*/ 6383337 h 6391964"/>
              <a:gd name="connsiteX3" fmla="*/ 0 w 6365156"/>
              <a:gd name="connsiteY3" fmla="*/ 6391964 h 6391964"/>
              <a:gd name="connsiteX4" fmla="*/ 4187675 w 6365156"/>
              <a:gd name="connsiteY4" fmla="*/ 19050 h 6391964"/>
              <a:gd name="connsiteX0" fmla="*/ 4187675 w 6369919"/>
              <a:gd name="connsiteY0" fmla="*/ 9525 h 6382439"/>
              <a:gd name="connsiteX1" fmla="*/ 6369919 w 6369919"/>
              <a:gd name="connsiteY1" fmla="*/ 0 h 6382439"/>
              <a:gd name="connsiteX2" fmla="*/ 6365156 w 6369919"/>
              <a:gd name="connsiteY2" fmla="*/ 6373812 h 6382439"/>
              <a:gd name="connsiteX3" fmla="*/ 0 w 6369919"/>
              <a:gd name="connsiteY3" fmla="*/ 6382439 h 6382439"/>
              <a:gd name="connsiteX4" fmla="*/ 4187675 w 6369919"/>
              <a:gd name="connsiteY4" fmla="*/ 9525 h 6382439"/>
              <a:gd name="connsiteX0" fmla="*/ 4187675 w 6369919"/>
              <a:gd name="connsiteY0" fmla="*/ 0 h 6372914"/>
              <a:gd name="connsiteX1" fmla="*/ 6369919 w 6369919"/>
              <a:gd name="connsiteY1" fmla="*/ 9525 h 6372914"/>
              <a:gd name="connsiteX2" fmla="*/ 6365156 w 6369919"/>
              <a:gd name="connsiteY2" fmla="*/ 6364287 h 6372914"/>
              <a:gd name="connsiteX3" fmla="*/ 0 w 6369919"/>
              <a:gd name="connsiteY3" fmla="*/ 6372914 h 6372914"/>
              <a:gd name="connsiteX4" fmla="*/ 4187675 w 6369919"/>
              <a:gd name="connsiteY4" fmla="*/ 0 h 6372914"/>
              <a:gd name="connsiteX0" fmla="*/ 4919195 w 6369919"/>
              <a:gd name="connsiteY0" fmla="*/ 0 h 6363770"/>
              <a:gd name="connsiteX1" fmla="*/ 6369919 w 6369919"/>
              <a:gd name="connsiteY1" fmla="*/ 381 h 6363770"/>
              <a:gd name="connsiteX2" fmla="*/ 6365156 w 6369919"/>
              <a:gd name="connsiteY2" fmla="*/ 6355143 h 6363770"/>
              <a:gd name="connsiteX3" fmla="*/ 0 w 6369919"/>
              <a:gd name="connsiteY3" fmla="*/ 6363770 h 6363770"/>
              <a:gd name="connsiteX4" fmla="*/ 4919195 w 6369919"/>
              <a:gd name="connsiteY4" fmla="*/ 0 h 6363770"/>
              <a:gd name="connsiteX0" fmla="*/ 5678147 w 7128871"/>
              <a:gd name="connsiteY0" fmla="*/ 0 h 6363770"/>
              <a:gd name="connsiteX1" fmla="*/ 7128871 w 7128871"/>
              <a:gd name="connsiteY1" fmla="*/ 381 h 6363770"/>
              <a:gd name="connsiteX2" fmla="*/ 7124108 w 7128871"/>
              <a:gd name="connsiteY2" fmla="*/ 6355143 h 6363770"/>
              <a:gd name="connsiteX3" fmla="*/ 0 w 7128871"/>
              <a:gd name="connsiteY3" fmla="*/ 6363770 h 6363770"/>
              <a:gd name="connsiteX4" fmla="*/ 5678147 w 7128871"/>
              <a:gd name="connsiteY4" fmla="*/ 0 h 6363770"/>
              <a:gd name="connsiteX0" fmla="*/ 5723867 w 7128871"/>
              <a:gd name="connsiteY0" fmla="*/ 0 h 6363770"/>
              <a:gd name="connsiteX1" fmla="*/ 7128871 w 7128871"/>
              <a:gd name="connsiteY1" fmla="*/ 381 h 6363770"/>
              <a:gd name="connsiteX2" fmla="*/ 7124108 w 7128871"/>
              <a:gd name="connsiteY2" fmla="*/ 6355143 h 6363770"/>
              <a:gd name="connsiteX3" fmla="*/ 0 w 7128871"/>
              <a:gd name="connsiteY3" fmla="*/ 6363770 h 6363770"/>
              <a:gd name="connsiteX4" fmla="*/ 5723867 w 7128871"/>
              <a:gd name="connsiteY4" fmla="*/ 0 h 636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28871" h="6363770">
                <a:moveTo>
                  <a:pt x="5723867" y="0"/>
                </a:moveTo>
                <a:lnTo>
                  <a:pt x="7128871" y="381"/>
                </a:lnTo>
                <a:cubicBezTo>
                  <a:pt x="7127283" y="2124985"/>
                  <a:pt x="7125696" y="4230539"/>
                  <a:pt x="7124108" y="6355143"/>
                </a:cubicBezTo>
                <a:lnTo>
                  <a:pt x="0" y="6363770"/>
                </a:lnTo>
                <a:lnTo>
                  <a:pt x="5723867" y="0"/>
                </a:lnTo>
                <a:close/>
              </a:path>
            </a:pathLst>
          </a:cu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EF437-82B2-0CF4-A264-7CD0730FC4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4114" y="3750890"/>
            <a:ext cx="4264379" cy="1625781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 Account Managers </a:t>
            </a:r>
          </a:p>
          <a:p>
            <a:r>
              <a:rPr lang="en-GB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 services</a:t>
            </a:r>
          </a:p>
          <a:p>
            <a:r>
              <a:rPr lang="en-GB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2026</a:t>
            </a:r>
          </a:p>
          <a:p>
            <a:endParaRPr lang="en-GB" sz="13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631D2F-5757-A6DD-5E3D-B4DC334E3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22" y="778390"/>
            <a:ext cx="8216577" cy="702939"/>
          </a:xfrm>
        </p:spPr>
        <p:txBody>
          <a:bodyPr>
            <a:normAutofit fontScale="90000"/>
          </a:bodyPr>
          <a:lstStyle/>
          <a:p>
            <a:br>
              <a:rPr lang="en-GB" sz="4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GB" sz="4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GB" sz="4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GB" sz="4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Learning provider training</a:t>
            </a:r>
            <a:b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Advanced Learner Loans (ALL)</a:t>
            </a:r>
            <a:br>
              <a:rPr lang="en-GB" sz="4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GB" sz="19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47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96FCDE-2F78-45E5-87F8-112C858EA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01" t="32178" r="13400" b="23911"/>
          <a:stretch/>
        </p:blipFill>
        <p:spPr>
          <a:xfrm>
            <a:off x="635290" y="742995"/>
            <a:ext cx="5802086" cy="21969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49AD4F-E0F9-4279-2AB4-A64D038EF2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51" t="10476" r="19553" b="13651"/>
          <a:stretch/>
        </p:blipFill>
        <p:spPr>
          <a:xfrm>
            <a:off x="794364" y="2376243"/>
            <a:ext cx="5802086" cy="38535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651E459-0D32-27E4-FD7D-B299C80D74D6}"/>
              </a:ext>
            </a:extLst>
          </p:cNvPr>
          <p:cNvSpPr/>
          <p:nvPr/>
        </p:nvSpPr>
        <p:spPr>
          <a:xfrm>
            <a:off x="317143" y="1142996"/>
            <a:ext cx="2460171" cy="5646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7A54E2-973D-7AF4-F536-265B409331C9}"/>
              </a:ext>
            </a:extLst>
          </p:cNvPr>
          <p:cNvSpPr/>
          <p:nvPr/>
        </p:nvSpPr>
        <p:spPr>
          <a:xfrm>
            <a:off x="3249092" y="4173178"/>
            <a:ext cx="2231572" cy="4116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1020C1-F76F-000D-5FF4-EB44D9EB9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00" t="10134" r="31500" b="20889"/>
          <a:stretch/>
        </p:blipFill>
        <p:spPr>
          <a:xfrm>
            <a:off x="6755523" y="1400190"/>
            <a:ext cx="4509734" cy="36778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8772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D0288C-26A9-1D50-E4C5-2BDACDA1C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0" t="13689" r="19600" b="6311"/>
          <a:stretch/>
        </p:blipFill>
        <p:spPr>
          <a:xfrm>
            <a:off x="287857" y="1304194"/>
            <a:ext cx="5572615" cy="41960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329D5EAB-AFE4-F197-569E-EA324D41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8"/>
          <a:stretch>
            <a:fillRect/>
          </a:stretch>
        </p:blipFill>
        <p:spPr>
          <a:xfrm>
            <a:off x="6054435" y="1289404"/>
            <a:ext cx="5524458" cy="419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23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7FF444-739F-FA92-6CF8-5C2554A33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7" t="14128" r="40982" b="28253"/>
          <a:stretch/>
        </p:blipFill>
        <p:spPr>
          <a:xfrm>
            <a:off x="601412" y="691806"/>
            <a:ext cx="4372924" cy="32061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43EB39-5A1F-F037-BFD3-911283DB9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00" t="10489" r="20400" b="29422"/>
          <a:stretch/>
        </p:blipFill>
        <p:spPr>
          <a:xfrm>
            <a:off x="2271489" y="3069509"/>
            <a:ext cx="4372924" cy="32061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224371-D879-68FA-CA54-A59AC03D5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292"/>
          <a:stretch/>
        </p:blipFill>
        <p:spPr>
          <a:xfrm>
            <a:off x="6819106" y="1167557"/>
            <a:ext cx="4372924" cy="2855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8508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95AF9-38AD-D316-D3D1-E66305A29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3189E-A6EC-EF90-7B00-6E84F733B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09" y="422206"/>
            <a:ext cx="5115493" cy="72618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 cancellations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90AF39-077B-AE31-1979-683F03FF6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018016"/>
              </p:ext>
            </p:extLst>
          </p:nvPr>
        </p:nvGraphicFramePr>
        <p:xfrm>
          <a:off x="723332" y="2109554"/>
          <a:ext cx="10225084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4897">
                  <a:extLst>
                    <a:ext uri="{9D8B030D-6E8A-4147-A177-3AD203B41FA5}">
                      <a16:colId xmlns:a16="http://schemas.microsoft.com/office/drawing/2014/main" val="2682615997"/>
                    </a:ext>
                  </a:extLst>
                </a:gridCol>
                <a:gridCol w="5334251">
                  <a:extLst>
                    <a:ext uri="{9D8B030D-6E8A-4147-A177-3AD203B41FA5}">
                      <a16:colId xmlns:a16="http://schemas.microsoft.com/office/drawing/2014/main" val="739198291"/>
                    </a:ext>
                  </a:extLst>
                </a:gridCol>
                <a:gridCol w="2535936">
                  <a:extLst>
                    <a:ext uri="{9D8B030D-6E8A-4147-A177-3AD203B41FA5}">
                      <a16:colId xmlns:a16="http://schemas.microsoft.com/office/drawing/2014/main" val="41734868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Owner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Timeframe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868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Learner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Auto-cancelled In Data Entry</a:t>
                      </a:r>
                    </a:p>
                  </a:txBody>
                  <a:tcPr marL="92451" marR="92451" marT="34669" marB="346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 days</a:t>
                      </a:r>
                    </a:p>
                  </a:txBody>
                  <a:tcPr marL="92451" marR="92451" marT="34669" marB="34669" anchor="ctr"/>
                </a:tc>
                <a:extLst>
                  <a:ext uri="{0D108BD9-81ED-4DB2-BD59-A6C34878D82A}">
                    <a16:rowId xmlns:a16="http://schemas.microsoft.com/office/drawing/2014/main" val="3213032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Learner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Auto-cancelled Missing Evidence</a:t>
                      </a:r>
                    </a:p>
                  </a:txBody>
                  <a:tcPr marL="92451" marR="92451" marT="34669" marB="346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 days</a:t>
                      </a:r>
                    </a:p>
                  </a:txBody>
                  <a:tcPr marL="92451" marR="92451" marT="34669" marB="34669" anchor="ctr"/>
                </a:tc>
                <a:extLst>
                  <a:ext uri="{0D108BD9-81ED-4DB2-BD59-A6C34878D82A}">
                    <a16:rowId xmlns:a16="http://schemas.microsoft.com/office/drawing/2014/main" val="2266177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Learner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Auto-cancelled Eligibility Incomplete</a:t>
                      </a:r>
                    </a:p>
                  </a:txBody>
                  <a:tcPr marL="92451" marR="92451" marT="34669" marB="346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 days</a:t>
                      </a:r>
                    </a:p>
                  </a:txBody>
                  <a:tcPr marL="92451" marR="92451" marT="34669" marB="34669" anchor="ctr"/>
                </a:tc>
                <a:extLst>
                  <a:ext uri="{0D108BD9-81ED-4DB2-BD59-A6C34878D82A}">
                    <a16:rowId xmlns:a16="http://schemas.microsoft.com/office/drawing/2014/main" val="3450490160"/>
                  </a:ext>
                </a:extLst>
              </a:tr>
            </a:tbl>
          </a:graphicData>
        </a:graphic>
      </p:graphicFrame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719BC3B-2AC9-B1A9-0B5B-077396510C56}"/>
              </a:ext>
            </a:extLst>
          </p:cNvPr>
          <p:cNvSpPr txBox="1">
            <a:spLocks/>
          </p:cNvSpPr>
          <p:nvPr/>
        </p:nvSpPr>
        <p:spPr>
          <a:xfrm>
            <a:off x="1889130" y="5164111"/>
            <a:ext cx="9863158" cy="10367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Learners are informed we may cancel their application if they don’t return the evidence</a:t>
            </a:r>
          </a:p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will not</a:t>
            </a:r>
            <a:r>
              <a:rPr lang="en-GB" sz="20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 correspondence for automatically cancelled applications</a:t>
            </a:r>
          </a:p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application will be reinstated if we receive evidence after it has been cancelled</a:t>
            </a:r>
          </a:p>
        </p:txBody>
      </p:sp>
      <p:pic>
        <p:nvPicPr>
          <p:cNvPr id="7" name="Picture 4" descr="Insight - Free communications icons">
            <a:extLst>
              <a:ext uri="{FF2B5EF4-FFF2-40B4-BE49-F238E27FC236}">
                <a16:creationId xmlns:a16="http://schemas.microsoft.com/office/drawing/2014/main" id="{DDF47236-509F-D389-7717-9D94C80C5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0" y="5044191"/>
            <a:ext cx="1391603" cy="139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03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E9F4F-6863-A2E0-1644-7918C0BB9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EF67-341F-4FDF-D78E-2B265BC8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1904869"/>
            <a:ext cx="10158029" cy="889131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 standards</a:t>
            </a:r>
          </a:p>
        </p:txBody>
      </p:sp>
    </p:spTree>
    <p:extLst>
      <p:ext uri="{BB962C8B-B14F-4D97-AF65-F5344CB8AC3E}">
        <p14:creationId xmlns:p14="http://schemas.microsoft.com/office/powerpoint/2010/main" val="39775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97029-DF9F-3D49-40FF-A3DD7A404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6A23-E5B4-3715-E9EC-958013FD4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0" y="400998"/>
            <a:ext cx="6316099" cy="72618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 standards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AFF3B1-D7DD-6508-2ACF-8FC6D766A357}"/>
              </a:ext>
            </a:extLst>
          </p:cNvPr>
          <p:cNvSpPr/>
          <p:nvPr/>
        </p:nvSpPr>
        <p:spPr>
          <a:xfrm>
            <a:off x="849085" y="1935429"/>
            <a:ext cx="2801257" cy="7261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Accuracy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B5C73B3-AD7E-9555-50A0-DFA0B390862A}"/>
              </a:ext>
            </a:extLst>
          </p:cNvPr>
          <p:cNvSpPr/>
          <p:nvPr/>
        </p:nvSpPr>
        <p:spPr>
          <a:xfrm>
            <a:off x="849085" y="4468171"/>
            <a:ext cx="2801257" cy="7261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Timeliness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E0E709-E8FB-9307-B122-277E544EEBA1}"/>
              </a:ext>
            </a:extLst>
          </p:cNvPr>
          <p:cNvSpPr/>
          <p:nvPr/>
        </p:nvSpPr>
        <p:spPr>
          <a:xfrm>
            <a:off x="6096000" y="1127186"/>
            <a:ext cx="4905829" cy="23426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‘Right first time’ approach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Check information is correct before confirming attendance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sure you submit all required changes before withdrawal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mindful of effective date recorded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ILR reconciliation </a:t>
            </a:r>
          </a:p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ED183F-DFE8-1E3C-4EF6-989EBE54C25F}"/>
              </a:ext>
            </a:extLst>
          </p:cNvPr>
          <p:cNvSpPr/>
          <p:nvPr/>
        </p:nvSpPr>
        <p:spPr>
          <a:xfrm>
            <a:off x="6096000" y="3659929"/>
            <a:ext cx="4905829" cy="23426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Within 6 weeks of start date – add ULN and confirm initial attendance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each fixed quarter drawdown – confirm ongoing attendance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Within 60 days – submit any suspensions and withdrawals</a:t>
            </a:r>
          </a:p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8B0B13-B737-F451-6FE2-8D0A6776CBC6}"/>
              </a:ext>
            </a:extLst>
          </p:cNvPr>
          <p:cNvCxnSpPr>
            <a:cxnSpLocks/>
          </p:cNvCxnSpPr>
          <p:nvPr/>
        </p:nvCxnSpPr>
        <p:spPr>
          <a:xfrm>
            <a:off x="3881379" y="2298523"/>
            <a:ext cx="1924335" cy="0"/>
          </a:xfrm>
          <a:prstGeom prst="straightConnector1">
            <a:avLst/>
          </a:prstGeom>
          <a:ln w="130175">
            <a:solidFill>
              <a:schemeClr val="accent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55D9C0-2941-7DCC-4ABC-B2233038D653}"/>
              </a:ext>
            </a:extLst>
          </p:cNvPr>
          <p:cNvCxnSpPr>
            <a:cxnSpLocks/>
          </p:cNvCxnSpPr>
          <p:nvPr/>
        </p:nvCxnSpPr>
        <p:spPr>
          <a:xfrm flipV="1">
            <a:off x="3881379" y="4814759"/>
            <a:ext cx="1996906" cy="16506"/>
          </a:xfrm>
          <a:prstGeom prst="straightConnector1">
            <a:avLst/>
          </a:prstGeom>
          <a:ln w="1301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831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6BD00-606E-F923-E8BD-E4D50F16C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F5FB6C3-6D7F-E1C7-2373-0D9E4B707214}"/>
              </a:ext>
            </a:extLst>
          </p:cNvPr>
          <p:cNvSpPr txBox="1">
            <a:spLocks/>
          </p:cNvSpPr>
          <p:nvPr/>
        </p:nvSpPr>
        <p:spPr>
          <a:xfrm>
            <a:off x="398210" y="309558"/>
            <a:ext cx="6316099" cy="726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ABE33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 standards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0001C2-2997-CD08-6B4E-8502574F47F3}"/>
              </a:ext>
            </a:extLst>
          </p:cNvPr>
          <p:cNvSpPr txBox="1"/>
          <p:nvPr/>
        </p:nvSpPr>
        <p:spPr>
          <a:xfrm>
            <a:off x="699586" y="1422311"/>
            <a:ext cx="7601130" cy="707886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ULNs need to be added to the  portal within 6 weeks of SLC receiving the application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B8282-B147-5134-1728-FEE3A95CB7E9}"/>
              </a:ext>
            </a:extLst>
          </p:cNvPr>
          <p:cNvSpPr txBox="1"/>
          <p:nvPr/>
        </p:nvSpPr>
        <p:spPr>
          <a:xfrm>
            <a:off x="699588" y="3052781"/>
            <a:ext cx="7601131" cy="707886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percentage of learners’ attendance confirmations need to be submitted from the worklist when it appears on the portal?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B8005-0E3A-D9A5-E63C-E8CDEE3F1F1C}"/>
              </a:ext>
            </a:extLst>
          </p:cNvPr>
          <p:cNvSpPr txBox="1"/>
          <p:nvPr/>
        </p:nvSpPr>
        <p:spPr>
          <a:xfrm>
            <a:off x="699588" y="5055174"/>
            <a:ext cx="7601130" cy="707886"/>
          </a:xfrm>
          <a:prstGeom prst="rect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SLC allow a maximum of 90 days for providers to submit suspensions or withdrawals, counted from the last day in learning?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2A1AAA-F6DB-8907-F498-3B7202536A23}"/>
              </a:ext>
            </a:extLst>
          </p:cNvPr>
          <p:cNvSpPr txBox="1"/>
          <p:nvPr/>
        </p:nvSpPr>
        <p:spPr>
          <a:xfrm>
            <a:off x="9306560" y="3052781"/>
            <a:ext cx="2357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81FC24"/>
                </a:solidFill>
              </a:rPr>
              <a:t>85%</a:t>
            </a: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115F7595-4974-D0A6-0791-CF2F96E33E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3600" y="5121788"/>
            <a:ext cx="914400" cy="914400"/>
          </a:xfrm>
          <a:prstGeom prst="rect">
            <a:avLst/>
          </a:prstGeom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52E7B6E6-BC42-7BB9-8004-446DA2BCDB77}"/>
              </a:ext>
            </a:extLst>
          </p:cNvPr>
          <p:cNvSpPr/>
          <p:nvPr/>
        </p:nvSpPr>
        <p:spPr>
          <a:xfrm>
            <a:off x="9570720" y="1338908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454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84486-089F-CBF2-EA22-5DC8D716B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26B8-A096-19BC-DF69-C56B19EED5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8654" y="177800"/>
            <a:ext cx="10515600" cy="62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 standards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4592D4-EE0F-5FA8-F801-7B3530A8FE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22841"/>
              </p:ext>
            </p:extLst>
          </p:nvPr>
        </p:nvGraphicFramePr>
        <p:xfrm>
          <a:off x="509954" y="1010752"/>
          <a:ext cx="11183814" cy="5516669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058821">
                  <a:extLst>
                    <a:ext uri="{9D8B030D-6E8A-4147-A177-3AD203B41FA5}">
                      <a16:colId xmlns:a16="http://schemas.microsoft.com/office/drawing/2014/main" val="1672846893"/>
                    </a:ext>
                  </a:extLst>
                </a:gridCol>
                <a:gridCol w="1675578">
                  <a:extLst>
                    <a:ext uri="{9D8B030D-6E8A-4147-A177-3AD203B41FA5}">
                      <a16:colId xmlns:a16="http://schemas.microsoft.com/office/drawing/2014/main" val="3575000101"/>
                    </a:ext>
                  </a:extLst>
                </a:gridCol>
                <a:gridCol w="6449415">
                  <a:extLst>
                    <a:ext uri="{9D8B030D-6E8A-4147-A177-3AD203B41FA5}">
                      <a16:colId xmlns:a16="http://schemas.microsoft.com/office/drawing/2014/main" val="4144802589"/>
                    </a:ext>
                  </a:extLst>
                </a:gridCol>
              </a:tblGrid>
              <a:tr h="545978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Process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63" marR="60463" marT="30219" marB="30219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Submission accuracy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63" marR="60463" marT="30219" marB="30219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Elapse time to complete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63" marR="60463" marT="30219" marB="30219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33800"/>
                  </a:ext>
                </a:extLst>
              </a:tr>
              <a:tr h="76219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Unique Learning Numbers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99%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ULNs to be entered within 6 weeks of learning aim start date</a:t>
                      </a:r>
                    </a:p>
                    <a:p>
                      <a:pPr algn="ctr" fontAlgn="ctr"/>
                      <a:endParaRPr lang="en-GB" sz="12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Where an application is received &gt;4 weeks after learning aim start date, the ULN must be entered within 2 weeks of the application received</a:t>
                      </a:r>
                      <a:r>
                        <a:rPr lang="en-GB" sz="1200" u="none" strike="noStrike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date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586793"/>
                  </a:ext>
                </a:extLst>
              </a:tr>
              <a:tr h="68475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Verification of Study Programme and Notification </a:t>
                      </a:r>
                    </a:p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 Changes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100% accuracy for approved applications before attendance confirmation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 timescale proposed. It is a condition</a:t>
                      </a:r>
                      <a:r>
                        <a:rPr lang="en-GB" sz="1200" u="none" strike="noStrike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of Attendance Confirmation that details are correct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54585"/>
                  </a:ext>
                </a:extLst>
              </a:tr>
              <a:tr h="95007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Initial Attendance Confirmation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99%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85% learner attendance confirmations to be entered within 6 weeks of the learning aim start date if the application is approved</a:t>
                      </a:r>
                    </a:p>
                    <a:p>
                      <a:pPr algn="ctr" fontAlgn="ctr"/>
                      <a:endParaRPr lang="en-GB" sz="1200" b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Where an application is approved &gt;4 weeks after the learning aim start date, the attendance confirmation must be provided within 2 weeks of the approval date 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129611"/>
                  </a:ext>
                </a:extLst>
              </a:tr>
              <a:tr h="61722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Subsequent  Attendance Confirmations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99%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85% Learner</a:t>
                      </a:r>
                      <a:r>
                        <a:rPr lang="en-GB" sz="12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attendance confirmations to be provided by payment drawdown date</a:t>
                      </a:r>
                    </a:p>
                    <a:p>
                      <a:pPr algn="ctr" fontAlgn="ctr"/>
                      <a:r>
                        <a:rPr lang="en-GB" sz="12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 payment drawdown date is the Thursday prior to the payment date (which is the 3</a:t>
                      </a:r>
                      <a:r>
                        <a:rPr lang="en-GB" sz="1200" b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rd</a:t>
                      </a:r>
                      <a:r>
                        <a:rPr lang="en-GB" sz="12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Wednesday in the month)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49142"/>
                  </a:ext>
                </a:extLst>
              </a:tr>
              <a:tr h="95007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Suspensions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95%</a:t>
                      </a:r>
                    </a:p>
                    <a:p>
                      <a:pPr algn="ctr" fontAlgn="ctr"/>
                      <a:endParaRPr lang="en-GB" sz="12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ctr"/>
                      <a:endParaRPr lang="en-GB" sz="12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70% of suspension CoCs submitted</a:t>
                      </a:r>
                      <a:r>
                        <a:rPr lang="en-GB" sz="12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within 60 days of notification</a:t>
                      </a:r>
                    </a:p>
                    <a:p>
                      <a:pPr algn="ctr" fontAlgn="ctr"/>
                      <a:r>
                        <a:rPr lang="en-GB" sz="12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</a:p>
                    <a:p>
                      <a:pPr algn="ctr" fontAlgn="ctr"/>
                      <a:r>
                        <a:rPr lang="en-GB" sz="12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95% of suspension CoCs submitted within 90 days of notification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625775"/>
                  </a:ext>
                </a:extLst>
              </a:tr>
              <a:tr h="95007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Withdrawals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ctr"/>
                      <a:endParaRPr lang="en-GB" sz="12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95%</a:t>
                      </a:r>
                    </a:p>
                    <a:p>
                      <a:pPr algn="ctr" fontAlgn="ctr"/>
                      <a:endParaRPr lang="en-GB" sz="12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70% of withdrawal CoCs submitted</a:t>
                      </a:r>
                      <a:r>
                        <a:rPr lang="en-GB" sz="12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within 60 days of notification</a:t>
                      </a:r>
                    </a:p>
                    <a:p>
                      <a:pPr algn="ctr" fontAlgn="ctr"/>
                      <a:r>
                        <a:rPr lang="en-GB" sz="12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</a:p>
                    <a:p>
                      <a:pPr algn="ctr" fontAlgn="ctr"/>
                      <a:r>
                        <a:rPr lang="en-GB" sz="12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95% of withdrawal CoCs submitted within 90 days of notification</a:t>
                      </a:r>
                      <a:endParaRPr lang="en-GB" sz="1200" b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ctr"/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26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1518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DFCB2-99B2-E439-043A-6399BE616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1E666-291F-BD5D-EF1B-41FEDE348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1904869"/>
            <a:ext cx="10158029" cy="889131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Navigating the portal</a:t>
            </a:r>
          </a:p>
        </p:txBody>
      </p:sp>
    </p:spTree>
    <p:extLst>
      <p:ext uri="{BB962C8B-B14F-4D97-AF65-F5344CB8AC3E}">
        <p14:creationId xmlns:p14="http://schemas.microsoft.com/office/powerpoint/2010/main" val="2615665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8B0CCB83-41E2-680A-4624-1EEEB3F8EF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78" y="1791628"/>
            <a:ext cx="10759803" cy="327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189" indent="-457189" eaLnBrk="0" hangingPunct="0">
              <a:spcBef>
                <a:spcPct val="20000"/>
              </a:spcBef>
              <a:buClr>
                <a:srgbClr val="00877C"/>
              </a:buClr>
            </a:pPr>
            <a:r>
              <a:rPr lang="en-GB" alt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types of changes that can be made at this stage:</a:t>
            </a:r>
          </a:p>
          <a:p>
            <a:pPr marL="152384" eaLnBrk="0" hangingPunct="0">
              <a:spcBef>
                <a:spcPct val="20000"/>
              </a:spcBef>
              <a:buClr>
                <a:srgbClr val="00877C"/>
              </a:buClr>
            </a:pPr>
            <a:endParaRPr lang="en-GB" alt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95284" indent="-342900" eaLnBrk="0" hangingPunct="0">
              <a:spcBef>
                <a:spcPct val="20000"/>
              </a:spcBef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of fee charged  </a:t>
            </a:r>
          </a:p>
          <a:p>
            <a:pPr marL="495284" indent="-342900" eaLnBrk="0" hangingPunct="0">
              <a:spcBef>
                <a:spcPct val="20000"/>
              </a:spcBef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of loan amount requested (decrease only)</a:t>
            </a:r>
          </a:p>
          <a:p>
            <a:pPr marL="495284" indent="-342900" eaLnBrk="0" hangingPunct="0">
              <a:spcBef>
                <a:spcPct val="20000"/>
              </a:spcBef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of learning aim details </a:t>
            </a:r>
          </a:p>
          <a:p>
            <a:pPr marL="495284" indent="-342900" eaLnBrk="0" hangingPunct="0">
              <a:spcBef>
                <a:spcPct val="20000"/>
              </a:spcBef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of learning provider  </a:t>
            </a:r>
          </a:p>
          <a:p>
            <a:pPr marL="495284" indent="-342900" eaLnBrk="0" hangingPunct="0">
              <a:spcBef>
                <a:spcPct val="20000"/>
              </a:spcBef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cancellation  </a:t>
            </a:r>
          </a:p>
          <a:p>
            <a:pPr marL="495284" indent="-342900" eaLnBrk="0" hangingPunct="0">
              <a:spcBef>
                <a:spcPct val="20000"/>
              </a:spcBef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re-instatement (if the application is cancelled)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AC3A23-B06B-E4A3-D954-AA38DB52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78" y="585877"/>
            <a:ext cx="5115493" cy="726188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 liability changes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E3A8B-B8B0-6612-EED0-9F2275994F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00" t="32712" r="45600" b="11743"/>
          <a:stretch/>
        </p:blipFill>
        <p:spPr>
          <a:xfrm>
            <a:off x="7599014" y="1793118"/>
            <a:ext cx="3791712" cy="29854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2838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EFAA-03BF-81AB-E861-EF96C840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28" y="692735"/>
            <a:ext cx="5115493" cy="726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4521717B-CFD9-9DE1-9D98-4593A13D5B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7926645"/>
              </p:ext>
            </p:extLst>
          </p:nvPr>
        </p:nvGraphicFramePr>
        <p:xfrm>
          <a:off x="513428" y="2015088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5890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2B617-AD92-464C-11A0-189E468F7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1FBA598-D113-907B-8610-6CB0D3116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Helvetica" panose="020B0604020202020204" pitchFamily="34" charset="0"/>
                <a:cs typeface="Helvetica" panose="020B0604020202020204" pitchFamily="34" charset="0"/>
              </a:rPr>
              <a:t>Auto </a:t>
            </a:r>
            <a: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  <a:t>cancellation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A312A63-D272-F0B1-B320-F281EEA6EE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44652" y="4760599"/>
            <a:ext cx="9350060" cy="1714152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If a learner is a non-starter or does not attend past 2 weeks, you can cancel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You have 60 days to reinstate an application once you have cancelled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A provider cannot reinstate an auto cancelled application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GB" sz="2000" b="0" i="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4DBD8E6-55DD-803F-9BC5-088643868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42984"/>
              </p:ext>
            </p:extLst>
          </p:nvPr>
        </p:nvGraphicFramePr>
        <p:xfrm>
          <a:off x="726282" y="1907572"/>
          <a:ext cx="10225084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4897">
                  <a:extLst>
                    <a:ext uri="{9D8B030D-6E8A-4147-A177-3AD203B41FA5}">
                      <a16:colId xmlns:a16="http://schemas.microsoft.com/office/drawing/2014/main" val="2682615997"/>
                    </a:ext>
                  </a:extLst>
                </a:gridCol>
                <a:gridCol w="5334251">
                  <a:extLst>
                    <a:ext uri="{9D8B030D-6E8A-4147-A177-3AD203B41FA5}">
                      <a16:colId xmlns:a16="http://schemas.microsoft.com/office/drawing/2014/main" val="739198291"/>
                    </a:ext>
                  </a:extLst>
                </a:gridCol>
                <a:gridCol w="2535936">
                  <a:extLst>
                    <a:ext uri="{9D8B030D-6E8A-4147-A177-3AD203B41FA5}">
                      <a16:colId xmlns:a16="http://schemas.microsoft.com/office/drawing/2014/main" val="41734868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Stage</a:t>
                      </a: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Auto cancel reason</a:t>
                      </a: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Timeframe</a:t>
                      </a: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868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 liability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Calibri"/>
                          <a:cs typeface="Helvetica" panose="020B0604020202020204" pitchFamily="34" charset="0"/>
                        </a:rPr>
                        <a:t>Cancelled: Auto Missing ULN</a:t>
                      </a:r>
                    </a:p>
                  </a:txBody>
                  <a:tcPr marL="92451" marR="92451" marT="34669" marB="346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90 days</a:t>
                      </a:r>
                      <a:endParaRPr lang="en-GB" sz="20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2451" marR="92451" marT="34669" marB="34669" anchor="ctr"/>
                </a:tc>
                <a:extLst>
                  <a:ext uri="{0D108BD9-81ED-4DB2-BD59-A6C34878D82A}">
                    <a16:rowId xmlns:a16="http://schemas.microsoft.com/office/drawing/2014/main" val="3213032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 liability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Cancelled: Auto Approved</a:t>
                      </a:r>
                      <a:endParaRPr lang="en-GB" sz="20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2451" marR="92451" marT="34669" marB="346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90 days</a:t>
                      </a:r>
                      <a:endParaRPr lang="en-GB" sz="20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2451" marR="92451" marT="34669" marB="34669" anchor="ctr"/>
                </a:tc>
                <a:extLst>
                  <a:ext uri="{0D108BD9-81ED-4DB2-BD59-A6C34878D82A}">
                    <a16:rowId xmlns:a16="http://schemas.microsoft.com/office/drawing/2014/main" val="2266177639"/>
                  </a:ext>
                </a:extLst>
              </a:tr>
            </a:tbl>
          </a:graphicData>
        </a:graphic>
      </p:graphicFrame>
      <p:pic>
        <p:nvPicPr>
          <p:cNvPr id="1028" name="Picture 4" descr="Insight - Free communications icons">
            <a:extLst>
              <a:ext uri="{FF2B5EF4-FFF2-40B4-BE49-F238E27FC236}">
                <a16:creationId xmlns:a16="http://schemas.microsoft.com/office/drawing/2014/main" id="{B7821F58-AD96-1A83-C3B5-C0C3B79FF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1" y="4760599"/>
            <a:ext cx="1391603" cy="139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67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EE611-0D33-B022-AFD9-34FAD93D9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8FD2F-7E34-356C-20DA-74735BCDD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0" y="400998"/>
            <a:ext cx="5115493" cy="726188"/>
          </a:xfrm>
        </p:spPr>
        <p:txBody>
          <a:bodyPr/>
          <a:lstStyle/>
          <a:p>
            <a:r>
              <a:rPr lang="en-US" sz="36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Scenario 1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710CA4-05E8-7133-451C-B14E80C8F8C4}"/>
              </a:ext>
            </a:extLst>
          </p:cNvPr>
          <p:cNvSpPr/>
          <p:nvPr/>
        </p:nvSpPr>
        <p:spPr>
          <a:xfrm>
            <a:off x="723330" y="1768762"/>
            <a:ext cx="3432110" cy="481491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Eve’s application is at ‘Missing Evidence’.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has incorrectly entered the wrong fee for a lower amount.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provider notices the error on the portal.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should they do? </a:t>
            </a:r>
            <a:endParaRPr lang="en-GB" alt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3DD67A-D312-A366-9611-2D909AF51E31}"/>
              </a:ext>
            </a:extLst>
          </p:cNvPr>
          <p:cNvSpPr/>
          <p:nvPr/>
        </p:nvSpPr>
        <p:spPr>
          <a:xfrm>
            <a:off x="8249920" y="1844501"/>
            <a:ext cx="3373120" cy="47391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Answer:</a:t>
            </a:r>
          </a:p>
          <a:p>
            <a:pPr lvl="0"/>
            <a:endParaRPr lang="en-GB" alt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learner can amend the details via their online account.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Otherwise, once the application moves to approved, the provider can submit a Fee Charged CoC.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will then send a Loan Request Form to the learner.</a:t>
            </a: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 descr="Customer review with solid fill">
            <a:extLst>
              <a:ext uri="{FF2B5EF4-FFF2-40B4-BE49-F238E27FC236}">
                <a16:creationId xmlns:a16="http://schemas.microsoft.com/office/drawing/2014/main" id="{2CD79625-85C8-0913-8502-3FDF5479F5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6981" y="199820"/>
            <a:ext cx="1113905" cy="1128544"/>
          </a:xfrm>
          <a:prstGeom prst="rect">
            <a:avLst/>
          </a:prstGeom>
          <a:effectLst/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40D0C0-584D-CD66-A2D2-F5AAED4E7D51}"/>
              </a:ext>
            </a:extLst>
          </p:cNvPr>
          <p:cNvSpPr/>
          <p:nvPr/>
        </p:nvSpPr>
        <p:spPr>
          <a:xfrm>
            <a:off x="4470400" y="1758602"/>
            <a:ext cx="3566160" cy="481491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Should the provider: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lphaLcParenR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the learner to correct the error?</a:t>
            </a:r>
          </a:p>
          <a:p>
            <a:pPr marL="342900" indent="-342900">
              <a:buAutoNum type="alphaLcParenR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the learner to pay the balance?</a:t>
            </a:r>
          </a:p>
          <a:p>
            <a:pPr marL="342900" indent="-342900">
              <a:buAutoNum type="alphaLcParenR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amend the fee to the correct amount?</a:t>
            </a:r>
          </a:p>
          <a:p>
            <a:pPr marL="342900" indent="-342900">
              <a:buAutoNum type="alphaLcParenR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nothing until the application has been approved?</a:t>
            </a: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02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C0CC2-A423-D60C-AF1A-7A7CDB88A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CD655-AD09-876D-5D7A-1606504E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0" y="400998"/>
            <a:ext cx="5115493" cy="726188"/>
          </a:xfrm>
        </p:spPr>
        <p:txBody>
          <a:bodyPr/>
          <a:lstStyle/>
          <a:p>
            <a:r>
              <a:rPr lang="en-US" sz="36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Scenario 2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EA4AAE-3418-96CA-855D-2F56B712A2FA}"/>
              </a:ext>
            </a:extLst>
          </p:cNvPr>
          <p:cNvSpPr/>
          <p:nvPr/>
        </p:nvSpPr>
        <p:spPr>
          <a:xfrm>
            <a:off x="723331" y="1768762"/>
            <a:ext cx="3625150" cy="453043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Provider notices that LAFILs issued for a cohort of learners have the wrong planned end date.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multiple learners that have applied using the wrong end-date.</a:t>
            </a:r>
          </a:p>
          <a:p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should they do?</a:t>
            </a: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46FE7B-433E-1B54-1D2C-8243B5BBC1B5}"/>
              </a:ext>
            </a:extLst>
          </p:cNvPr>
          <p:cNvSpPr/>
          <p:nvPr/>
        </p:nvSpPr>
        <p:spPr>
          <a:xfrm>
            <a:off x="8453120" y="1768762"/>
            <a:ext cx="3180080" cy="45304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Answer:</a:t>
            </a:r>
          </a:p>
          <a:p>
            <a:pPr lvl="0"/>
            <a:endParaRPr lang="en-GB" alt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provider can submit a single Learning Aim Details CoC to amend the end date for multiple applications.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learners are then notified via their online account that the provider has made changes.</a:t>
            </a: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 descr="Customer review with solid fill">
            <a:extLst>
              <a:ext uri="{FF2B5EF4-FFF2-40B4-BE49-F238E27FC236}">
                <a16:creationId xmlns:a16="http://schemas.microsoft.com/office/drawing/2014/main" id="{400BA6A1-0DA4-1972-2097-D791955D50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66170" y="100552"/>
            <a:ext cx="1113905" cy="1128544"/>
          </a:xfrm>
          <a:prstGeom prst="rect">
            <a:avLst/>
          </a:prstGeom>
          <a:effectLst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D59A19-EA49-0DCB-6387-0248ABFCCECC}"/>
              </a:ext>
            </a:extLst>
          </p:cNvPr>
          <p:cNvSpPr/>
          <p:nvPr/>
        </p:nvSpPr>
        <p:spPr>
          <a:xfrm>
            <a:off x="4693920" y="1768762"/>
            <a:ext cx="3525520" cy="453043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Should the provider: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lphaLcParenR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the cohort of learners to individually alter their end dates?</a:t>
            </a:r>
          </a:p>
          <a:p>
            <a:pPr marL="342900" indent="-342900">
              <a:buAutoNum type="alphaLcParenR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alter each learner’s account?</a:t>
            </a:r>
          </a:p>
          <a:p>
            <a:pPr marL="342900" indent="-342900">
              <a:buAutoNum type="alphaLcParenR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amend the end dates using a single CoC for all learners?</a:t>
            </a: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759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BBAD0-8BD8-B29F-00F5-D439ECFCB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3054-A918-55FE-9D29-F1B839F1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0" y="400998"/>
            <a:ext cx="5115493" cy="726188"/>
          </a:xfrm>
        </p:spPr>
        <p:txBody>
          <a:bodyPr/>
          <a:lstStyle/>
          <a:p>
            <a:r>
              <a:rPr lang="en-US" sz="36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Scenario 3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C33D56-D0C9-CDC2-B2B2-65519B5214CA}"/>
              </a:ext>
            </a:extLst>
          </p:cNvPr>
          <p:cNvSpPr/>
          <p:nvPr/>
        </p:nvSpPr>
        <p:spPr>
          <a:xfrm>
            <a:off x="325120" y="1645920"/>
            <a:ext cx="3444240" cy="481108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Paula has decided to transfer to a different course in agreement with her provider.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It’s the same level and type.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It’s also designated for Advanced Learner Loans funding.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should they do?</a:t>
            </a: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AD6798-D995-416E-9034-027B46F3CD74}"/>
              </a:ext>
            </a:extLst>
          </p:cNvPr>
          <p:cNvSpPr/>
          <p:nvPr/>
        </p:nvSpPr>
        <p:spPr>
          <a:xfrm>
            <a:off x="7823200" y="1574798"/>
            <a:ext cx="3699163" cy="488220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Answer: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provider can change the learning aim.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provider should issue a new LAFIL to Paula.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provider should submit a Fee Amount CoC (if necessary).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the fees are higher, we’ll need the learner to complete a Loan Request Form.</a:t>
            </a: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 descr="Customer review with solid fill">
            <a:extLst>
              <a:ext uri="{FF2B5EF4-FFF2-40B4-BE49-F238E27FC236}">
                <a16:creationId xmlns:a16="http://schemas.microsoft.com/office/drawing/2014/main" id="{8FF702AE-7AB3-EC96-531D-90CA95EA7F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0855" y="199820"/>
            <a:ext cx="1113905" cy="1128544"/>
          </a:xfrm>
          <a:prstGeom prst="rect">
            <a:avLst/>
          </a:prstGeom>
          <a:effectLst/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8C53D6-E67B-B5CD-3A01-17A3D47E2B05}"/>
              </a:ext>
            </a:extLst>
          </p:cNvPr>
          <p:cNvSpPr/>
          <p:nvPr/>
        </p:nvSpPr>
        <p:spPr>
          <a:xfrm>
            <a:off x="4114802" y="1645920"/>
            <a:ext cx="3444240" cy="481108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Should the provider: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lphaLcParenR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 a new LAFIL</a:t>
            </a:r>
          </a:p>
          <a:p>
            <a:pPr marL="342900" indent="-342900">
              <a:buAutoNum type="alphaLcParenR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 a new LAFIL and ask the learner to reapply using the new course information? </a:t>
            </a:r>
          </a:p>
          <a:p>
            <a:pPr marL="342900" indent="-342900">
              <a:buAutoNum type="alphaLcParenR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submit a CoC making the alterations to the existing application?  </a:t>
            </a:r>
          </a:p>
          <a:p>
            <a:pPr marL="342900" indent="-342900">
              <a:buAutoNum type="alphaLcParenR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Both a and c</a:t>
            </a:r>
          </a:p>
          <a:p>
            <a:pPr marL="342900" indent="-342900">
              <a:buAutoNum type="alphaLcParenR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019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9A075-383F-71D5-983D-6F53258DA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20F7582-1D9B-0536-ECE4-450CC70B2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893420"/>
              </p:ext>
            </p:extLst>
          </p:nvPr>
        </p:nvGraphicFramePr>
        <p:xfrm>
          <a:off x="292142" y="1190504"/>
          <a:ext cx="7429497" cy="4962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7891" name="TextBox 10">
            <a:extLst>
              <a:ext uri="{FF2B5EF4-FFF2-40B4-BE49-F238E27FC236}">
                <a16:creationId xmlns:a16="http://schemas.microsoft.com/office/drawing/2014/main" id="{55611651-8FA9-9560-51DA-13888DE472C9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292142" y="263354"/>
            <a:ext cx="10972800" cy="647700"/>
          </a:xfrm>
          <a:prstGeom prst="rect">
            <a:avLst/>
          </a:prstGeom>
          <a:noFill/>
          <a:ln w="9525">
            <a:noFill/>
            <a:prstDash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Portal functionality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15FA2-288C-BDC0-6B0B-8FBDB012D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4305" y="1004204"/>
            <a:ext cx="3019846" cy="26673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AB4678-87E4-8F3A-8AD5-9E5CF6C8F773}"/>
              </a:ext>
            </a:extLst>
          </p:cNvPr>
          <p:cNvSpPr/>
          <p:nvPr/>
        </p:nvSpPr>
        <p:spPr>
          <a:xfrm>
            <a:off x="452163" y="3523786"/>
            <a:ext cx="5680364" cy="8482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8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04" name="TextBox 10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37634" y="267871"/>
            <a:ext cx="7613589" cy="646331"/>
          </a:xfrm>
          <a:prstGeom prst="rect">
            <a:avLst/>
          </a:prstGeom>
          <a:noFill/>
          <a:ln w="9525">
            <a:noFill/>
            <a:prstDash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Confirming attendance 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853827"/>
              </p:ext>
            </p:extLst>
          </p:nvPr>
        </p:nvGraphicFramePr>
        <p:xfrm>
          <a:off x="537634" y="1148292"/>
          <a:ext cx="11044766" cy="232851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177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7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130">
                <a:tc>
                  <a:txBody>
                    <a:bodyPr/>
                    <a:lstStyle/>
                    <a:p>
                      <a:r>
                        <a:rPr lang="en-GB" sz="19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Initial</a:t>
                      </a:r>
                      <a:r>
                        <a:rPr lang="en-GB" sz="1900" b="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attendance confirmation</a:t>
                      </a:r>
                      <a:endParaRPr lang="en-GB" sz="19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9" marR="12192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9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Two weeks after the start of the learning aim </a:t>
                      </a:r>
                    </a:p>
                    <a:p>
                      <a:endParaRPr lang="en-GB" sz="19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9" marR="12192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9944">
                <a:tc>
                  <a:txBody>
                    <a:bodyPr/>
                    <a:lstStyle/>
                    <a:p>
                      <a:r>
                        <a:rPr lang="en-GB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Subsequent (quarterly)</a:t>
                      </a:r>
                      <a:endParaRPr lang="en-GB" sz="19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9" marR="12192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Attendance confirmation points fixed at </a:t>
                      </a:r>
                    </a:p>
                    <a:p>
                      <a:r>
                        <a:rPr lang="en-GB" sz="19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GB" sz="1900" b="1" baseline="30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August, 1</a:t>
                      </a:r>
                      <a:r>
                        <a:rPr lang="en-GB" sz="1900" b="1" baseline="30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November, 1 February and 1</a:t>
                      </a:r>
                      <a:r>
                        <a:rPr lang="en-GB" sz="1900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</a:t>
                      </a:r>
                    </a:p>
                  </a:txBody>
                  <a:tcPr marL="121929" marR="12192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437">
                <a:tc>
                  <a:txBody>
                    <a:bodyPr/>
                    <a:lstStyle/>
                    <a:p>
                      <a:r>
                        <a:rPr lang="en-GB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Assumed attendance</a:t>
                      </a:r>
                      <a:endParaRPr lang="en-GB" sz="19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9" marR="12192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Attendance is assumed on months in between fixed quarters</a:t>
                      </a:r>
                      <a:endParaRPr lang="en-GB" sz="19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9" marR="12192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5AB23C1-F541-6152-A0D4-8F300AC654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09155"/>
              </p:ext>
            </p:extLst>
          </p:nvPr>
        </p:nvGraphicFramePr>
        <p:xfrm>
          <a:off x="537634" y="3944983"/>
          <a:ext cx="11044766" cy="2103119"/>
        </p:xfrm>
        <a:graphic>
          <a:graphicData uri="http://schemas.openxmlformats.org/drawingml/2006/table">
            <a:tbl>
              <a:tblPr firstRow="1">
                <a:tableStyleId>{8FD4443E-F989-4FC4-A0C8-D5A2AF1F390B}</a:tableStyleId>
              </a:tblPr>
              <a:tblGrid>
                <a:gridCol w="1643863">
                  <a:extLst>
                    <a:ext uri="{9D8B030D-6E8A-4147-A177-3AD203B41FA5}">
                      <a16:colId xmlns:a16="http://schemas.microsoft.com/office/drawing/2014/main" val="46790624"/>
                    </a:ext>
                  </a:extLst>
                </a:gridCol>
                <a:gridCol w="6531429">
                  <a:extLst>
                    <a:ext uri="{9D8B030D-6E8A-4147-A177-3AD203B41FA5}">
                      <a16:colId xmlns:a16="http://schemas.microsoft.com/office/drawing/2014/main" val="2376164125"/>
                    </a:ext>
                  </a:extLst>
                </a:gridCol>
                <a:gridCol w="2869474">
                  <a:extLst>
                    <a:ext uri="{9D8B030D-6E8A-4147-A177-3AD203B41FA5}">
                      <a16:colId xmlns:a16="http://schemas.microsoft.com/office/drawing/2014/main" val="3104470596"/>
                    </a:ext>
                  </a:extLst>
                </a:gridCol>
              </a:tblGrid>
              <a:tr h="5508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Stage</a:t>
                      </a:r>
                    </a:p>
                  </a:txBody>
                  <a:tcPr marL="92451" marR="92451" marT="34669" marB="346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Auto cancel reason</a:t>
                      </a:r>
                    </a:p>
                  </a:txBody>
                  <a:tcPr marL="92451" marR="92451" marT="34669" marB="346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Timeframe</a:t>
                      </a:r>
                    </a:p>
                  </a:txBody>
                  <a:tcPr marL="92451" marR="92451" marT="34669" marB="346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627549"/>
                  </a:ext>
                </a:extLst>
              </a:tr>
              <a:tr h="5508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Pre-liability</a:t>
                      </a:r>
                    </a:p>
                  </a:txBody>
                  <a:tcPr marL="92451" marR="92451" marT="34669" marB="346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Approved with missing ULN</a:t>
                      </a:r>
                    </a:p>
                  </a:txBody>
                  <a:tcPr marL="92451" marR="92451" marT="34669" marB="346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 days</a:t>
                      </a:r>
                    </a:p>
                  </a:txBody>
                  <a:tcPr marL="92451" marR="92451" marT="34669" marB="346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405400"/>
                  </a:ext>
                </a:extLst>
              </a:tr>
              <a:tr h="4505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Pre-liability</a:t>
                      </a:r>
                    </a:p>
                  </a:txBody>
                  <a:tcPr marL="92451" marR="92451" marT="34669" marB="346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Approved with no</a:t>
                      </a:r>
                      <a:r>
                        <a:rPr lang="en-GB" sz="2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attendance confirmation (initial)</a:t>
                      </a:r>
                      <a:endParaRPr lang="en-GB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51" marR="92451" marT="34669" marB="346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 days</a:t>
                      </a:r>
                    </a:p>
                  </a:txBody>
                  <a:tcPr marL="92451" marR="92451" marT="34669" marB="346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97923"/>
                  </a:ext>
                </a:extLst>
              </a:tr>
              <a:tr h="5508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Post-liability</a:t>
                      </a:r>
                    </a:p>
                  </a:txBody>
                  <a:tcPr marL="92451" marR="92451" marT="34669" marB="346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Approved</a:t>
                      </a:r>
                      <a:r>
                        <a:rPr lang="en-GB" sz="2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with no attendance confirmation (subsequent)</a:t>
                      </a:r>
                      <a:endParaRPr lang="en-GB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51" marR="92451" marT="34669" marB="346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365 days</a:t>
                      </a:r>
                    </a:p>
                  </a:txBody>
                  <a:tcPr marL="92451" marR="92451" marT="34669" marB="346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667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124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900CA-F3EB-0DDE-7F7B-749CCB45F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98F23F3C-A7FB-E06C-D65D-FE580E9E6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195052"/>
              </p:ext>
            </p:extLst>
          </p:nvPr>
        </p:nvGraphicFramePr>
        <p:xfrm>
          <a:off x="5266822" y="803204"/>
          <a:ext cx="5598600" cy="582619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799300">
                  <a:extLst>
                    <a:ext uri="{9D8B030D-6E8A-4147-A177-3AD203B41FA5}">
                      <a16:colId xmlns:a16="http://schemas.microsoft.com/office/drawing/2014/main" val="1434348402"/>
                    </a:ext>
                  </a:extLst>
                </a:gridCol>
                <a:gridCol w="2799300">
                  <a:extLst>
                    <a:ext uri="{9D8B030D-6E8A-4147-A177-3AD203B41FA5}">
                      <a16:colId xmlns:a16="http://schemas.microsoft.com/office/drawing/2014/main" val="309462968"/>
                    </a:ext>
                  </a:extLst>
                </a:gridCol>
              </a:tblGrid>
              <a:tr h="943358">
                <a:tc gridSpan="2">
                  <a:txBody>
                    <a:bodyPr/>
                    <a:lstStyle/>
                    <a:p>
                      <a:pPr algn="ctr"/>
                      <a:endParaRPr lang="en-GB" sz="1800" b="0" dirty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" panose="020B0604020202020204"/>
                        <a:cs typeface="Helvetica" panose="020B0604020202020204"/>
                      </a:endParaRPr>
                    </a:p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Course dates: 11.09.2025 to 06.07.2026</a:t>
                      </a:r>
                    </a:p>
                  </a:txBody>
                  <a:tcPr>
                    <a:solidFill>
                      <a:schemeClr val="accent1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471721"/>
                  </a:ext>
                </a:extLst>
              </a:tr>
              <a:tr h="1467681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What learner information should you check before confirming attendance? </a:t>
                      </a:r>
                    </a:p>
                  </a:txBody>
                  <a:tcPr>
                    <a:solidFill>
                      <a:schemeClr val="accent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ln cmpd="thickThin">
                          <a:solidFill>
                            <a:schemeClr val="tx1"/>
                          </a:solidFill>
                        </a:ln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907964"/>
                  </a:ext>
                </a:extLst>
              </a:tr>
              <a:tr h="1192491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When would an initial attendance confirmation be available?</a:t>
                      </a:r>
                    </a:p>
                  </a:txBody>
                  <a:tcPr>
                    <a:solidFill>
                      <a:schemeClr val="accent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cmpd="thickThin">
                          <a:solidFill>
                            <a:schemeClr val="tx1"/>
                          </a:solidFill>
                        </a:ln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988182"/>
                  </a:ext>
                </a:extLst>
              </a:tr>
              <a:tr h="1192491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Which months are subsequent attendance confirmations due?</a:t>
                      </a:r>
                    </a:p>
                  </a:txBody>
                  <a:tcPr>
                    <a:solidFill>
                      <a:schemeClr val="accent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cmpd="thickThin">
                          <a:solidFill>
                            <a:schemeClr val="tx1"/>
                          </a:solidFill>
                        </a:ln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352094"/>
                  </a:ext>
                </a:extLst>
              </a:tr>
              <a:tr h="1030176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When would you expect the first payment to be made?</a:t>
                      </a:r>
                    </a:p>
                  </a:txBody>
                  <a:tcPr>
                    <a:solidFill>
                      <a:schemeClr val="accent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 cmpd="thickThin">
                          <a:solidFill>
                            <a:schemeClr val="tx1"/>
                          </a:solidFill>
                        </a:ln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726653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1A62371B-8811-E08C-3060-2452703A76DF}"/>
              </a:ext>
            </a:extLst>
          </p:cNvPr>
          <p:cNvSpPr txBox="1"/>
          <p:nvPr/>
        </p:nvSpPr>
        <p:spPr>
          <a:xfrm>
            <a:off x="8051682" y="1906341"/>
            <a:ext cx="2813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Learner and Learning </a:t>
            </a:r>
          </a:p>
          <a:p>
            <a:r>
              <a:rPr lang="en-GB" sz="1800" dirty="0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Aim information is accurate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DA7432-31EF-07A9-D0A1-AC40055DE5AF}"/>
              </a:ext>
            </a:extLst>
          </p:cNvPr>
          <p:cNvSpPr txBox="1"/>
          <p:nvPr/>
        </p:nvSpPr>
        <p:spPr>
          <a:xfrm>
            <a:off x="8029350" y="3596208"/>
            <a:ext cx="228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25 September 2025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948756-5BA9-EBB7-ADD3-706335603628}"/>
              </a:ext>
            </a:extLst>
          </p:cNvPr>
          <p:cNvSpPr txBox="1"/>
          <p:nvPr/>
        </p:nvSpPr>
        <p:spPr>
          <a:xfrm>
            <a:off x="8051682" y="4575284"/>
            <a:ext cx="1998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November February</a:t>
            </a:r>
          </a:p>
          <a:p>
            <a:r>
              <a:rPr lang="en-GB" dirty="0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May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EC66B4-5606-B726-F056-302B4B4AA643}"/>
              </a:ext>
            </a:extLst>
          </p:cNvPr>
          <p:cNvSpPr txBox="1"/>
          <p:nvPr/>
        </p:nvSpPr>
        <p:spPr>
          <a:xfrm>
            <a:off x="8051682" y="5870130"/>
            <a:ext cx="236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15 October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7F4786-66C6-9481-1678-035C260E6A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937" t="24980" r="36487" b="10379"/>
          <a:stretch/>
        </p:blipFill>
        <p:spPr>
          <a:xfrm>
            <a:off x="587829" y="803204"/>
            <a:ext cx="4215665" cy="49615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65544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8D73D-AC1A-A69E-DFEF-F29669D9E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CBDFFA9-47E8-D9FD-5085-E72B5C4B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6217965"/>
              </p:ext>
            </p:extLst>
          </p:nvPr>
        </p:nvGraphicFramePr>
        <p:xfrm>
          <a:off x="292142" y="1190504"/>
          <a:ext cx="7429497" cy="4962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7891" name="TextBox 10">
            <a:extLst>
              <a:ext uri="{FF2B5EF4-FFF2-40B4-BE49-F238E27FC236}">
                <a16:creationId xmlns:a16="http://schemas.microsoft.com/office/drawing/2014/main" id="{FF81CA95-F21C-A2AF-DB11-4B6CE2D7C010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292142" y="263354"/>
            <a:ext cx="10972800" cy="647700"/>
          </a:xfrm>
          <a:prstGeom prst="rect">
            <a:avLst/>
          </a:prstGeom>
          <a:noFill/>
          <a:ln w="9525">
            <a:noFill/>
            <a:prstDash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Portal functionality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1FCE3-E6E2-FE10-934D-4A0273B597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4305" y="1004204"/>
            <a:ext cx="3019846" cy="26673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FC57BB-3BB0-07B7-D8D2-1EAD569B45FC}"/>
              </a:ext>
            </a:extLst>
          </p:cNvPr>
          <p:cNvSpPr/>
          <p:nvPr/>
        </p:nvSpPr>
        <p:spPr>
          <a:xfrm>
            <a:off x="415636" y="4348245"/>
            <a:ext cx="5680364" cy="8482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5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 bwMode="auto">
          <a:xfrm>
            <a:off x="317500" y="1380989"/>
            <a:ext cx="9684619" cy="672107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sz="2400"/>
          </a:p>
        </p:txBody>
      </p:sp>
      <p:sp>
        <p:nvSpPr>
          <p:cNvPr id="78854" name="TextBox 10"/>
          <p:cNvSpPr txBox="1">
            <a:spLocks noChangeArrowheads="1"/>
          </p:cNvSpPr>
          <p:nvPr/>
        </p:nvSpPr>
        <p:spPr bwMode="auto">
          <a:xfrm>
            <a:off x="317500" y="427321"/>
            <a:ext cx="76900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of circumstances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7500" y="1517565"/>
            <a:ext cx="11243733" cy="5355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48243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GB" alt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 liability: </a:t>
            </a:r>
            <a:r>
              <a:rPr lang="en-GB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initial attendance confirmed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EAA76-0839-4511-8B10-255884997DC9}"/>
              </a:ext>
            </a:extLst>
          </p:cNvPr>
          <p:cNvSpPr txBox="1"/>
          <p:nvPr/>
        </p:nvSpPr>
        <p:spPr>
          <a:xfrm>
            <a:off x="0" y="2547337"/>
            <a:ext cx="11887200" cy="368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0" hangingPunct="0">
              <a:spcBef>
                <a:spcPct val="20000"/>
              </a:spcBef>
              <a:buClr>
                <a:srgbClr val="00877C"/>
              </a:buClr>
            </a:pPr>
            <a:r>
              <a:rPr lang="en-GB" alt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Providers can make the following changes:</a:t>
            </a:r>
          </a:p>
          <a:p>
            <a:pPr marL="990575" lvl="1" indent="-380990" eaLnBrk="0" hangingPunct="0">
              <a:spcBef>
                <a:spcPct val="20000"/>
              </a:spcBef>
              <a:buClr>
                <a:srgbClr val="00877C"/>
              </a:buClr>
              <a:buFont typeface="Wingdings" pitchFamily="2" charset="2"/>
              <a:buChar char="ü"/>
            </a:pPr>
            <a:endParaRPr lang="en-GB" alt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52485" lvl="1" indent="-342900" eaLnBrk="0" hangingPunct="0">
              <a:spcBef>
                <a:spcPct val="20000"/>
              </a:spcBef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of fee charged                                                   </a:t>
            </a:r>
          </a:p>
          <a:p>
            <a:pPr marL="952485" lvl="1" indent="-342900" eaLnBrk="0" hangingPunct="0">
              <a:spcBef>
                <a:spcPct val="20000"/>
              </a:spcBef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of loan amount requested (decrease only)        </a:t>
            </a:r>
          </a:p>
          <a:p>
            <a:pPr marL="952485" lvl="1" indent="-342900" eaLnBrk="0" hangingPunct="0">
              <a:spcBef>
                <a:spcPct val="20000"/>
              </a:spcBef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of learning aim details                                       </a:t>
            </a:r>
          </a:p>
          <a:p>
            <a:pPr marL="952485" lvl="1" indent="-342900" eaLnBrk="0" hangingPunct="0">
              <a:spcBef>
                <a:spcPct val="20000"/>
              </a:spcBef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Early completion</a:t>
            </a:r>
          </a:p>
          <a:p>
            <a:pPr marL="952485" lvl="1" indent="-342900" eaLnBrk="0" hangingPunct="0">
              <a:spcBef>
                <a:spcPct val="20000"/>
              </a:spcBef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Suspension</a:t>
            </a:r>
          </a:p>
          <a:p>
            <a:pPr marL="952485" lvl="1" indent="-342900" eaLnBrk="0" hangingPunct="0">
              <a:spcBef>
                <a:spcPct val="20000"/>
              </a:spcBef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Resumption</a:t>
            </a:r>
          </a:p>
          <a:p>
            <a:pPr marL="952485" lvl="1" indent="-342900" eaLnBrk="0" hangingPunct="0">
              <a:spcBef>
                <a:spcPct val="20000"/>
              </a:spcBef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Withdrawal</a:t>
            </a:r>
          </a:p>
        </p:txBody>
      </p:sp>
    </p:spTree>
    <p:extLst>
      <p:ext uri="{BB962C8B-B14F-4D97-AF65-F5344CB8AC3E}">
        <p14:creationId xmlns:p14="http://schemas.microsoft.com/office/powerpoint/2010/main" val="137356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E7732-B14B-6745-9F3B-40BFC74CB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TextBox 10">
            <a:extLst>
              <a:ext uri="{FF2B5EF4-FFF2-40B4-BE49-F238E27FC236}">
                <a16:creationId xmlns:a16="http://schemas.microsoft.com/office/drawing/2014/main" id="{C9C0DD26-C671-D1D1-0835-736F2EF5C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427321"/>
            <a:ext cx="76900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 to know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FBFC4E-9C28-9922-7B98-FC1D8F9C447B}"/>
              </a:ext>
            </a:extLst>
          </p:cNvPr>
          <p:cNvSpPr txBox="1"/>
          <p:nvPr/>
        </p:nvSpPr>
        <p:spPr>
          <a:xfrm>
            <a:off x="404668" y="1373422"/>
            <a:ext cx="11548919" cy="5484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learner can go on a break in learning (suspension) for up to 12 months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Learners can have repeat periods of suspension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withdrawal means the point when a learner’s scheduled learning, teaching and assessment activities end, and they do not intend to return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withdrawal is final and learners cannot change their mind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Once a withdrawal is submitted, this terminates their period of student finance eligibility. We'll recalculate their loan liability based on the withdrawal date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learning provider should have their own fee and attendance management policy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GB" altLang="en-US" sz="2400" dirty="0">
              <a:solidFill>
                <a:schemeClr val="bg1"/>
              </a:solidFill>
              <a:latin typeface="Helvetica" pitchFamily="34" charset="0"/>
            </a:endParaRPr>
          </a:p>
          <a:p>
            <a:pPr marL="990575" lvl="1" indent="-380990" eaLnBrk="0" hangingPunct="0">
              <a:spcBef>
                <a:spcPct val="20000"/>
              </a:spcBef>
              <a:buClr>
                <a:srgbClr val="00877C"/>
              </a:buClr>
              <a:buFont typeface="Wingdings" pitchFamily="2" charset="2"/>
              <a:buChar char="ü"/>
            </a:pPr>
            <a:endParaRPr lang="en-GB" altLang="en-US" sz="2200" b="1" dirty="0">
              <a:solidFill>
                <a:srgbClr val="FFC000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8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58AED-2AC4-F406-7267-67D4B2BF9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7426-C964-1275-8FA8-0DAFC9C87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1904869"/>
            <a:ext cx="10158029" cy="889131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Roles and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3725975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428698F-2FBA-9A86-8B14-7133BD014970}"/>
              </a:ext>
            </a:extLst>
          </p:cNvPr>
          <p:cNvSpPr/>
          <p:nvPr/>
        </p:nvSpPr>
        <p:spPr>
          <a:xfrm>
            <a:off x="655708" y="2109215"/>
            <a:ext cx="1958122" cy="2111705"/>
          </a:xfrm>
          <a:custGeom>
            <a:avLst/>
            <a:gdLst>
              <a:gd name="connsiteX0" fmla="*/ 0 w 2289228"/>
              <a:gd name="connsiteY0" fmla="*/ 1144614 h 2289228"/>
              <a:gd name="connsiteX1" fmla="*/ 1144614 w 2289228"/>
              <a:gd name="connsiteY1" fmla="*/ 0 h 2289228"/>
              <a:gd name="connsiteX2" fmla="*/ 2289228 w 2289228"/>
              <a:gd name="connsiteY2" fmla="*/ 1144614 h 2289228"/>
              <a:gd name="connsiteX3" fmla="*/ 1144614 w 2289228"/>
              <a:gd name="connsiteY3" fmla="*/ 2289228 h 2289228"/>
              <a:gd name="connsiteX4" fmla="*/ 0 w 2289228"/>
              <a:gd name="connsiteY4" fmla="*/ 1144614 h 228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9228" h="2289228">
                <a:moveTo>
                  <a:pt x="0" y="1144614"/>
                </a:moveTo>
                <a:cubicBezTo>
                  <a:pt x="0" y="512461"/>
                  <a:pt x="512461" y="0"/>
                  <a:pt x="1144614" y="0"/>
                </a:cubicBezTo>
                <a:cubicBezTo>
                  <a:pt x="1776767" y="0"/>
                  <a:pt x="2289228" y="512461"/>
                  <a:pt x="2289228" y="1144614"/>
                </a:cubicBezTo>
                <a:cubicBezTo>
                  <a:pt x="2289228" y="1776767"/>
                  <a:pt x="1776767" y="2289228"/>
                  <a:pt x="1144614" y="2289228"/>
                </a:cubicBezTo>
                <a:cubicBezTo>
                  <a:pt x="512461" y="2289228"/>
                  <a:pt x="0" y="1776767"/>
                  <a:pt x="0" y="1144614"/>
                </a:cubicBezTo>
                <a:close/>
              </a:path>
            </a:pathLst>
          </a:custGeom>
          <a:solidFill>
            <a:schemeClr val="accent2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35250" tIns="335250" rIns="335250" bIns="33525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altLang="en-US" sz="1600" kern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cannot increase fee amount after course end date</a:t>
            </a:r>
            <a:endParaRPr lang="en-GB" sz="1600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783F4F9-0C47-3A18-B1FB-65798F6B848F}"/>
              </a:ext>
            </a:extLst>
          </p:cNvPr>
          <p:cNvSpPr/>
          <p:nvPr/>
        </p:nvSpPr>
        <p:spPr>
          <a:xfrm>
            <a:off x="2797078" y="2109214"/>
            <a:ext cx="2044602" cy="2111706"/>
          </a:xfrm>
          <a:custGeom>
            <a:avLst/>
            <a:gdLst>
              <a:gd name="connsiteX0" fmla="*/ 0 w 2289228"/>
              <a:gd name="connsiteY0" fmla="*/ 1144614 h 2289228"/>
              <a:gd name="connsiteX1" fmla="*/ 1144614 w 2289228"/>
              <a:gd name="connsiteY1" fmla="*/ 0 h 2289228"/>
              <a:gd name="connsiteX2" fmla="*/ 2289228 w 2289228"/>
              <a:gd name="connsiteY2" fmla="*/ 1144614 h 2289228"/>
              <a:gd name="connsiteX3" fmla="*/ 1144614 w 2289228"/>
              <a:gd name="connsiteY3" fmla="*/ 2289228 h 2289228"/>
              <a:gd name="connsiteX4" fmla="*/ 0 w 2289228"/>
              <a:gd name="connsiteY4" fmla="*/ 1144614 h 228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9228" h="2289228">
                <a:moveTo>
                  <a:pt x="0" y="1144614"/>
                </a:moveTo>
                <a:cubicBezTo>
                  <a:pt x="0" y="512461"/>
                  <a:pt x="512461" y="0"/>
                  <a:pt x="1144614" y="0"/>
                </a:cubicBezTo>
                <a:cubicBezTo>
                  <a:pt x="1776767" y="0"/>
                  <a:pt x="2289228" y="512461"/>
                  <a:pt x="2289228" y="1144614"/>
                </a:cubicBezTo>
                <a:cubicBezTo>
                  <a:pt x="2289228" y="1776767"/>
                  <a:pt x="1776767" y="2289228"/>
                  <a:pt x="1144614" y="2289228"/>
                </a:cubicBezTo>
                <a:cubicBezTo>
                  <a:pt x="512461" y="2289228"/>
                  <a:pt x="0" y="1776767"/>
                  <a:pt x="0" y="1144614"/>
                </a:cubicBezTo>
                <a:close/>
              </a:path>
            </a:pathLst>
          </a:custGeom>
          <a:solidFill>
            <a:srgbClr val="005293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35250" tIns="335250" rIns="335250" bIns="33525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cannot change start date once initial attendance confirmed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72281CE-78B4-B833-39A1-D2C32B101029}"/>
              </a:ext>
            </a:extLst>
          </p:cNvPr>
          <p:cNvSpPr/>
          <p:nvPr/>
        </p:nvSpPr>
        <p:spPr>
          <a:xfrm>
            <a:off x="4935205" y="2109214"/>
            <a:ext cx="2044603" cy="2111706"/>
          </a:xfrm>
          <a:custGeom>
            <a:avLst/>
            <a:gdLst>
              <a:gd name="connsiteX0" fmla="*/ 0 w 2289228"/>
              <a:gd name="connsiteY0" fmla="*/ 1144614 h 2289228"/>
              <a:gd name="connsiteX1" fmla="*/ 1144614 w 2289228"/>
              <a:gd name="connsiteY1" fmla="*/ 0 h 2289228"/>
              <a:gd name="connsiteX2" fmla="*/ 2289228 w 2289228"/>
              <a:gd name="connsiteY2" fmla="*/ 1144614 h 2289228"/>
              <a:gd name="connsiteX3" fmla="*/ 1144614 w 2289228"/>
              <a:gd name="connsiteY3" fmla="*/ 2289228 h 2289228"/>
              <a:gd name="connsiteX4" fmla="*/ 0 w 2289228"/>
              <a:gd name="connsiteY4" fmla="*/ 1144614 h 228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9228" h="2289228">
                <a:moveTo>
                  <a:pt x="0" y="1144614"/>
                </a:moveTo>
                <a:cubicBezTo>
                  <a:pt x="0" y="512461"/>
                  <a:pt x="512461" y="0"/>
                  <a:pt x="1144614" y="0"/>
                </a:cubicBezTo>
                <a:cubicBezTo>
                  <a:pt x="1776767" y="0"/>
                  <a:pt x="2289228" y="512461"/>
                  <a:pt x="2289228" y="1144614"/>
                </a:cubicBezTo>
                <a:cubicBezTo>
                  <a:pt x="2289228" y="1776767"/>
                  <a:pt x="1776767" y="2289228"/>
                  <a:pt x="1144614" y="2289228"/>
                </a:cubicBezTo>
                <a:cubicBezTo>
                  <a:pt x="512461" y="2289228"/>
                  <a:pt x="0" y="1776767"/>
                  <a:pt x="0" y="114461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35250" tIns="335250" rIns="335250" bIns="33525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kern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Once the end date has passed it cannot be amended</a:t>
            </a:r>
            <a:endParaRPr lang="en-GB" sz="1600" u="none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7A49077-04E4-D3BF-4138-6F21052D0DC4}"/>
              </a:ext>
            </a:extLst>
          </p:cNvPr>
          <p:cNvSpPr/>
          <p:nvPr/>
        </p:nvSpPr>
        <p:spPr>
          <a:xfrm>
            <a:off x="7095815" y="2109214"/>
            <a:ext cx="2044604" cy="2111706"/>
          </a:xfrm>
          <a:custGeom>
            <a:avLst/>
            <a:gdLst>
              <a:gd name="connsiteX0" fmla="*/ 0 w 2289228"/>
              <a:gd name="connsiteY0" fmla="*/ 1144614 h 2289228"/>
              <a:gd name="connsiteX1" fmla="*/ 1144614 w 2289228"/>
              <a:gd name="connsiteY1" fmla="*/ 0 h 2289228"/>
              <a:gd name="connsiteX2" fmla="*/ 2289228 w 2289228"/>
              <a:gd name="connsiteY2" fmla="*/ 1144614 h 2289228"/>
              <a:gd name="connsiteX3" fmla="*/ 1144614 w 2289228"/>
              <a:gd name="connsiteY3" fmla="*/ 2289228 h 2289228"/>
              <a:gd name="connsiteX4" fmla="*/ 0 w 2289228"/>
              <a:gd name="connsiteY4" fmla="*/ 1144614 h 228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9228" h="2289228">
                <a:moveTo>
                  <a:pt x="0" y="1144614"/>
                </a:moveTo>
                <a:cubicBezTo>
                  <a:pt x="0" y="512461"/>
                  <a:pt x="512461" y="0"/>
                  <a:pt x="1144614" y="0"/>
                </a:cubicBezTo>
                <a:cubicBezTo>
                  <a:pt x="1776767" y="0"/>
                  <a:pt x="2289228" y="512461"/>
                  <a:pt x="2289228" y="1144614"/>
                </a:cubicBezTo>
                <a:cubicBezTo>
                  <a:pt x="2289228" y="1776767"/>
                  <a:pt x="1776767" y="2289228"/>
                  <a:pt x="1144614" y="2289228"/>
                </a:cubicBezTo>
                <a:cubicBezTo>
                  <a:pt x="512461" y="2289228"/>
                  <a:pt x="0" y="1776767"/>
                  <a:pt x="0" y="1144614"/>
                </a:cubicBezTo>
                <a:close/>
              </a:path>
            </a:pathLst>
          </a:custGeom>
          <a:solidFill>
            <a:srgbClr val="006060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35250" tIns="335250" rIns="335250" bIns="33525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Changes to the learning aim must be at the same level and type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624E08-AD3E-E887-DF8E-C09D2C2295C7}"/>
              </a:ext>
            </a:extLst>
          </p:cNvPr>
          <p:cNvSpPr/>
          <p:nvPr/>
        </p:nvSpPr>
        <p:spPr>
          <a:xfrm>
            <a:off x="9256426" y="2109214"/>
            <a:ext cx="1958122" cy="2111707"/>
          </a:xfrm>
          <a:custGeom>
            <a:avLst/>
            <a:gdLst>
              <a:gd name="connsiteX0" fmla="*/ 0 w 2289228"/>
              <a:gd name="connsiteY0" fmla="*/ 1144614 h 2289228"/>
              <a:gd name="connsiteX1" fmla="*/ 1144614 w 2289228"/>
              <a:gd name="connsiteY1" fmla="*/ 0 h 2289228"/>
              <a:gd name="connsiteX2" fmla="*/ 2289228 w 2289228"/>
              <a:gd name="connsiteY2" fmla="*/ 1144614 h 2289228"/>
              <a:gd name="connsiteX3" fmla="*/ 1144614 w 2289228"/>
              <a:gd name="connsiteY3" fmla="*/ 2289228 h 2289228"/>
              <a:gd name="connsiteX4" fmla="*/ 0 w 2289228"/>
              <a:gd name="connsiteY4" fmla="*/ 1144614 h 228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9228" h="2289228">
                <a:moveTo>
                  <a:pt x="0" y="1144614"/>
                </a:moveTo>
                <a:cubicBezTo>
                  <a:pt x="0" y="512461"/>
                  <a:pt x="512461" y="0"/>
                  <a:pt x="1144614" y="0"/>
                </a:cubicBezTo>
                <a:cubicBezTo>
                  <a:pt x="1776767" y="0"/>
                  <a:pt x="2289228" y="512461"/>
                  <a:pt x="2289228" y="1144614"/>
                </a:cubicBezTo>
                <a:cubicBezTo>
                  <a:pt x="2289228" y="1776767"/>
                  <a:pt x="1776767" y="2289228"/>
                  <a:pt x="1144614" y="2289228"/>
                </a:cubicBezTo>
                <a:cubicBezTo>
                  <a:pt x="512461" y="2289228"/>
                  <a:pt x="0" y="1776767"/>
                  <a:pt x="0" y="1144614"/>
                </a:cubicBezTo>
                <a:close/>
              </a:path>
            </a:pathLst>
          </a:custGeom>
          <a:solidFill>
            <a:srgbClr val="3E107A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35250" tIns="335250" rIns="335250" bIns="33525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altLang="en-US" sz="1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cannot alter  ‘in attendance’ confirmation after drawdown</a:t>
            </a:r>
            <a:endParaRPr lang="en-GB" sz="1600" u="sng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7481E-D8B5-9B42-6AD4-EF4D5F8EC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08" y="666610"/>
            <a:ext cx="7404075" cy="726188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 liability considerations </a:t>
            </a:r>
          </a:p>
        </p:txBody>
      </p:sp>
    </p:spTree>
    <p:extLst>
      <p:ext uri="{BB962C8B-B14F-4D97-AF65-F5344CB8AC3E}">
        <p14:creationId xmlns:p14="http://schemas.microsoft.com/office/powerpoint/2010/main" val="1935218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8">
            <a:extLst>
              <a:ext uri="{FF2B5EF4-FFF2-40B4-BE49-F238E27FC236}">
                <a16:creationId xmlns:a16="http://schemas.microsoft.com/office/drawing/2014/main" id="{042AC624-2DC8-4F51-910D-1702D1BF1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512" y="522343"/>
            <a:ext cx="50670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Zero fee guidance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8D0577-2F7A-4D8A-A7B2-C2F14BA32A07}"/>
              </a:ext>
            </a:extLst>
          </p:cNvPr>
          <p:cNvSpPr txBox="1"/>
          <p:nvPr/>
        </p:nvSpPr>
        <p:spPr>
          <a:xfrm>
            <a:off x="371512" y="1746422"/>
            <a:ext cx="6501429" cy="2841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133" dirty="0"/>
          </a:p>
          <a:p>
            <a:endParaRPr lang="en-GB" sz="2133" dirty="0"/>
          </a:p>
          <a:p>
            <a:endParaRPr lang="en-GB" sz="2133" dirty="0"/>
          </a:p>
          <a:p>
            <a:endParaRPr lang="en-GB" sz="2133" dirty="0"/>
          </a:p>
          <a:p>
            <a:endParaRPr lang="en-GB" sz="2133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3BA6EF8E-0E9E-4C41-80F5-8C616BFD3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181505"/>
              </p:ext>
            </p:extLst>
          </p:nvPr>
        </p:nvGraphicFramePr>
        <p:xfrm>
          <a:off x="480647" y="1722783"/>
          <a:ext cx="11230707" cy="3866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947162503"/>
                    </a:ext>
                  </a:extLst>
                </a:gridCol>
                <a:gridCol w="4829907">
                  <a:extLst>
                    <a:ext uri="{9D8B030D-6E8A-4147-A177-3AD203B41FA5}">
                      <a16:colId xmlns:a16="http://schemas.microsoft.com/office/drawing/2014/main" val="3818819350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r>
                        <a:rPr lang="en-GB" sz="18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Scenario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Action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40034019"/>
                  </a:ext>
                </a:extLst>
              </a:tr>
              <a:tr h="10813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Learner entitled to grant funding for a first full level 3 qualification, but loan application approved and attendance confirmed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51495234"/>
                  </a:ext>
                </a:extLst>
              </a:tr>
              <a:tr h="765923">
                <a:tc>
                  <a:txBody>
                    <a:bodyPr/>
                    <a:lstStyle/>
                    <a:p>
                      <a:r>
                        <a:rPr lang="en-GB" sz="20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learner has completed their learning aim, but the provider decides to remove their loan liability </a:t>
                      </a:r>
                      <a:endParaRPr lang="en-GB" sz="2000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1800" b="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30223559"/>
                  </a:ext>
                </a:extLst>
              </a:tr>
              <a:tr h="765923">
                <a:tc>
                  <a:txBody>
                    <a:bodyPr/>
                    <a:lstStyle/>
                    <a:p>
                      <a:r>
                        <a:rPr lang="en-GB" sz="20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learner has not completed their learning aim, and the provider decides to remove their loan liability </a:t>
                      </a:r>
                      <a:endParaRPr lang="en-GB" sz="2000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22634656"/>
                  </a:ext>
                </a:extLst>
              </a:tr>
              <a:tr h="7659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learners’ attendance has been confirmed in error, and they did not start their learning aim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3364355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B067BE-1D11-41AF-8E12-8328DD6A4040}"/>
              </a:ext>
            </a:extLst>
          </p:cNvPr>
          <p:cNvSpPr txBox="1"/>
          <p:nvPr/>
        </p:nvSpPr>
        <p:spPr>
          <a:xfrm>
            <a:off x="6872942" y="2248852"/>
            <a:ext cx="4696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Fee Amount to zero and leave at Approved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7F0CF-1F81-4EF6-8F0F-ADC971A30446}"/>
              </a:ext>
            </a:extLst>
          </p:cNvPr>
          <p:cNvSpPr txBox="1"/>
          <p:nvPr/>
        </p:nvSpPr>
        <p:spPr>
          <a:xfrm>
            <a:off x="6872942" y="3279553"/>
            <a:ext cx="4996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Fee Amount to zero and leave at Approved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B63EF7-F989-470B-A918-DD6F4B7D10EF}"/>
              </a:ext>
            </a:extLst>
          </p:cNvPr>
          <p:cNvSpPr txBox="1"/>
          <p:nvPr/>
        </p:nvSpPr>
        <p:spPr>
          <a:xfrm>
            <a:off x="6872941" y="4057828"/>
            <a:ext cx="4947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Fee Amount to zero and withdraw back to the last date of attendance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234D3C-8DB0-4162-958A-68602D541712}"/>
              </a:ext>
            </a:extLst>
          </p:cNvPr>
          <p:cNvSpPr txBox="1"/>
          <p:nvPr/>
        </p:nvSpPr>
        <p:spPr>
          <a:xfrm>
            <a:off x="10840279" y="5406888"/>
            <a:ext cx="6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714898-9277-46B1-B513-D8053B038D0E}"/>
              </a:ext>
            </a:extLst>
          </p:cNvPr>
          <p:cNvSpPr txBox="1"/>
          <p:nvPr/>
        </p:nvSpPr>
        <p:spPr>
          <a:xfrm>
            <a:off x="6872941" y="4835053"/>
            <a:ext cx="4838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Fee Amount to zero and withdraw back to the earliest point – day 15</a:t>
            </a:r>
          </a:p>
        </p:txBody>
      </p:sp>
    </p:spTree>
    <p:extLst>
      <p:ext uri="{BB962C8B-B14F-4D97-AF65-F5344CB8AC3E}">
        <p14:creationId xmlns:p14="http://schemas.microsoft.com/office/powerpoint/2010/main" val="423823605"/>
      </p:ext>
    </p:extLst>
  </p:cSld>
  <p:clrMapOvr>
    <a:masterClrMapping/>
  </p:clrMapOvr>
  <p:transition spd="med" advClick="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8">
            <a:extLst>
              <a:ext uri="{FF2B5EF4-FFF2-40B4-BE49-F238E27FC236}">
                <a16:creationId xmlns:a16="http://schemas.microsoft.com/office/drawing/2014/main" id="{042AC624-2DC8-4F51-910D-1702D1BF1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33" y="559057"/>
            <a:ext cx="8236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eaLnBrk="0" hangingPunct="0">
              <a:defRPr/>
            </a:pPr>
            <a:r>
              <a:rPr lang="en-US" altLang="en-US" sz="3600" b="1" dirty="0">
                <a:solidFill>
                  <a:srgbClr val="92D050"/>
                </a:solidFill>
                <a:latin typeface="Helvetica" pitchFamily="34" charset="0"/>
              </a:rPr>
              <a:t>Suspensions and withdrawals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8D0577-2F7A-4D8A-A7B2-C2F14BA32A07}"/>
              </a:ext>
            </a:extLst>
          </p:cNvPr>
          <p:cNvSpPr txBox="1"/>
          <p:nvPr/>
        </p:nvSpPr>
        <p:spPr>
          <a:xfrm>
            <a:off x="426362" y="1724562"/>
            <a:ext cx="6501429" cy="2841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endParaRPr lang="en-GB" sz="2133" dirty="0">
              <a:solidFill>
                <a:prstClr val="black"/>
              </a:solidFill>
              <a:latin typeface="Arial"/>
            </a:endParaRPr>
          </a:p>
          <a:p>
            <a:pPr defTabSz="1219170">
              <a:defRPr/>
            </a:pPr>
            <a:endParaRPr lang="en-GB" sz="2133" dirty="0">
              <a:solidFill>
                <a:prstClr val="black"/>
              </a:solidFill>
              <a:latin typeface="Arial"/>
            </a:endParaRPr>
          </a:p>
          <a:p>
            <a:pPr defTabSz="1219170">
              <a:defRPr/>
            </a:pPr>
            <a:endParaRPr lang="en-GB" sz="2133" dirty="0">
              <a:solidFill>
                <a:prstClr val="black"/>
              </a:solidFill>
              <a:latin typeface="Arial"/>
            </a:endParaRPr>
          </a:p>
          <a:p>
            <a:pPr defTabSz="1219170">
              <a:defRPr/>
            </a:pPr>
            <a:endParaRPr lang="en-GB" sz="2133" dirty="0">
              <a:solidFill>
                <a:prstClr val="black"/>
              </a:solidFill>
              <a:latin typeface="Arial"/>
            </a:endParaRPr>
          </a:p>
          <a:p>
            <a:pPr defTabSz="1219170">
              <a:defRPr/>
            </a:pPr>
            <a:endParaRPr lang="en-GB" sz="2133" dirty="0">
              <a:solidFill>
                <a:prstClr val="black"/>
              </a:solidFill>
              <a:latin typeface="Arial"/>
            </a:endParaRPr>
          </a:p>
          <a:p>
            <a:pPr defTabSz="1219170">
              <a:defRPr/>
            </a:pPr>
            <a:endParaRPr lang="en-GB" sz="2400" dirty="0">
              <a:solidFill>
                <a:prstClr val="black"/>
              </a:solidFill>
              <a:latin typeface="Arial"/>
            </a:endParaRPr>
          </a:p>
          <a:p>
            <a:pPr defTabSz="1219170">
              <a:defRPr/>
            </a:pPr>
            <a:endParaRPr lang="en-GB" sz="2400" dirty="0">
              <a:solidFill>
                <a:prstClr val="black"/>
              </a:solidFill>
              <a:latin typeface="Arial"/>
            </a:endParaRPr>
          </a:p>
          <a:p>
            <a:pPr defTabSz="1219170">
              <a:defRPr/>
            </a:pPr>
            <a:endParaRPr lang="en-GB" sz="2400" dirty="0">
              <a:solidFill>
                <a:prstClr val="black"/>
              </a:solidFill>
              <a:latin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3BA6EF8E-0E9E-4C41-80F5-8C616BFD3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02467"/>
              </p:ext>
            </p:extLst>
          </p:nvPr>
        </p:nvGraphicFramePr>
        <p:xfrm>
          <a:off x="480647" y="1463279"/>
          <a:ext cx="11230707" cy="4468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90172">
                  <a:extLst>
                    <a:ext uri="{9D8B030D-6E8A-4147-A177-3AD203B41FA5}">
                      <a16:colId xmlns:a16="http://schemas.microsoft.com/office/drawing/2014/main" val="947162503"/>
                    </a:ext>
                  </a:extLst>
                </a:gridCol>
                <a:gridCol w="4840535">
                  <a:extLst>
                    <a:ext uri="{9D8B030D-6E8A-4147-A177-3AD203B41FA5}">
                      <a16:colId xmlns:a16="http://schemas.microsoft.com/office/drawing/2014/main" val="3818819350"/>
                    </a:ext>
                  </a:extLst>
                </a:gridCol>
              </a:tblGrid>
              <a:tr h="504100">
                <a:tc>
                  <a:txBody>
                    <a:bodyPr/>
                    <a:lstStyle/>
                    <a:p>
                      <a:r>
                        <a:rPr lang="en-GB" sz="18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Statement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True or false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40034019"/>
                  </a:ext>
                </a:extLst>
              </a:tr>
              <a:tr h="10720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Future payments for suspended learners are not included in the ‘Amount Used’.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51495234"/>
                  </a:ext>
                </a:extLst>
              </a:tr>
              <a:tr h="1008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If the learner does not resume, the effective withdrawal date should match the last date of attendance.</a:t>
                      </a:r>
                    </a:p>
                    <a:p>
                      <a:endParaRPr lang="en-GB" sz="2000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30223559"/>
                  </a:ext>
                </a:extLst>
              </a:tr>
              <a:tr h="1124259">
                <a:tc>
                  <a:txBody>
                    <a:bodyPr/>
                    <a:lstStyle/>
                    <a:p>
                      <a:r>
                        <a:rPr lang="en-GB" sz="20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If a learner’s withdrawal date is wrong on the LP Portal, this will impact their repayment date and interest.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22634656"/>
                  </a:ext>
                </a:extLst>
              </a:tr>
              <a:tr h="7141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If a learner withdraws on 1 May, attendance needs to be submitted for May before the withdrawal.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3364355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2234D3C-8DB0-4162-958A-68602D541712}"/>
              </a:ext>
            </a:extLst>
          </p:cNvPr>
          <p:cNvSpPr txBox="1"/>
          <p:nvPr/>
        </p:nvSpPr>
        <p:spPr>
          <a:xfrm>
            <a:off x="10840279" y="5406888"/>
            <a:ext cx="6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endParaRPr lang="en-GB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BD337-7DC4-4FF2-AEDE-6B4E85A173B0}"/>
              </a:ext>
            </a:extLst>
          </p:cNvPr>
          <p:cNvSpPr txBox="1"/>
          <p:nvPr/>
        </p:nvSpPr>
        <p:spPr>
          <a:xfrm>
            <a:off x="6927792" y="2034480"/>
            <a:ext cx="4158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 – future payments remain scheduled for suspended learners.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ED4B6-21D8-4463-90D7-10FBC14CD6DC}"/>
              </a:ext>
            </a:extLst>
          </p:cNvPr>
          <p:cNvSpPr txBox="1"/>
          <p:nvPr/>
        </p:nvSpPr>
        <p:spPr>
          <a:xfrm>
            <a:off x="6927792" y="3063412"/>
            <a:ext cx="4452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True – ensure effective date is in line with effective date of suspension.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D10016-8FF1-4AA6-B0E0-96C28FFC36B0}"/>
              </a:ext>
            </a:extLst>
          </p:cNvPr>
          <p:cNvSpPr txBox="1"/>
          <p:nvPr/>
        </p:nvSpPr>
        <p:spPr>
          <a:xfrm>
            <a:off x="6925407" y="4149293"/>
            <a:ext cx="4628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True – the learner’s course end date (or withdrawal date) determines Statutory Repayment Due Date (SRDD).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AE731-EFB3-4E8E-B278-53F0B6BB7D45}"/>
              </a:ext>
            </a:extLst>
          </p:cNvPr>
          <p:cNvSpPr txBox="1"/>
          <p:nvPr/>
        </p:nvSpPr>
        <p:spPr>
          <a:xfrm>
            <a:off x="6925407" y="5223595"/>
            <a:ext cx="462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True – learners are liable for any period of attendance in a month.</a:t>
            </a:r>
          </a:p>
        </p:txBody>
      </p:sp>
    </p:spTree>
    <p:extLst>
      <p:ext uri="{BB962C8B-B14F-4D97-AF65-F5344CB8AC3E}">
        <p14:creationId xmlns:p14="http://schemas.microsoft.com/office/powerpoint/2010/main" val="2563377047"/>
      </p:ext>
    </p:extLst>
  </p:cSld>
  <p:clrMapOvr>
    <a:masterClrMapping/>
  </p:clrMapOvr>
  <p:transition spd="med" advClick="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29D9D-BA75-64E4-D5E3-2C7A87D00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C3506-37D6-27C0-58E1-DD52D076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1904869"/>
            <a:ext cx="10158029" cy="889131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Financial reporting</a:t>
            </a:r>
          </a:p>
        </p:txBody>
      </p:sp>
    </p:spTree>
    <p:extLst>
      <p:ext uri="{BB962C8B-B14F-4D97-AF65-F5344CB8AC3E}">
        <p14:creationId xmlns:p14="http://schemas.microsoft.com/office/powerpoint/2010/main" val="1738669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D1572-309B-6D77-0618-F7359A46D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95" y="1425325"/>
            <a:ext cx="9593014" cy="2629267"/>
          </a:xfrm>
          <a:prstGeom prst="rect">
            <a:avLst/>
          </a:prstGeom>
        </p:spPr>
      </p:pic>
      <p:sp>
        <p:nvSpPr>
          <p:cNvPr id="1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1" y="676337"/>
            <a:ext cx="6772256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tabLst>
                <a:tab pos="450839" algn="l"/>
              </a:tabLst>
            </a:pPr>
            <a:endParaRPr lang="en-GB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tabLst>
                <a:tab pos="450839" algn="l"/>
              </a:tabLst>
            </a:pPr>
            <a:endParaRPr lang="en-GB" sz="1867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777" y="1257788"/>
            <a:ext cx="11146971" cy="18776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1">
              <a:buFont typeface="Arial" pitchFamily="34" charset="0"/>
              <a:buChar char="•"/>
            </a:pPr>
            <a:endParaRPr lang="en-GB" sz="2400" dirty="0"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endParaRPr lang="en-GB" sz="1467" dirty="0">
              <a:cs typeface="Arial" pitchFamily="34" charset="0"/>
            </a:endParaRPr>
          </a:p>
          <a:p>
            <a:pPr lvl="1"/>
            <a:endParaRPr lang="en-US" sz="1467" dirty="0">
              <a:cs typeface="Arial" pitchFamily="34" charset="0"/>
            </a:endParaRPr>
          </a:p>
          <a:p>
            <a:pPr lvl="1"/>
            <a:endParaRPr lang="en-US" sz="1467" dirty="0">
              <a:cs typeface="Arial" pitchFamily="34" charset="0"/>
            </a:endParaRPr>
          </a:p>
          <a:p>
            <a:pPr lvl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/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CE1322-A1B3-4805-92E4-DC133FE25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15" t="77696" r="24537" b="9739"/>
          <a:stretch/>
        </p:blipFill>
        <p:spPr>
          <a:xfrm>
            <a:off x="3838222" y="4457478"/>
            <a:ext cx="7552268" cy="9391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9246BD7-29FD-4CAF-BC86-E8A86A795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1954" y="4910668"/>
            <a:ext cx="3014133" cy="3273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5D9E9F-831D-47ED-8AA7-D3E3615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5247" y="2252887"/>
            <a:ext cx="3029587" cy="313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FE425C5-A66A-4EAC-A7B7-4B54DF88E6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080" y="518384"/>
            <a:ext cx="5115493" cy="7261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Financial reports	</a:t>
            </a:r>
          </a:p>
        </p:txBody>
      </p:sp>
    </p:spTree>
    <p:extLst>
      <p:ext uri="{BB962C8B-B14F-4D97-AF65-F5344CB8AC3E}">
        <p14:creationId xmlns:p14="http://schemas.microsoft.com/office/powerpoint/2010/main" val="3278270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72F41-5EFA-CD7B-EF08-D6C86F18C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9B234C-E116-9CB0-FD3D-658821DF2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31" y="1220254"/>
            <a:ext cx="8678486" cy="5344271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B511CAE0-4278-13CA-35B2-E6F30AB72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1" y="676337"/>
            <a:ext cx="6772256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tabLst>
                <a:tab pos="450839" algn="l"/>
              </a:tabLst>
            </a:pPr>
            <a:endParaRPr lang="en-GB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tabLst>
                <a:tab pos="450839" algn="l"/>
              </a:tabLst>
            </a:pPr>
            <a:endParaRPr lang="en-GB" sz="1867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8233FF-9878-483F-3ACD-5A0F64266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777" y="1257788"/>
            <a:ext cx="11146971" cy="18776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1">
              <a:buFont typeface="Arial" pitchFamily="34" charset="0"/>
              <a:buChar char="•"/>
            </a:pPr>
            <a:endParaRPr lang="en-GB" sz="2400" dirty="0"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endParaRPr lang="en-GB" sz="1467" dirty="0">
              <a:cs typeface="Arial" pitchFamily="34" charset="0"/>
            </a:endParaRPr>
          </a:p>
          <a:p>
            <a:pPr lvl="1"/>
            <a:endParaRPr lang="en-US" sz="1467" dirty="0">
              <a:cs typeface="Arial" pitchFamily="34" charset="0"/>
            </a:endParaRPr>
          </a:p>
          <a:p>
            <a:pPr lvl="1"/>
            <a:endParaRPr lang="en-US" sz="1467" dirty="0">
              <a:cs typeface="Arial" pitchFamily="34" charset="0"/>
            </a:endParaRPr>
          </a:p>
          <a:p>
            <a:pPr lvl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/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DC89F15-9C1E-9718-19D0-ABF7079CC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6139" y="481003"/>
            <a:ext cx="5115493" cy="7261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Loan facility </a:t>
            </a:r>
            <a:r>
              <a:rPr lang="en-GB" sz="36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en-GB" sz="360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etails</a:t>
            </a:r>
            <a:endParaRPr kumimoji="0" lang="en-GB" sz="360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6DBFD7-4482-4C6C-3249-DC35804E1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8537" y="6036557"/>
            <a:ext cx="1294257" cy="3273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1952D6-91CA-945C-C119-BAD781D5DA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9" t="3756" b="1"/>
          <a:stretch>
            <a:fillRect/>
          </a:stretch>
        </p:blipFill>
        <p:spPr>
          <a:xfrm>
            <a:off x="3984170" y="1907177"/>
            <a:ext cx="6909733" cy="132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19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06253" y="506304"/>
            <a:ext cx="6429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Warning messages</a:t>
            </a:r>
          </a:p>
        </p:txBody>
      </p:sp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7F1F06B5-77E2-4C75-A050-63944286D8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8556214"/>
              </p:ext>
            </p:extLst>
          </p:nvPr>
        </p:nvGraphicFramePr>
        <p:xfrm>
          <a:off x="495898" y="2429062"/>
          <a:ext cx="10903734" cy="228185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634464">
                  <a:extLst>
                    <a:ext uri="{9D8B030D-6E8A-4147-A177-3AD203B41FA5}">
                      <a16:colId xmlns:a16="http://schemas.microsoft.com/office/drawing/2014/main" val="2355853386"/>
                    </a:ext>
                  </a:extLst>
                </a:gridCol>
                <a:gridCol w="3634635">
                  <a:extLst>
                    <a:ext uri="{9D8B030D-6E8A-4147-A177-3AD203B41FA5}">
                      <a16:colId xmlns:a16="http://schemas.microsoft.com/office/drawing/2014/main" val="2306275237"/>
                    </a:ext>
                  </a:extLst>
                </a:gridCol>
                <a:gridCol w="3634635">
                  <a:extLst>
                    <a:ext uri="{9D8B030D-6E8A-4147-A177-3AD203B41FA5}">
                      <a16:colId xmlns:a16="http://schemas.microsoft.com/office/drawing/2014/main" val="743804335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Loan facility percentage used</a:t>
                      </a:r>
                    </a:p>
                  </a:txBody>
                  <a:tcPr marL="66977" marR="66977" marT="33488" marB="334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Message on LP Portal</a:t>
                      </a:r>
                    </a:p>
                  </a:txBody>
                  <a:tcPr marL="66977" marR="66977" marT="33488" marB="334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Email generated</a:t>
                      </a:r>
                    </a:p>
                  </a:txBody>
                  <a:tcPr marL="66977" marR="66977" marT="33488" marB="334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33281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</a:txBody>
                  <a:tcPr marL="66977" marR="66977" marT="33488" marB="334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</a:t>
                      </a:r>
                      <a:endParaRPr lang="en-GB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977" marR="66977" marT="33488" marB="33488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×</a:t>
                      </a:r>
                      <a:endParaRPr lang="en-GB" sz="2400" i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977" marR="66977" marT="33488" marB="33488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69433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</a:p>
                  </a:txBody>
                  <a:tcPr marL="66977" marR="66977" marT="33488" marB="334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×</a:t>
                      </a:r>
                      <a:endParaRPr lang="en-GB" sz="2400" i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977" marR="66977" marT="33488" marB="33488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</a:t>
                      </a:r>
                      <a:endParaRPr lang="en-GB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977" marR="66977" marT="33488" marB="33488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90097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</a:p>
                  </a:txBody>
                  <a:tcPr marL="66977" marR="66977" marT="33488" marB="334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</a:t>
                      </a:r>
                      <a:endParaRPr lang="en-GB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977" marR="66977" marT="33488" marB="33488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</a:t>
                      </a:r>
                      <a:endParaRPr lang="en-GB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977" marR="66977" marT="33488" marB="33488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507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1226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AF9C0-AEE4-5FD2-38E7-016F203F7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718182-78A2-EAC3-BF2B-7FDA5170C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52" y="1201065"/>
            <a:ext cx="9406478" cy="5171370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32A6763C-B5C0-C7B3-51FE-D8B144EE4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1" y="676337"/>
            <a:ext cx="6772256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tabLst>
                <a:tab pos="450839" algn="l"/>
              </a:tabLst>
            </a:pPr>
            <a:endParaRPr lang="en-GB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tabLst>
                <a:tab pos="450839" algn="l"/>
              </a:tabLst>
            </a:pPr>
            <a:endParaRPr lang="en-GB" sz="1867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0FC1EB-BCAB-094A-5F8B-0F6B171DD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777" y="1257788"/>
            <a:ext cx="11146971" cy="18776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1">
              <a:buFont typeface="Arial" pitchFamily="34" charset="0"/>
              <a:buChar char="•"/>
            </a:pPr>
            <a:endParaRPr lang="en-GB" sz="2400" dirty="0"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endParaRPr lang="en-GB" sz="1467" dirty="0">
              <a:cs typeface="Arial" pitchFamily="34" charset="0"/>
            </a:endParaRPr>
          </a:p>
          <a:p>
            <a:pPr lvl="1"/>
            <a:endParaRPr lang="en-US" sz="1467" dirty="0">
              <a:cs typeface="Arial" pitchFamily="34" charset="0"/>
            </a:endParaRPr>
          </a:p>
          <a:p>
            <a:pPr lvl="1"/>
            <a:endParaRPr lang="en-US" sz="1467" dirty="0">
              <a:cs typeface="Arial" pitchFamily="34" charset="0"/>
            </a:endParaRPr>
          </a:p>
          <a:p>
            <a:pPr lvl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/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523B2E-8E74-C386-6749-54F9EB14B1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828" y="474877"/>
            <a:ext cx="7271138" cy="7261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Payment instalment </a:t>
            </a:r>
            <a:r>
              <a:rPr lang="en-GB" sz="36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en-GB" sz="360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eport</a:t>
            </a:r>
            <a:endParaRPr kumimoji="0" lang="en-GB" sz="360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9921D1-2517-7D4E-66F4-B343417A2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6266" y="6104834"/>
            <a:ext cx="1203004" cy="2782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52287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1D5CB-2DC2-C072-D83D-5073311281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10515600" cy="623887"/>
          </a:xfrm>
          <a:prstGeom prst="rect">
            <a:avLst/>
          </a:prstGeom>
        </p:spPr>
        <p:txBody>
          <a:bodyPr/>
          <a:lstStyle/>
          <a:p>
            <a:r>
              <a:rPr lang="en-GB" sz="3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Challenges and things to consider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FE19E-2296-2B89-E376-FF4B78CAEF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3509" y="1438275"/>
            <a:ext cx="10515600" cy="39814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performance management point (PMP) from 2026/27 – January </a:t>
            </a:r>
          </a:p>
          <a:p>
            <a:pPr marL="0" indent="0">
              <a:buNone/>
            </a:pPr>
            <a:endParaRPr lang="en-GB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90% threshold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Growth and reductions calculated using a formula based on provider performance rather than through bidding or business case submissions</a:t>
            </a:r>
          </a:p>
          <a:p>
            <a:pPr marL="0" indent="0">
              <a:buNone/>
            </a:pPr>
            <a:endParaRPr lang="en-GB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Forecasting and planning crucial:</a:t>
            </a:r>
          </a:p>
          <a:p>
            <a:pPr marL="1485900" lvl="2" indent="-342900"/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want to be in scope for growth</a:t>
            </a:r>
          </a:p>
          <a:p>
            <a:pPr marL="1485900" lvl="2" indent="-342900"/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want to maintain or increase loan facility contract for 2027/28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730251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TextBox 10"/>
          <p:cNvSpPr txBox="1">
            <a:spLocks noChangeArrowheads="1"/>
          </p:cNvSpPr>
          <p:nvPr/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Financial reporting</a:t>
            </a: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157013393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FDB63-9733-A617-2E5F-D6F86D240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557D4-5D17-840F-85F1-05B0FE9BB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0" y="400998"/>
            <a:ext cx="5115493" cy="726188"/>
          </a:xfrm>
        </p:spPr>
        <p:txBody>
          <a:bodyPr/>
          <a:lstStyle/>
          <a:p>
            <a:r>
              <a:rPr lang="en-US" sz="36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check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47A99CB-D6C1-2870-6249-49D9AFE34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335090"/>
              </p:ext>
            </p:extLst>
          </p:nvPr>
        </p:nvGraphicFramePr>
        <p:xfrm>
          <a:off x="879856" y="1707218"/>
          <a:ext cx="10330688" cy="3888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8176">
                  <a:extLst>
                    <a:ext uri="{9D8B030D-6E8A-4147-A177-3AD203B41FA5}">
                      <a16:colId xmlns:a16="http://schemas.microsoft.com/office/drawing/2014/main" val="4168419578"/>
                    </a:ext>
                  </a:extLst>
                </a:gridCol>
                <a:gridCol w="2084832">
                  <a:extLst>
                    <a:ext uri="{9D8B030D-6E8A-4147-A177-3AD203B41FA5}">
                      <a16:colId xmlns:a16="http://schemas.microsoft.com/office/drawing/2014/main" val="2307817103"/>
                    </a:ext>
                  </a:extLst>
                </a:gridCol>
                <a:gridCol w="2121408">
                  <a:extLst>
                    <a:ext uri="{9D8B030D-6E8A-4147-A177-3AD203B41FA5}">
                      <a16:colId xmlns:a16="http://schemas.microsoft.com/office/drawing/2014/main" val="3811017377"/>
                    </a:ext>
                  </a:extLst>
                </a:gridCol>
                <a:gridCol w="2176272">
                  <a:extLst>
                    <a:ext uri="{9D8B030D-6E8A-4147-A177-3AD203B41FA5}">
                      <a16:colId xmlns:a16="http://schemas.microsoft.com/office/drawing/2014/main" val="356544145"/>
                    </a:ext>
                  </a:extLst>
                </a:gridCol>
              </a:tblGrid>
              <a:tr h="432101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Who is responsible for…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SLC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DfE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Provider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6251"/>
                  </a:ext>
                </a:extLst>
              </a:tr>
              <a:tr h="432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Making payments to provider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515049"/>
                  </a:ext>
                </a:extLst>
              </a:tr>
              <a:tr h="432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Issuing loans contracts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248728"/>
                  </a:ext>
                </a:extLst>
              </a:tr>
              <a:tr h="432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Determining the max loan cap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836862"/>
                  </a:ext>
                </a:extLst>
              </a:tr>
              <a:tr h="432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Monitoring ALL performance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057220"/>
                  </a:ext>
                </a:extLst>
              </a:tr>
              <a:tr h="432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Issuing LAFIL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103961"/>
                  </a:ext>
                </a:extLst>
              </a:tr>
              <a:tr h="432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Setting fee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209304"/>
                  </a:ext>
                </a:extLst>
              </a:tr>
              <a:tr h="432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Bursary 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726441"/>
                  </a:ext>
                </a:extLst>
              </a:tr>
              <a:tr h="432101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Setting the funding rules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387782"/>
                  </a:ext>
                </a:extLst>
              </a:tr>
            </a:tbl>
          </a:graphicData>
        </a:graphic>
      </p:graphicFrame>
      <p:pic>
        <p:nvPicPr>
          <p:cNvPr id="8" name="Graphic 7" descr="Checkbox Ticked with solid fill">
            <a:extLst>
              <a:ext uri="{FF2B5EF4-FFF2-40B4-BE49-F238E27FC236}">
                <a16:creationId xmlns:a16="http://schemas.microsoft.com/office/drawing/2014/main" id="{365E3A1A-5858-9FBB-21DB-048166DE1D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0249" y="2061165"/>
            <a:ext cx="572645" cy="572645"/>
          </a:xfrm>
          <a:prstGeom prst="rect">
            <a:avLst/>
          </a:prstGeom>
        </p:spPr>
      </p:pic>
      <p:pic>
        <p:nvPicPr>
          <p:cNvPr id="9" name="Graphic 8" descr="Checkbox Ticked with solid fill">
            <a:extLst>
              <a:ext uri="{FF2B5EF4-FFF2-40B4-BE49-F238E27FC236}">
                <a16:creationId xmlns:a16="http://schemas.microsoft.com/office/drawing/2014/main" id="{E3145371-0AF6-968E-D4AE-D48B4D06F8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3307" y="4674544"/>
            <a:ext cx="572645" cy="572645"/>
          </a:xfrm>
          <a:prstGeom prst="rect">
            <a:avLst/>
          </a:prstGeom>
        </p:spPr>
      </p:pic>
      <p:pic>
        <p:nvPicPr>
          <p:cNvPr id="10" name="Graphic 9" descr="Checkbox Ticked with solid fill">
            <a:extLst>
              <a:ext uri="{FF2B5EF4-FFF2-40B4-BE49-F238E27FC236}">
                <a16:creationId xmlns:a16="http://schemas.microsoft.com/office/drawing/2014/main" id="{F836680F-F3DF-5FBB-C537-9A912455E5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61214" y="4240099"/>
            <a:ext cx="572645" cy="572645"/>
          </a:xfrm>
          <a:prstGeom prst="rect">
            <a:avLst/>
          </a:prstGeom>
        </p:spPr>
      </p:pic>
      <p:pic>
        <p:nvPicPr>
          <p:cNvPr id="11" name="Graphic 10" descr="Checkbox Ticked with solid fill">
            <a:extLst>
              <a:ext uri="{FF2B5EF4-FFF2-40B4-BE49-F238E27FC236}">
                <a16:creationId xmlns:a16="http://schemas.microsoft.com/office/drawing/2014/main" id="{F87C1C08-48AF-B795-067A-E41293EC86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3308" y="3809282"/>
            <a:ext cx="572645" cy="572645"/>
          </a:xfrm>
          <a:prstGeom prst="rect">
            <a:avLst/>
          </a:prstGeom>
        </p:spPr>
      </p:pic>
      <p:pic>
        <p:nvPicPr>
          <p:cNvPr id="12" name="Graphic 11" descr="Checkbox Ticked with solid fill">
            <a:extLst>
              <a:ext uri="{FF2B5EF4-FFF2-40B4-BE49-F238E27FC236}">
                <a16:creationId xmlns:a16="http://schemas.microsoft.com/office/drawing/2014/main" id="{6D63BFF2-03FB-CA8E-61B8-B311080F8A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3208" y="3365349"/>
            <a:ext cx="572645" cy="572645"/>
          </a:xfrm>
          <a:prstGeom prst="rect">
            <a:avLst/>
          </a:prstGeom>
        </p:spPr>
      </p:pic>
      <p:pic>
        <p:nvPicPr>
          <p:cNvPr id="13" name="Graphic 12" descr="Checkbox Ticked with solid fill">
            <a:extLst>
              <a:ext uri="{FF2B5EF4-FFF2-40B4-BE49-F238E27FC236}">
                <a16:creationId xmlns:a16="http://schemas.microsoft.com/office/drawing/2014/main" id="{A4E90687-C18E-1FB8-C5B0-D56366B9AA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7275" y="2943640"/>
            <a:ext cx="572645" cy="572645"/>
          </a:xfrm>
          <a:prstGeom prst="rect">
            <a:avLst/>
          </a:prstGeom>
        </p:spPr>
      </p:pic>
      <p:pic>
        <p:nvPicPr>
          <p:cNvPr id="14" name="Graphic 13" descr="Checkbox Ticked with solid fill">
            <a:extLst>
              <a:ext uri="{FF2B5EF4-FFF2-40B4-BE49-F238E27FC236}">
                <a16:creationId xmlns:a16="http://schemas.microsoft.com/office/drawing/2014/main" id="{2356775C-A40F-6E27-8779-076AC74860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2245" y="2499887"/>
            <a:ext cx="572645" cy="572645"/>
          </a:xfrm>
          <a:prstGeom prst="rect">
            <a:avLst/>
          </a:prstGeom>
        </p:spPr>
      </p:pic>
      <p:pic>
        <p:nvPicPr>
          <p:cNvPr id="15" name="Graphic 14" descr="Checkbox Ticked with solid fill">
            <a:extLst>
              <a:ext uri="{FF2B5EF4-FFF2-40B4-BE49-F238E27FC236}">
                <a16:creationId xmlns:a16="http://schemas.microsoft.com/office/drawing/2014/main" id="{93E6F78E-EB6A-4B59-7FF8-8BF2FBFEF4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2244" y="5093385"/>
            <a:ext cx="572645" cy="5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80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146A6-9453-BEBB-0C64-CAFAB3950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5F9CB-619D-F7BB-C243-1722FCD0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705798"/>
            <a:ext cx="6858569" cy="726188"/>
          </a:xfrm>
        </p:spPr>
        <p:txBody>
          <a:bodyPr/>
          <a:lstStyle/>
          <a:p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Monitoring your facility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1092A-7585-795C-4A6C-A4ED7FC05E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3A76481-EE7F-4E79-48B4-AC4B2815D69E}"/>
              </a:ext>
            </a:extLst>
          </p:cNvPr>
          <p:cNvSpPr txBox="1">
            <a:spLocks/>
          </p:cNvSpPr>
          <p:nvPr/>
        </p:nvSpPr>
        <p:spPr>
          <a:xfrm>
            <a:off x="766904" y="1700741"/>
            <a:ext cx="6842737" cy="34565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Course 12 July 2025 to 9 July 2026</a:t>
            </a:r>
          </a:p>
          <a:p>
            <a:r>
              <a:rPr lang="en-US" sz="2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 restriction applied to 2024/25 as at 100%</a:t>
            </a:r>
          </a:p>
          <a:p>
            <a:r>
              <a:rPr lang="en-US" sz="2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learner will be made ineligible</a:t>
            </a:r>
            <a:endParaRPr lang="en-GB" sz="22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EA17715-717C-0D61-4A14-D2EEEFABD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4560" y="3577878"/>
            <a:ext cx="27178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True | Img dictionary Wiki | Fandom">
            <a:extLst>
              <a:ext uri="{FF2B5EF4-FFF2-40B4-BE49-F238E27FC236}">
                <a16:creationId xmlns:a16="http://schemas.microsoft.com/office/drawing/2014/main" id="{0FC475B1-9565-5594-DA58-6780A933D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8" y="1330918"/>
            <a:ext cx="330517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9EDE68-47AC-4999-D3EC-B4EE592AE9E3}"/>
              </a:ext>
            </a:extLst>
          </p:cNvPr>
          <p:cNvSpPr txBox="1"/>
          <p:nvPr/>
        </p:nvSpPr>
        <p:spPr>
          <a:xfrm>
            <a:off x="6688216" y="3340644"/>
            <a:ext cx="430582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 defTabSz="1042988" eaLnBrk="0" hangingPunct="0"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there is a payment  scheduled in 2024/25 (July) the application will be made ineligible</a:t>
            </a:r>
          </a:p>
          <a:p>
            <a:pPr marL="361950" indent="-361950" defTabSz="1042988" eaLnBrk="0" hangingPunct="0">
              <a:buClr>
                <a:srgbClr val="00877C"/>
              </a:buClr>
              <a:buFont typeface="Arial" panose="020B0604020202020204" pitchFamily="34" charset="0"/>
              <a:buChar char="•"/>
            </a:pPr>
            <a:endParaRPr lang="en-GB" altLang="en-US" sz="22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542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2B5D9-6DDA-AAB3-2A75-601E3FF9A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09F11-D2AF-A18A-9072-B92327505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705798"/>
            <a:ext cx="6629558" cy="726188"/>
          </a:xfrm>
        </p:spPr>
        <p:txBody>
          <a:bodyPr/>
          <a:lstStyle/>
          <a:p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Maximising your facility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BDAB9-4677-9929-0271-50CF427BFF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6CEBD25-060A-C89E-5105-171181658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670" y="3814893"/>
            <a:ext cx="27178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75FD065-C00C-48C8-7B44-661E8CEEEFDD}"/>
              </a:ext>
            </a:extLst>
          </p:cNvPr>
          <p:cNvSpPr txBox="1">
            <a:spLocks/>
          </p:cNvSpPr>
          <p:nvPr/>
        </p:nvSpPr>
        <p:spPr>
          <a:xfrm>
            <a:off x="657759" y="1338072"/>
            <a:ext cx="6143091" cy="34565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en-GB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2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Course start date 17 July 2025</a:t>
            </a:r>
          </a:p>
          <a:p>
            <a:r>
              <a:rPr lang="en-GB" sz="2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payments scheduled for 31 July 2025</a:t>
            </a:r>
          </a:p>
          <a:p>
            <a:r>
              <a:rPr lang="en-GB" sz="2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payments made August </a:t>
            </a:r>
          </a:p>
          <a:p>
            <a:r>
              <a:rPr lang="en-GB" sz="2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 loan will be attributed to AY 2026/27 loan facility </a:t>
            </a:r>
          </a:p>
          <a:p>
            <a:pPr>
              <a:buFont typeface="Arial" panose="020B0604020202020204" pitchFamily="34" charset="0"/>
              <a:buNone/>
            </a:pPr>
            <a:endParaRPr lang="en-GB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GB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82984A4-53B3-8335-CE0C-1A4C97FAB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51096"/>
          <a:stretch/>
        </p:blipFill>
        <p:spPr bwMode="auto">
          <a:xfrm>
            <a:off x="7418461" y="1338072"/>
            <a:ext cx="3297160" cy="147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45D3A9-C976-6457-2860-1CA6EDE62784}"/>
              </a:ext>
            </a:extLst>
          </p:cNvPr>
          <p:cNvSpPr txBox="1"/>
          <p:nvPr/>
        </p:nvSpPr>
        <p:spPr>
          <a:xfrm>
            <a:off x="6800850" y="3424810"/>
            <a:ext cx="430582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 defTabSz="1042988" eaLnBrk="0" hangingPunct="0"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Although the first payment is not due until August, the first  payment is scheduled in July</a:t>
            </a:r>
          </a:p>
          <a:p>
            <a:pPr marL="361950" indent="-361950" defTabSz="1042988" eaLnBrk="0" hangingPunct="0">
              <a:buClr>
                <a:srgbClr val="00877C"/>
              </a:buClr>
              <a:buFont typeface="Arial" panose="020B0604020202020204" pitchFamily="34" charset="0"/>
              <a:buChar char="•"/>
            </a:pPr>
            <a:endParaRPr lang="en-GB" alt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1950" indent="-361950" defTabSz="1042988" eaLnBrk="0" hangingPunct="0"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means that the July instalment will be attributed to 2024/25 loan facility usage </a:t>
            </a:r>
            <a:endParaRPr lang="en-GB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48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5CBAA-FF09-44E6-4721-ECFE5246E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B1A57-AD3D-44DD-E661-37E18AF7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Overpayments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5865F-84C9-457B-D94F-F3F5E91A4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99A305-8260-53E2-0657-26055C997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670" y="3814893"/>
            <a:ext cx="27178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B258667-D9A6-14A5-A507-C34144493F20}"/>
              </a:ext>
            </a:extLst>
          </p:cNvPr>
          <p:cNvSpPr txBox="1">
            <a:spLocks/>
          </p:cNvSpPr>
          <p:nvPr/>
        </p:nvSpPr>
        <p:spPr>
          <a:xfrm>
            <a:off x="657759" y="1338072"/>
            <a:ext cx="5438241" cy="34565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en-GB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61950" indent="-361950" eaLnBrk="0" hangingPunct="0">
              <a:buClr>
                <a:srgbClr val="00877C"/>
              </a:buClr>
              <a:defRPr/>
            </a:pPr>
            <a:r>
              <a:rPr lang="en-GB" altLang="en-US" sz="2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we’ve made an overpayment, SLC will claw this back from future payments</a:t>
            </a:r>
          </a:p>
          <a:p>
            <a:pPr>
              <a:lnSpc>
                <a:spcPct val="125000"/>
              </a:lnSpc>
              <a:defRPr/>
            </a:pPr>
            <a:endParaRPr lang="en-GB" sz="1400" dirty="0">
              <a:solidFill>
                <a:srgbClr val="1E1E1E"/>
              </a:solidFill>
              <a:latin typeface="Helvetica"/>
              <a:cs typeface="Helvetica"/>
            </a:endParaRPr>
          </a:p>
          <a:p>
            <a:pPr>
              <a:buFont typeface="Arial" panose="020B0604020202020204" pitchFamily="34" charset="0"/>
              <a:buNone/>
            </a:pPr>
            <a:endParaRPr lang="en-GB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GB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0617BC-8D2A-BF44-F987-E31A475A0749}"/>
              </a:ext>
            </a:extLst>
          </p:cNvPr>
          <p:cNvSpPr txBox="1"/>
          <p:nvPr/>
        </p:nvSpPr>
        <p:spPr>
          <a:xfrm>
            <a:off x="6688216" y="3340644"/>
            <a:ext cx="430582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 defTabSz="1042988" eaLnBrk="0" hangingPunct="0"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SLC will offset this overpayment against the next payment made to the provider</a:t>
            </a:r>
          </a:p>
          <a:p>
            <a:pPr marL="361950" indent="-361950" defTabSz="1042988" eaLnBrk="0" hangingPunct="0">
              <a:buClr>
                <a:srgbClr val="00877C"/>
              </a:buClr>
              <a:buFont typeface="Arial" panose="020B0604020202020204" pitchFamily="34" charset="0"/>
              <a:buChar char="•"/>
            </a:pPr>
            <a:endParaRPr lang="en-GB" altLang="en-US" sz="2200" dirty="0">
              <a:solidFill>
                <a:schemeClr val="bg1"/>
              </a:solidFill>
              <a:latin typeface="Helvetica" pitchFamily="34" charset="0"/>
            </a:endParaRPr>
          </a:p>
          <a:p>
            <a:pPr marL="361950" indent="-361950" defTabSz="1042988" eaLnBrk="0" hangingPunct="0">
              <a:buClr>
                <a:srgbClr val="00877C"/>
              </a:buClr>
              <a:buFont typeface="Arial" panose="020B0604020202020204" pitchFamily="34" charset="0"/>
              <a:buChar char="•"/>
            </a:pPr>
            <a:r>
              <a:rPr lang="en-GB" alt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Provider will receive their monthly payment, minus any overpayment</a:t>
            </a:r>
            <a:endParaRPr lang="en-GB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True | Img dictionary Wiki | Fandom">
            <a:extLst>
              <a:ext uri="{FF2B5EF4-FFF2-40B4-BE49-F238E27FC236}">
                <a16:creationId xmlns:a16="http://schemas.microsoft.com/office/drawing/2014/main" id="{344ACD90-6514-0E3A-9862-76591B18D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878" y="1685205"/>
            <a:ext cx="330517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612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BE10D-FED8-8C17-C937-7A0E8356B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227E7-D07D-8ED0-74E0-FC255468D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1904869"/>
            <a:ext cx="10158029" cy="889131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Learner repayment process</a:t>
            </a:r>
          </a:p>
        </p:txBody>
      </p:sp>
    </p:spTree>
    <p:extLst>
      <p:ext uri="{BB962C8B-B14F-4D97-AF65-F5344CB8AC3E}">
        <p14:creationId xmlns:p14="http://schemas.microsoft.com/office/powerpoint/2010/main" val="9582624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57EEF-84D4-E472-D326-83560BA58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D6C2E5-D6E8-60FD-BC30-8EB3EAB0D9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7818" y="461954"/>
            <a:ext cx="10515600" cy="623888"/>
          </a:xfrm>
          <a:prstGeom prst="rect">
            <a:avLst/>
          </a:prstGeom>
        </p:spPr>
        <p:txBody>
          <a:bodyPr/>
          <a:lstStyle/>
          <a:p>
            <a:r>
              <a:rPr lang="en-GB" sz="3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 loan repayment</a:t>
            </a:r>
          </a:p>
        </p:txBody>
      </p:sp>
      <p:pic>
        <p:nvPicPr>
          <p:cNvPr id="9" name="Graphic 8" descr="Hourglass 30% with solid fill">
            <a:extLst>
              <a:ext uri="{FF2B5EF4-FFF2-40B4-BE49-F238E27FC236}">
                <a16:creationId xmlns:a16="http://schemas.microsoft.com/office/drawing/2014/main" id="{A0A2EB33-A204-A93B-85B7-4D9D0601FD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370" y="5745998"/>
            <a:ext cx="577932" cy="577932"/>
          </a:xfrm>
          <a:prstGeom prst="rect">
            <a:avLst/>
          </a:prstGeom>
        </p:spPr>
      </p:pic>
      <p:pic>
        <p:nvPicPr>
          <p:cNvPr id="11" name="Graphic 10" descr="Coins with solid fill">
            <a:extLst>
              <a:ext uri="{FF2B5EF4-FFF2-40B4-BE49-F238E27FC236}">
                <a16:creationId xmlns:a16="http://schemas.microsoft.com/office/drawing/2014/main" id="{4676FB40-78DC-8E94-6B75-A71112F790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448" y="2525398"/>
            <a:ext cx="695643" cy="69564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743F9A-07CE-BBAC-4DEA-DB407229ABCE}"/>
              </a:ext>
            </a:extLst>
          </p:cNvPr>
          <p:cNvSpPr/>
          <p:nvPr/>
        </p:nvSpPr>
        <p:spPr>
          <a:xfrm>
            <a:off x="1620523" y="1373677"/>
            <a:ext cx="5740708" cy="914400"/>
          </a:xfrm>
          <a:prstGeom prst="roundRect">
            <a:avLst/>
          </a:prstGeom>
          <a:solidFill>
            <a:srgbClr val="D98B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 5 from August 2023</a:t>
            </a:r>
          </a:p>
        </p:txBody>
      </p:sp>
      <p:pic>
        <p:nvPicPr>
          <p:cNvPr id="18" name="Graphic 17" descr="Double Tap Gesture with solid fill">
            <a:extLst>
              <a:ext uri="{FF2B5EF4-FFF2-40B4-BE49-F238E27FC236}">
                <a16:creationId xmlns:a16="http://schemas.microsoft.com/office/drawing/2014/main" id="{F51F5212-3D88-6EDC-C099-721F69F50F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381" y="1571619"/>
            <a:ext cx="761604" cy="55093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50107A0-C9C5-7749-8DFA-A1129ABB4F01}"/>
              </a:ext>
            </a:extLst>
          </p:cNvPr>
          <p:cNvSpPr/>
          <p:nvPr/>
        </p:nvSpPr>
        <p:spPr>
          <a:xfrm>
            <a:off x="491481" y="1367182"/>
            <a:ext cx="914400" cy="953264"/>
          </a:xfrm>
          <a:prstGeom prst="ellipse">
            <a:avLst/>
          </a:prstGeom>
          <a:noFill/>
          <a:ln>
            <a:solidFill>
              <a:srgbClr val="D98B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BA25EF-D5BA-07AC-D1A7-B433DF9049E8}"/>
              </a:ext>
            </a:extLst>
          </p:cNvPr>
          <p:cNvSpPr/>
          <p:nvPr/>
        </p:nvSpPr>
        <p:spPr>
          <a:xfrm>
            <a:off x="1620523" y="2435312"/>
            <a:ext cx="5740708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Threshold £25,000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6F9CC7C-9A8F-EC4B-2678-1D1F20D89223}"/>
              </a:ext>
            </a:extLst>
          </p:cNvPr>
          <p:cNvSpPr/>
          <p:nvPr/>
        </p:nvSpPr>
        <p:spPr>
          <a:xfrm>
            <a:off x="1620523" y="3481780"/>
            <a:ext cx="5740708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Repay 9% above threshold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311C27B-43CA-B7B8-5C77-959D5E509A43}"/>
              </a:ext>
            </a:extLst>
          </p:cNvPr>
          <p:cNvSpPr/>
          <p:nvPr/>
        </p:nvSpPr>
        <p:spPr>
          <a:xfrm>
            <a:off x="1620523" y="4484657"/>
            <a:ext cx="5740708" cy="914400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Interest RPI during study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EDDE540-9F46-3A57-794F-1FC8EEBD72E2}"/>
              </a:ext>
            </a:extLst>
          </p:cNvPr>
          <p:cNvSpPr/>
          <p:nvPr/>
        </p:nvSpPr>
        <p:spPr>
          <a:xfrm>
            <a:off x="1620523" y="5536592"/>
            <a:ext cx="5740708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Cancelled after 40 years</a:t>
            </a:r>
          </a:p>
        </p:txBody>
      </p:sp>
      <p:pic>
        <p:nvPicPr>
          <p:cNvPr id="25" name="Graphic 24" descr="Mortgage with solid fill">
            <a:extLst>
              <a:ext uri="{FF2B5EF4-FFF2-40B4-BE49-F238E27FC236}">
                <a16:creationId xmlns:a16="http://schemas.microsoft.com/office/drawing/2014/main" id="{A94BA677-D177-1242-FF1C-5AE9E52347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868" y="3523970"/>
            <a:ext cx="704223" cy="704223"/>
          </a:xfrm>
          <a:prstGeom prst="rect">
            <a:avLst/>
          </a:prstGeom>
        </p:spPr>
      </p:pic>
      <p:pic>
        <p:nvPicPr>
          <p:cNvPr id="27" name="Graphic 26" descr="Ecommerce with solid fill">
            <a:extLst>
              <a:ext uri="{FF2B5EF4-FFF2-40B4-BE49-F238E27FC236}">
                <a16:creationId xmlns:a16="http://schemas.microsoft.com/office/drawing/2014/main" id="{F4B21A33-9BBF-F570-E0F2-3F10EFD9F5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789" y="4729612"/>
            <a:ext cx="637576" cy="563197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E9BB603D-1F2B-5251-157A-BEE3ECD8CB68}"/>
              </a:ext>
            </a:extLst>
          </p:cNvPr>
          <p:cNvSpPr/>
          <p:nvPr/>
        </p:nvSpPr>
        <p:spPr>
          <a:xfrm>
            <a:off x="511983" y="2435312"/>
            <a:ext cx="914400" cy="9532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AEBE1D0-F6CD-CC8E-3594-3D9D67DFF215}"/>
              </a:ext>
            </a:extLst>
          </p:cNvPr>
          <p:cNvSpPr/>
          <p:nvPr/>
        </p:nvSpPr>
        <p:spPr>
          <a:xfrm>
            <a:off x="511983" y="3490313"/>
            <a:ext cx="914400" cy="953264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6395C3B-AE16-9C9D-30ED-B2D677FB8FDA}"/>
              </a:ext>
            </a:extLst>
          </p:cNvPr>
          <p:cNvSpPr/>
          <p:nvPr/>
        </p:nvSpPr>
        <p:spPr>
          <a:xfrm>
            <a:off x="511983" y="4534579"/>
            <a:ext cx="914400" cy="953264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DFE60C-9014-36A7-9B25-20A0D52629AA}"/>
              </a:ext>
            </a:extLst>
          </p:cNvPr>
          <p:cNvSpPr/>
          <p:nvPr/>
        </p:nvSpPr>
        <p:spPr>
          <a:xfrm>
            <a:off x="534575" y="5577764"/>
            <a:ext cx="914400" cy="95326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FB887-9DCB-7085-EF36-8225E9858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2274" y="1472308"/>
            <a:ext cx="4028245" cy="48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9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67867-A1A6-D0C9-267E-0BF4E9304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8D84A-C84C-E3C7-4129-A81574BD9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64" y="337818"/>
            <a:ext cx="9487470" cy="726188"/>
          </a:xfrm>
        </p:spPr>
        <p:txBody>
          <a:bodyPr/>
          <a:lstStyle/>
          <a:p>
            <a:r>
              <a:rPr lang="en-US" sz="36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 loan – managing the balance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EEC188-E83C-4CA4-1E51-B4D2A5647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92" y="1245720"/>
            <a:ext cx="4706007" cy="5029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ADF661-7A7C-A571-ABF3-04C3E1CFB740}"/>
              </a:ext>
            </a:extLst>
          </p:cNvPr>
          <p:cNvSpPr txBox="1"/>
          <p:nvPr/>
        </p:nvSpPr>
        <p:spPr>
          <a:xfrm>
            <a:off x="5610554" y="4711184"/>
            <a:ext cx="65814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Manage </a:t>
            </a:r>
            <a:r>
              <a:rPr lang="en-GB" sz="20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</a:t>
            </a:r>
            <a:r>
              <a:rPr lang="en-GB" sz="22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student loan balance - GOV.UK</a:t>
            </a:r>
            <a:endParaRPr lang="en-GB" sz="22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63DAB4-55E8-D66C-BD79-DE1DA8FCC5DD}"/>
              </a:ext>
            </a:extLst>
          </p:cNvPr>
          <p:cNvSpPr txBox="1"/>
          <p:nvPr/>
        </p:nvSpPr>
        <p:spPr>
          <a:xfrm>
            <a:off x="5610553" y="1380302"/>
            <a:ext cx="6162347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Learners can visit </a:t>
            </a: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GOV.UK </a:t>
            </a: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check loan balance</a:t>
            </a:r>
          </a:p>
          <a:p>
            <a:endParaRPr lang="en-GB" sz="2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sign in, they will need: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customer reference number or email address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password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secret answer, for example their mother’s maiden 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488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5F03F-59A1-359C-B93B-0A066FE9B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C93F-4E78-F5BB-E91C-F75E8F8A0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1904869"/>
            <a:ext cx="10158029" cy="889131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Academic year preparation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FCB3D-9E3A-A7A2-4F21-000883A8F2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2026/27</a:t>
            </a:r>
          </a:p>
        </p:txBody>
      </p:sp>
    </p:spTree>
    <p:extLst>
      <p:ext uri="{BB962C8B-B14F-4D97-AF65-F5344CB8AC3E}">
        <p14:creationId xmlns:p14="http://schemas.microsoft.com/office/powerpoint/2010/main" val="2894918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66E293-7B35-9E85-B05E-EE4A2BADF54C}"/>
              </a:ext>
            </a:extLst>
          </p:cNvPr>
          <p:cNvSpPr txBox="1"/>
          <p:nvPr/>
        </p:nvSpPr>
        <p:spPr>
          <a:xfrm>
            <a:off x="199697" y="136634"/>
            <a:ext cx="5181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GB" sz="3600" b="1" dirty="0">
                <a:solidFill>
                  <a:srgbClr val="006060"/>
                </a:solidFill>
                <a:latin typeface="+mj-lt"/>
                <a:ea typeface="+mj-ea"/>
                <a:cs typeface="+mj-cs"/>
              </a:rPr>
              <a:t>Timeline</a:t>
            </a:r>
            <a:r>
              <a:rPr lang="en-GB" sz="3200" b="1" dirty="0">
                <a:solidFill>
                  <a:srgbClr val="00606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EFA3F6-BC74-93F2-A22D-D2331B10CDDC}"/>
              </a:ext>
            </a:extLst>
          </p:cNvPr>
          <p:cNvSpPr/>
          <p:nvPr/>
        </p:nvSpPr>
        <p:spPr>
          <a:xfrm>
            <a:off x="199697" y="3077682"/>
            <a:ext cx="11550869" cy="584775"/>
          </a:xfrm>
          <a:prstGeom prst="roundRect">
            <a:avLst/>
          </a:prstGeom>
          <a:solidFill>
            <a:srgbClr val="0099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97CF97-625A-C4AD-3E3C-0F4004E8FFC8}"/>
              </a:ext>
            </a:extLst>
          </p:cNvPr>
          <p:cNvSpPr txBox="1"/>
          <p:nvPr/>
        </p:nvSpPr>
        <p:spPr>
          <a:xfrm>
            <a:off x="480276" y="3177950"/>
            <a:ext cx="1470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March 2026	 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5CB4145-9A75-834B-FC7B-34D90DC195D7}"/>
              </a:ext>
            </a:extLst>
          </p:cNvPr>
          <p:cNvSpPr/>
          <p:nvPr/>
        </p:nvSpPr>
        <p:spPr>
          <a:xfrm>
            <a:off x="1785912" y="1198826"/>
            <a:ext cx="1996966" cy="1061544"/>
          </a:xfrm>
          <a:prstGeom prst="roundRect">
            <a:avLst/>
          </a:prstGeom>
          <a:solidFill>
            <a:srgbClr val="AD13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Publication of DfE  funding and performance rules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771E6E-DB4B-2D47-ED9A-6BE66A7E65AC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2784395" y="2260370"/>
            <a:ext cx="0" cy="459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2AB2A99-A8E0-F9D6-BEEA-6DFC6073AB50}"/>
              </a:ext>
            </a:extLst>
          </p:cNvPr>
          <p:cNvSpPr/>
          <p:nvPr/>
        </p:nvSpPr>
        <p:spPr>
          <a:xfrm>
            <a:off x="4813415" y="1086282"/>
            <a:ext cx="1681656" cy="123110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 launch for ALL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836C35-1EF3-DF65-C26F-0A82090895B0}"/>
              </a:ext>
            </a:extLst>
          </p:cNvPr>
          <p:cNvSpPr txBox="1"/>
          <p:nvPr/>
        </p:nvSpPr>
        <p:spPr>
          <a:xfrm>
            <a:off x="7272928" y="3177871"/>
            <a:ext cx="1397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 2027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E186CE-7D86-CB84-71B5-EA2460E1F56A}"/>
              </a:ext>
            </a:extLst>
          </p:cNvPr>
          <p:cNvCxnSpPr>
            <a:cxnSpLocks/>
          </p:cNvCxnSpPr>
          <p:nvPr/>
        </p:nvCxnSpPr>
        <p:spPr>
          <a:xfrm>
            <a:off x="4008584" y="2504602"/>
            <a:ext cx="0" cy="588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C3174B7-937F-8E9E-4288-024BA231EB4D}"/>
              </a:ext>
            </a:extLst>
          </p:cNvPr>
          <p:cNvSpPr txBox="1"/>
          <p:nvPr/>
        </p:nvSpPr>
        <p:spPr>
          <a:xfrm>
            <a:off x="5381297" y="3166152"/>
            <a:ext cx="1397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June 2026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86D0091-BB18-C173-F689-54F9629F97E5}"/>
              </a:ext>
            </a:extLst>
          </p:cNvPr>
          <p:cNvCxnSpPr>
            <a:cxnSpLocks/>
          </p:cNvCxnSpPr>
          <p:nvPr/>
        </p:nvCxnSpPr>
        <p:spPr>
          <a:xfrm>
            <a:off x="9446181" y="2814261"/>
            <a:ext cx="0" cy="263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9381460-74BA-2DCB-FEDC-8308539B8307}"/>
              </a:ext>
            </a:extLst>
          </p:cNvPr>
          <p:cNvSpPr/>
          <p:nvPr/>
        </p:nvSpPr>
        <p:spPr>
          <a:xfrm>
            <a:off x="2431451" y="4549597"/>
            <a:ext cx="1292772" cy="8718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LAFIL template published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F58C75E-5D20-D20C-6E41-D04E4F4F35D0}"/>
              </a:ext>
            </a:extLst>
          </p:cNvPr>
          <p:cNvCxnSpPr>
            <a:cxnSpLocks/>
          </p:cNvCxnSpPr>
          <p:nvPr/>
        </p:nvCxnSpPr>
        <p:spPr>
          <a:xfrm flipV="1">
            <a:off x="538048" y="3628822"/>
            <a:ext cx="23478" cy="796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78F2AA6-2D4C-102E-B2D3-E6DDAFA03A31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3062074" y="3902849"/>
            <a:ext cx="15763" cy="646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8ABBD71-AA19-AB8E-FCAB-98FAB2BA01D6}"/>
              </a:ext>
            </a:extLst>
          </p:cNvPr>
          <p:cNvCxnSpPr>
            <a:cxnSpLocks/>
          </p:cNvCxnSpPr>
          <p:nvPr/>
        </p:nvCxnSpPr>
        <p:spPr>
          <a:xfrm flipH="1" flipV="1">
            <a:off x="4034177" y="3696555"/>
            <a:ext cx="15763" cy="572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D90DC31-195B-130E-05C3-7FF7BB696AE6}"/>
              </a:ext>
            </a:extLst>
          </p:cNvPr>
          <p:cNvCxnSpPr>
            <a:cxnSpLocks/>
          </p:cNvCxnSpPr>
          <p:nvPr/>
        </p:nvCxnSpPr>
        <p:spPr>
          <a:xfrm>
            <a:off x="6350558" y="3784867"/>
            <a:ext cx="2974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C8CC6E-B9E0-D36E-BDC0-7B4F3C6A6EFA}"/>
              </a:ext>
            </a:extLst>
          </p:cNvPr>
          <p:cNvSpPr/>
          <p:nvPr/>
        </p:nvSpPr>
        <p:spPr>
          <a:xfrm>
            <a:off x="8635631" y="4075617"/>
            <a:ext cx="1957538" cy="113197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PMP review point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941730-855C-EE9F-ECC7-2D1AF8B9CA3E}"/>
              </a:ext>
            </a:extLst>
          </p:cNvPr>
          <p:cNvCxnSpPr/>
          <p:nvPr/>
        </p:nvCxnSpPr>
        <p:spPr>
          <a:xfrm>
            <a:off x="7938198" y="3822375"/>
            <a:ext cx="0" cy="221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DB48F3-3149-49FF-4CFB-0804DC6A04FA}"/>
              </a:ext>
            </a:extLst>
          </p:cNvPr>
          <p:cNvSpPr/>
          <p:nvPr/>
        </p:nvSpPr>
        <p:spPr>
          <a:xfrm>
            <a:off x="394308" y="4567951"/>
            <a:ext cx="1319928" cy="105997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2026/27 contracts issued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911A343-D5A9-373C-060B-7AF53FB8D836}"/>
              </a:ext>
            </a:extLst>
          </p:cNvPr>
          <p:cNvCxnSpPr>
            <a:cxnSpLocks/>
          </p:cNvCxnSpPr>
          <p:nvPr/>
        </p:nvCxnSpPr>
        <p:spPr>
          <a:xfrm flipV="1">
            <a:off x="2125723" y="3696555"/>
            <a:ext cx="0" cy="523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58F733D9-75D9-B4E2-F4CE-A45AEB6249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4530" y="293332"/>
            <a:ext cx="10515600" cy="623888"/>
          </a:xfrm>
          <a:prstGeom prst="rect">
            <a:avLst/>
          </a:prstGeom>
        </p:spPr>
        <p:txBody>
          <a:bodyPr/>
          <a:lstStyle/>
          <a:p>
            <a:r>
              <a:rPr lang="en-GB" sz="3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Milestones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E7C09A-2747-AB5D-CECA-E23E0B9A78CA}"/>
              </a:ext>
            </a:extLst>
          </p:cNvPr>
          <p:cNvSpPr txBox="1"/>
          <p:nvPr/>
        </p:nvSpPr>
        <p:spPr>
          <a:xfrm>
            <a:off x="2342211" y="3193335"/>
            <a:ext cx="1397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 2026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58A5ED9-4694-E3C2-DDE9-9B30BA2941AC}"/>
              </a:ext>
            </a:extLst>
          </p:cNvPr>
          <p:cNvCxnSpPr>
            <a:cxnSpLocks/>
          </p:cNvCxnSpPr>
          <p:nvPr/>
        </p:nvCxnSpPr>
        <p:spPr>
          <a:xfrm>
            <a:off x="2782138" y="2384677"/>
            <a:ext cx="0" cy="61153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4767BE9-F085-B3F4-67B9-0E9BD23F60DD}"/>
              </a:ext>
            </a:extLst>
          </p:cNvPr>
          <p:cNvCxnSpPr>
            <a:cxnSpLocks/>
          </p:cNvCxnSpPr>
          <p:nvPr/>
        </p:nvCxnSpPr>
        <p:spPr>
          <a:xfrm flipV="1">
            <a:off x="2782138" y="3694416"/>
            <a:ext cx="0" cy="69848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C898DA1-70C9-1DD0-3949-0245418F3E35}"/>
              </a:ext>
            </a:extLst>
          </p:cNvPr>
          <p:cNvSpPr txBox="1"/>
          <p:nvPr/>
        </p:nvSpPr>
        <p:spPr>
          <a:xfrm>
            <a:off x="3863019" y="3166152"/>
            <a:ext cx="1397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2026 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155ACBF-F3DA-4A69-9736-34C589C94580}"/>
              </a:ext>
            </a:extLst>
          </p:cNvPr>
          <p:cNvCxnSpPr>
            <a:cxnSpLocks/>
          </p:cNvCxnSpPr>
          <p:nvPr/>
        </p:nvCxnSpPr>
        <p:spPr>
          <a:xfrm>
            <a:off x="5660527" y="2414020"/>
            <a:ext cx="0" cy="61153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F2E3A3E-A85D-0265-E0C3-602CAD45F60A}"/>
              </a:ext>
            </a:extLst>
          </p:cNvPr>
          <p:cNvSpPr txBox="1"/>
          <p:nvPr/>
        </p:nvSpPr>
        <p:spPr>
          <a:xfrm>
            <a:off x="8747244" y="3185134"/>
            <a:ext cx="1397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March 2027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4DF932B-A1BE-C8B2-12E7-CE49E676A90B}"/>
              </a:ext>
            </a:extLst>
          </p:cNvPr>
          <p:cNvSpPr/>
          <p:nvPr/>
        </p:nvSpPr>
        <p:spPr>
          <a:xfrm>
            <a:off x="164530" y="1529918"/>
            <a:ext cx="1292772" cy="8718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PMP2 outcomes applied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D152B63-68E6-AD32-1180-899F0B2199D9}"/>
              </a:ext>
            </a:extLst>
          </p:cNvPr>
          <p:cNvCxnSpPr>
            <a:cxnSpLocks/>
          </p:cNvCxnSpPr>
          <p:nvPr/>
        </p:nvCxnSpPr>
        <p:spPr>
          <a:xfrm>
            <a:off x="792871" y="2490078"/>
            <a:ext cx="0" cy="51615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9C6402-82F3-8291-8F7D-8145A076BE3C}"/>
              </a:ext>
            </a:extLst>
          </p:cNvPr>
          <p:cNvCxnSpPr>
            <a:cxnSpLocks/>
          </p:cNvCxnSpPr>
          <p:nvPr/>
        </p:nvCxnSpPr>
        <p:spPr>
          <a:xfrm flipV="1">
            <a:off x="7643698" y="3753538"/>
            <a:ext cx="0" cy="91522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0B4394C-DD45-7353-7645-380C5DB64361}"/>
              </a:ext>
            </a:extLst>
          </p:cNvPr>
          <p:cNvSpPr txBox="1"/>
          <p:nvPr/>
        </p:nvSpPr>
        <p:spPr>
          <a:xfrm>
            <a:off x="10221560" y="3185133"/>
            <a:ext cx="1644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 – July 2027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EEAADF-B8DC-EE4B-0361-ED618821CD59}"/>
              </a:ext>
            </a:extLst>
          </p:cNvPr>
          <p:cNvSpPr/>
          <p:nvPr/>
        </p:nvSpPr>
        <p:spPr>
          <a:xfrm>
            <a:off x="8451520" y="1401080"/>
            <a:ext cx="1292772" cy="871825"/>
          </a:xfrm>
          <a:prstGeom prst="roundRect">
            <a:avLst/>
          </a:prstGeom>
          <a:solidFill>
            <a:srgbClr val="D98B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PMP outcomes applied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9D64AF-5CDF-248F-5CC8-B1F81E5CCC29}"/>
              </a:ext>
            </a:extLst>
          </p:cNvPr>
          <p:cNvCxnSpPr>
            <a:cxnSpLocks/>
          </p:cNvCxnSpPr>
          <p:nvPr/>
        </p:nvCxnSpPr>
        <p:spPr>
          <a:xfrm>
            <a:off x="9087785" y="2414020"/>
            <a:ext cx="0" cy="61153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B48E67-9610-D296-F2A6-7C2870138711}"/>
              </a:ext>
            </a:extLst>
          </p:cNvPr>
          <p:cNvCxnSpPr>
            <a:cxnSpLocks/>
          </p:cNvCxnSpPr>
          <p:nvPr/>
        </p:nvCxnSpPr>
        <p:spPr>
          <a:xfrm>
            <a:off x="5682271" y="3902849"/>
            <a:ext cx="1811867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6F14218-0DA4-27C0-5E62-F6CA056F48C2}"/>
              </a:ext>
            </a:extLst>
          </p:cNvPr>
          <p:cNvCxnSpPr>
            <a:cxnSpLocks/>
          </p:cNvCxnSpPr>
          <p:nvPr/>
        </p:nvCxnSpPr>
        <p:spPr>
          <a:xfrm>
            <a:off x="7668153" y="4641605"/>
            <a:ext cx="82456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15E347-27C6-FABB-7453-DABF1A79CD77}"/>
              </a:ext>
            </a:extLst>
          </p:cNvPr>
          <p:cNvSpPr/>
          <p:nvPr/>
        </p:nvSpPr>
        <p:spPr>
          <a:xfrm>
            <a:off x="5759608" y="4043656"/>
            <a:ext cx="1681656" cy="50594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Learner applications</a:t>
            </a:r>
          </a:p>
          <a:p>
            <a:pPr algn="ctr"/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3B0F8D9-0DBE-0BDD-694A-9D52676F0D5B}"/>
              </a:ext>
            </a:extLst>
          </p:cNvPr>
          <p:cNvSpPr/>
          <p:nvPr/>
        </p:nvSpPr>
        <p:spPr>
          <a:xfrm>
            <a:off x="3995758" y="5805542"/>
            <a:ext cx="5971928" cy="915230"/>
          </a:xfrm>
          <a:prstGeom prst="rightArrow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Learning Aims approved for funding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5060F00-60DB-1CB6-7024-AAA694C1AE77}"/>
              </a:ext>
            </a:extLst>
          </p:cNvPr>
          <p:cNvSpPr/>
          <p:nvPr/>
        </p:nvSpPr>
        <p:spPr>
          <a:xfrm>
            <a:off x="2447312" y="5578123"/>
            <a:ext cx="1292772" cy="871825"/>
          </a:xfrm>
          <a:prstGeom prst="roundRect">
            <a:avLst/>
          </a:prstGeom>
          <a:solidFill>
            <a:srgbClr val="D98B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loan rates published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C0F784E1-D0E7-7222-7D05-6C459D40003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97038" y="4357525"/>
            <a:ext cx="986300" cy="735246"/>
          </a:xfrm>
          <a:prstGeom prst="bentConnector3">
            <a:avLst>
              <a:gd name="adj1" fmla="val 627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F7399F7-0C8C-7EA6-6D5F-DD7404B8CCA9}"/>
              </a:ext>
            </a:extLst>
          </p:cNvPr>
          <p:cNvCxnSpPr>
            <a:cxnSpLocks/>
          </p:cNvCxnSpPr>
          <p:nvPr/>
        </p:nvCxnSpPr>
        <p:spPr>
          <a:xfrm flipV="1">
            <a:off x="3041147" y="3699528"/>
            <a:ext cx="0" cy="76239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7222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AF28B-FFA7-9EBE-FBF1-956598C89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02CCC-D9FE-95AA-6D93-5BE2D5E1D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18" y="362310"/>
            <a:ext cx="8300748" cy="726188"/>
          </a:xfrm>
        </p:spPr>
        <p:txBody>
          <a:bodyPr/>
          <a:lstStyle/>
          <a:p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Academic year readiness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BA57A-5F50-866E-0C68-0E063E54B9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518" y="1475005"/>
            <a:ext cx="10954007" cy="4900763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Contracts Manager to review AY 2026/27 loan facility contract promptly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Ensure AY 2026/27 loan facility is visible on LP Portal ahead of application service launch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issue LAFILs before launch to avoid applications being made ineligible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sure learning aims are approved for AY 2026/27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LP Portal contacts and user list ahead of new academic year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mindful of processing times, especially during ‘peak’ times</a:t>
            </a: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637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4F25B-15B6-9A53-28F5-7DA5F8CB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0B81-7010-8947-B67E-93B4C3E28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36" y="157349"/>
            <a:ext cx="10158029" cy="889131"/>
          </a:xfrm>
        </p:spPr>
        <p:txBody>
          <a:bodyPr/>
          <a:lstStyle/>
          <a:p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Recap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2EEA3EE0-69B7-A93A-C80E-87FF6F84EC9A}"/>
              </a:ext>
            </a:extLst>
          </p:cNvPr>
          <p:cNvSpPr/>
          <p:nvPr/>
        </p:nvSpPr>
        <p:spPr>
          <a:xfrm>
            <a:off x="3884181" y="3661172"/>
            <a:ext cx="4712270" cy="2785388"/>
          </a:xfrm>
          <a:prstGeom prst="wedgeEllipseCallout">
            <a:avLst/>
          </a:prstGeom>
          <a:solidFill>
            <a:srgbClr val="F983C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many loans can a learner normally apply for?</a:t>
            </a:r>
          </a:p>
          <a:p>
            <a:endParaRPr lang="en-GB" dirty="0"/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up to 2 loans total</a:t>
            </a:r>
            <a:b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up to 3 loans total</a:t>
            </a:r>
            <a:b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up to 4 loans total</a:t>
            </a:r>
            <a:b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unlimited loans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53D8A10-BD9E-700F-6080-C4891E1C04DE}"/>
              </a:ext>
            </a:extLst>
          </p:cNvPr>
          <p:cNvSpPr/>
          <p:nvPr/>
        </p:nvSpPr>
        <p:spPr>
          <a:xfrm>
            <a:off x="682693" y="1046480"/>
            <a:ext cx="4905310" cy="2614692"/>
          </a:xfrm>
          <a:prstGeom prst="wedgeRoundRectCallout">
            <a:avLst>
              <a:gd name="adj1" fmla="val -22224"/>
              <a:gd name="adj2" fmla="val 67720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is responsible for making payments to providers?</a:t>
            </a: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Department for Education (DfE)</a:t>
            </a:r>
            <a:b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Learning Provider</a:t>
            </a:r>
            <a:b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Student Loans Company (SLC)</a:t>
            </a:r>
            <a:b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Office for Students (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D51E98-0867-6163-24C0-6B4DB1F557C7}"/>
              </a:ext>
            </a:extLst>
          </p:cNvPr>
          <p:cNvSpPr txBox="1"/>
          <p:nvPr/>
        </p:nvSpPr>
        <p:spPr>
          <a:xfrm>
            <a:off x="1636066" y="3244334"/>
            <a:ext cx="270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✅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Answer: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967245-DC7B-6350-D70B-6943E0BD0814}"/>
              </a:ext>
            </a:extLst>
          </p:cNvPr>
          <p:cNvSpPr txBox="1"/>
          <p:nvPr/>
        </p:nvSpPr>
        <p:spPr>
          <a:xfrm>
            <a:off x="5155273" y="6049764"/>
            <a:ext cx="217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✅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Answer: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4B8536CF-1BC9-8855-F079-CE6A405A2411}"/>
              </a:ext>
            </a:extLst>
          </p:cNvPr>
          <p:cNvSpPr/>
          <p:nvPr/>
        </p:nvSpPr>
        <p:spPr>
          <a:xfrm>
            <a:off x="7081518" y="438904"/>
            <a:ext cx="4074161" cy="2990096"/>
          </a:xfrm>
          <a:prstGeom prst="wedgeRectCallout">
            <a:avLst>
              <a:gd name="adj1" fmla="val -20498"/>
              <a:gd name="adj2" fmla="val 67606"/>
            </a:avLst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is an application automatically cancelled if evidence is missing?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30 days</a:t>
            </a:r>
            <a:b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45 days</a:t>
            </a:r>
            <a:b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60 days</a:t>
            </a:r>
            <a:b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90 days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2C7628-2A76-893A-F924-864A3C6BBEB5}"/>
              </a:ext>
            </a:extLst>
          </p:cNvPr>
          <p:cNvSpPr txBox="1"/>
          <p:nvPr/>
        </p:nvSpPr>
        <p:spPr>
          <a:xfrm>
            <a:off x="8342224" y="3012162"/>
            <a:ext cx="18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✅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Answer: B</a:t>
            </a:r>
          </a:p>
        </p:txBody>
      </p:sp>
      <p:pic>
        <p:nvPicPr>
          <p:cNvPr id="22" name="Graphic 21" descr="Person with idea outline">
            <a:extLst>
              <a:ext uri="{FF2B5EF4-FFF2-40B4-BE49-F238E27FC236}">
                <a16:creationId xmlns:a16="http://schemas.microsoft.com/office/drawing/2014/main" id="{F1834E4D-5B36-9FB4-CAF8-F63145AA2B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899704" y="3798332"/>
            <a:ext cx="2043668" cy="20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78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3D743-50D3-C39D-3A9E-7DF283051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BD8C6-5C64-844B-1EAA-377042EB6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0" y="400998"/>
            <a:ext cx="8944652" cy="72618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Roles and responsibilities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7C4D71D-E6C5-D223-6018-C9A55B018737}"/>
              </a:ext>
            </a:extLst>
          </p:cNvPr>
          <p:cNvSpPr/>
          <p:nvPr/>
        </p:nvSpPr>
        <p:spPr>
          <a:xfrm>
            <a:off x="899884" y="1528793"/>
            <a:ext cx="2801257" cy="7261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 Loans Company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67AFE8-826D-901F-D71C-4A6ACE82324B}"/>
              </a:ext>
            </a:extLst>
          </p:cNvPr>
          <p:cNvSpPr/>
          <p:nvPr/>
        </p:nvSpPr>
        <p:spPr>
          <a:xfrm>
            <a:off x="4455885" y="1465943"/>
            <a:ext cx="2801257" cy="72618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Department for Education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BACBB9-B9D8-38DC-B9DB-CEB4A3F5439E}"/>
              </a:ext>
            </a:extLst>
          </p:cNvPr>
          <p:cNvSpPr/>
          <p:nvPr/>
        </p:nvSpPr>
        <p:spPr>
          <a:xfrm>
            <a:off x="7939314" y="1465942"/>
            <a:ext cx="2801257" cy="72618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Learning Provider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48EC050-0F2B-3F24-89C4-00090EC4A403}"/>
              </a:ext>
            </a:extLst>
          </p:cNvPr>
          <p:cNvSpPr/>
          <p:nvPr/>
        </p:nvSpPr>
        <p:spPr>
          <a:xfrm>
            <a:off x="899885" y="2641600"/>
            <a:ext cx="3004458" cy="38154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Learner application and assessment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Customer contact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Payment and repayment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Managing provider relationships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Monitoring service standard compliance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with DfE to implement policy</a:t>
            </a:r>
          </a:p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GB" altLang="en-US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4D84A56-A8C6-8EA8-6183-8E6ADDB1F8BD}"/>
              </a:ext>
            </a:extLst>
          </p:cNvPr>
          <p:cNvSpPr/>
          <p:nvPr/>
        </p:nvSpPr>
        <p:spPr>
          <a:xfrm>
            <a:off x="4441370" y="2641600"/>
            <a:ext cx="3004458" cy="381540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Overall responsibility for the loans policy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Oversee effective and efficient loans system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Programme funding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Managing LP ALL contracts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Funding performance management rules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Course eligibility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loan cap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Provider growth process</a:t>
            </a: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5721EA3-10E2-449D-E380-C1626A827693}"/>
              </a:ext>
            </a:extLst>
          </p:cNvPr>
          <p:cNvSpPr/>
          <p:nvPr/>
        </p:nvSpPr>
        <p:spPr>
          <a:xfrm>
            <a:off x="7939315" y="2641600"/>
            <a:ext cx="2902856" cy="381540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fee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 accurate LAFIL to learners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sure courses are funded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 and manage loan facility allocation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Comply with service standards and DfE funding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ILR submissions – make sure data matches</a:t>
            </a:r>
          </a:p>
          <a:p>
            <a:endParaRPr lang="en-GB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9661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77BE2-96CB-E107-B9D7-EA11D1072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B611-6DE2-EF2B-ED37-F0EB21271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30" y="82115"/>
            <a:ext cx="10158029" cy="889131"/>
          </a:xfrm>
        </p:spPr>
        <p:txBody>
          <a:bodyPr/>
          <a:lstStyle/>
          <a:p>
            <a: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  <a:t>Recap</a:t>
            </a:r>
            <a:endParaRPr lang="en-GB" sz="3600" dirty="0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E5687EC8-A8A5-BB3B-ACDE-807026B0D67B}"/>
              </a:ext>
            </a:extLst>
          </p:cNvPr>
          <p:cNvSpPr/>
          <p:nvPr/>
        </p:nvSpPr>
        <p:spPr>
          <a:xfrm>
            <a:off x="5887345" y="3474662"/>
            <a:ext cx="6014215" cy="2951511"/>
          </a:xfrm>
          <a:prstGeom prst="wedgeEllipseCallout">
            <a:avLst>
              <a:gd name="adj1" fmla="val -36349"/>
              <a:gd name="adj2" fmla="val 58488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4CDC150-5552-2ADC-D5E8-0C899DAA4065}"/>
              </a:ext>
            </a:extLst>
          </p:cNvPr>
          <p:cNvSpPr/>
          <p:nvPr/>
        </p:nvSpPr>
        <p:spPr>
          <a:xfrm>
            <a:off x="5435847" y="169639"/>
            <a:ext cx="6014214" cy="3098615"/>
          </a:xfrm>
          <a:prstGeom prst="wedgeRoundRectCallout">
            <a:avLst>
              <a:gd name="adj1" fmla="val -19628"/>
              <a:gd name="adj2" fmla="val 65463"/>
              <a:gd name="adj3" fmla="val 16667"/>
            </a:avLst>
          </a:prstGeom>
          <a:solidFill>
            <a:srgbClr val="916AE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bg1"/>
                </a:solidFill>
              </a:rPr>
              <a:t>What happens to payments when a learner is suspended?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A. payments stop immediately and are clawed back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B. payments continue as normal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C. payments are frozen from the following month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D. payments are doubled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876025-C8B5-EC82-D31A-977F7060D5B6}"/>
              </a:ext>
            </a:extLst>
          </p:cNvPr>
          <p:cNvSpPr txBox="1"/>
          <p:nvPr/>
        </p:nvSpPr>
        <p:spPr>
          <a:xfrm>
            <a:off x="6517259" y="2898922"/>
            <a:ext cx="262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✅ </a:t>
            </a:r>
            <a:r>
              <a:rPr lang="en-GB" b="1" dirty="0"/>
              <a:t>Answer:</a:t>
            </a:r>
            <a:r>
              <a:rPr lang="en-GB" dirty="0"/>
              <a:t> </a:t>
            </a:r>
            <a:r>
              <a:rPr lang="en-GB" b="1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E32EBC-D347-882F-4032-4007F1250189}"/>
              </a:ext>
            </a:extLst>
          </p:cNvPr>
          <p:cNvSpPr txBox="1"/>
          <p:nvPr/>
        </p:nvSpPr>
        <p:spPr>
          <a:xfrm>
            <a:off x="7828987" y="5962689"/>
            <a:ext cx="217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✅ </a:t>
            </a:r>
            <a:r>
              <a:rPr lang="en-GB" b="1" dirty="0"/>
              <a:t>Answer: C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5188472C-0526-13A9-B2C3-72942F81A397}"/>
              </a:ext>
            </a:extLst>
          </p:cNvPr>
          <p:cNvSpPr/>
          <p:nvPr/>
        </p:nvSpPr>
        <p:spPr>
          <a:xfrm>
            <a:off x="830094" y="3921791"/>
            <a:ext cx="4707494" cy="2659896"/>
          </a:xfrm>
          <a:prstGeom prst="wedgeRectCallout">
            <a:avLst>
              <a:gd name="adj1" fmla="val -20956"/>
              <a:gd name="adj2" fmla="val 58681"/>
            </a:avLst>
          </a:prstGeom>
          <a:solidFill>
            <a:srgbClr val="E97DB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 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086A72-B178-2250-DA78-98C458017573}"/>
              </a:ext>
            </a:extLst>
          </p:cNvPr>
          <p:cNvSpPr txBox="1"/>
          <p:nvPr/>
        </p:nvSpPr>
        <p:spPr>
          <a:xfrm>
            <a:off x="1403732" y="6056841"/>
            <a:ext cx="18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✅ </a:t>
            </a:r>
            <a:r>
              <a:rPr lang="en-GB" b="1" dirty="0"/>
              <a:t>Answer:</a:t>
            </a:r>
            <a:r>
              <a:rPr lang="en-GB" dirty="0"/>
              <a:t> </a:t>
            </a:r>
            <a:r>
              <a:rPr lang="en-GB" b="1" dirty="0"/>
              <a:t>D</a:t>
            </a:r>
          </a:p>
        </p:txBody>
      </p:sp>
      <p:pic>
        <p:nvPicPr>
          <p:cNvPr id="3" name="Graphic 2" descr="Person with idea outline">
            <a:extLst>
              <a:ext uri="{FF2B5EF4-FFF2-40B4-BE49-F238E27FC236}">
                <a16:creationId xmlns:a16="http://schemas.microsoft.com/office/drawing/2014/main" id="{E6B26B46-C7D8-EFD9-8589-F91C65D89B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3636" y="150919"/>
            <a:ext cx="1042739" cy="1042739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63C254D-5E5D-68E8-CDDC-B3F18A89947E}"/>
              </a:ext>
            </a:extLst>
          </p:cNvPr>
          <p:cNvSpPr/>
          <p:nvPr/>
        </p:nvSpPr>
        <p:spPr>
          <a:xfrm>
            <a:off x="164530" y="821284"/>
            <a:ext cx="4915883" cy="2951512"/>
          </a:xfrm>
          <a:prstGeom prst="wedgeEllipseCallout">
            <a:avLst>
              <a:gd name="adj1" fmla="val -42766"/>
              <a:gd name="adj2" fmla="val 44783"/>
            </a:avLst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0F2CC-0E4A-6399-C9D4-D456BFE8C85E}"/>
              </a:ext>
            </a:extLst>
          </p:cNvPr>
          <p:cNvSpPr txBox="1"/>
          <p:nvPr/>
        </p:nvSpPr>
        <p:spPr>
          <a:xfrm>
            <a:off x="1008897" y="1189089"/>
            <a:ext cx="33447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How long should it take for a NINO to be verified?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AutoNum type="alphaUcPeriod"/>
            </a:pPr>
            <a:r>
              <a:rPr lang="en-GB" dirty="0">
                <a:solidFill>
                  <a:schemeClr val="bg1"/>
                </a:solidFill>
              </a:rPr>
              <a:t>immediate response</a:t>
            </a:r>
          </a:p>
          <a:p>
            <a:pPr marL="342900" indent="-342900">
              <a:buAutoNum type="alphaUcPeriod"/>
            </a:pPr>
            <a:r>
              <a:rPr lang="en-GB" dirty="0">
                <a:solidFill>
                  <a:schemeClr val="bg1"/>
                </a:solidFill>
              </a:rPr>
              <a:t>48 hours</a:t>
            </a:r>
          </a:p>
          <a:p>
            <a:pPr marL="342900" indent="-342900">
              <a:buAutoNum type="alphaUcPeriod"/>
            </a:pPr>
            <a:r>
              <a:rPr lang="en-GB" dirty="0">
                <a:solidFill>
                  <a:schemeClr val="bg1"/>
                </a:solidFill>
              </a:rPr>
              <a:t>no longer than 14 days</a:t>
            </a:r>
          </a:p>
          <a:p>
            <a:pPr marL="342900" indent="-342900">
              <a:buAutoNum type="alphaUcPeriod"/>
            </a:pPr>
            <a:r>
              <a:rPr lang="en-GB" dirty="0">
                <a:solidFill>
                  <a:schemeClr val="bg1"/>
                </a:solidFill>
              </a:rPr>
              <a:t>1 week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F38659-3C72-5D03-C24B-FBFAE422F07B}"/>
              </a:ext>
            </a:extLst>
          </p:cNvPr>
          <p:cNvSpPr txBox="1"/>
          <p:nvPr/>
        </p:nvSpPr>
        <p:spPr>
          <a:xfrm>
            <a:off x="1365201" y="3220414"/>
            <a:ext cx="262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✅ </a:t>
            </a:r>
            <a:r>
              <a:rPr lang="en-GB" b="1" dirty="0"/>
              <a:t>Answer:</a:t>
            </a:r>
            <a:r>
              <a:rPr lang="en-GB" dirty="0"/>
              <a:t> </a:t>
            </a:r>
            <a:r>
              <a:rPr lang="en-GB" b="1" dirty="0"/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DBA9F-AA7E-F457-C2E8-5DFE6B83014D}"/>
              </a:ext>
            </a:extLst>
          </p:cNvPr>
          <p:cNvSpPr txBox="1"/>
          <p:nvPr/>
        </p:nvSpPr>
        <p:spPr>
          <a:xfrm>
            <a:off x="1008897" y="4244454"/>
            <a:ext cx="4426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When are loan repayments cancelled?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   A. after 25 years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   B. after 30 years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   C. after 35 years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   D. after 40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E65999-D559-BA10-AF73-DAA303C783B8}"/>
              </a:ext>
            </a:extLst>
          </p:cNvPr>
          <p:cNvSpPr txBox="1"/>
          <p:nvPr/>
        </p:nvSpPr>
        <p:spPr>
          <a:xfrm>
            <a:off x="6517259" y="4094288"/>
            <a:ext cx="49468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What percentage of attendance confirmations must be submitted on time?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      A. 70%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      B. 75%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      C. 85%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      D. 95%</a:t>
            </a:r>
          </a:p>
        </p:txBody>
      </p:sp>
    </p:spTree>
    <p:extLst>
      <p:ext uri="{BB962C8B-B14F-4D97-AF65-F5344CB8AC3E}">
        <p14:creationId xmlns:p14="http://schemas.microsoft.com/office/powerpoint/2010/main" val="34467273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3E18-1473-C82E-5E0A-61F90A3CF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37A66-C165-6183-A3C2-ABAF36EF1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1904869"/>
            <a:ext cx="10158029" cy="889131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6C3E0-EBFF-EE81-EDE7-2814B7A923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Sector updates</a:t>
            </a:r>
          </a:p>
        </p:txBody>
      </p:sp>
    </p:spTree>
    <p:extLst>
      <p:ext uri="{BB962C8B-B14F-4D97-AF65-F5344CB8AC3E}">
        <p14:creationId xmlns:p14="http://schemas.microsoft.com/office/powerpoint/2010/main" val="1445242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F7D63ED-C530-650F-4525-2A1F1CB5D2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3887113"/>
              </p:ext>
            </p:extLst>
          </p:nvPr>
        </p:nvGraphicFramePr>
        <p:xfrm>
          <a:off x="-1954306" y="841349"/>
          <a:ext cx="11518900" cy="5175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5ABBAE7-6B28-51C5-8CB7-0279CCDEAB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481754"/>
            <a:ext cx="10515600" cy="6238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Lifelong Learning Entitlement (LLE)</a:t>
            </a:r>
            <a:b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950F64-A0E8-2D3B-4B48-1CF4EEAF7BBF}"/>
              </a:ext>
            </a:extLst>
          </p:cNvPr>
          <p:cNvSpPr/>
          <p:nvPr/>
        </p:nvSpPr>
        <p:spPr>
          <a:xfrm>
            <a:off x="7703813" y="1098998"/>
            <a:ext cx="4044290" cy="491101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Once LLE is implemented, DfE will launch the LLE qualifications gateway.</a:t>
            </a:r>
          </a:p>
          <a:p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will allow awarding organisations to apply for LLE funding designation.</a:t>
            </a:r>
          </a:p>
        </p:txBody>
      </p:sp>
    </p:spTree>
    <p:extLst>
      <p:ext uri="{BB962C8B-B14F-4D97-AF65-F5344CB8AC3E}">
        <p14:creationId xmlns:p14="http://schemas.microsoft.com/office/powerpoint/2010/main" val="279536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95ABC-E86E-FBCC-10F2-20573AC24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D32E22-C937-721A-BCF6-8F15BEDA57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320" y="457200"/>
            <a:ext cx="10515600" cy="623888"/>
          </a:xfrm>
          <a:prstGeom prst="rect">
            <a:avLst/>
          </a:prstGeom>
        </p:spPr>
        <p:txBody>
          <a:bodyPr/>
          <a:lstStyle/>
          <a:p>
            <a:r>
              <a:rPr lang="en-GB" sz="3600" b="1" dirty="0">
                <a:solidFill>
                  <a:srgbClr val="92D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Useful contacts and resources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83798A-F4F5-CA66-2431-FA1FC301356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74320" y="1438274"/>
            <a:ext cx="11917680" cy="496252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Partners Support Desk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lpservices@slc.co.uk / 0300 100 0643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Practitioner Support 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- SSIN_Queries@slc.co.uk / 0300 100 0618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For detailed information regarding policy, regulations, eligibility or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circumstantial questions. Select Option 1.</a:t>
            </a:r>
          </a:p>
          <a:p>
            <a:pPr>
              <a:spcBef>
                <a:spcPts val="0"/>
              </a:spcBef>
            </a:pP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24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Practitioners website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DfE Funding </a:t>
            </a:r>
            <a:r>
              <a:rPr lang="en-GB"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Rules 2026/27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LAFIL template and guidance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Transfer of ALL to LLE - list of approved qualifications 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GB" sz="3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6239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FC20E57D-02AD-41A2-0C4E-F56FDF50883D}"/>
              </a:ext>
            </a:extLst>
          </p:cNvPr>
          <p:cNvSpPr txBox="1">
            <a:spLocks/>
          </p:cNvSpPr>
          <p:nvPr/>
        </p:nvSpPr>
        <p:spPr>
          <a:xfrm>
            <a:off x="555695" y="5237675"/>
            <a:ext cx="4466681" cy="10341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en-GB" sz="1800" dirty="0">
                <a:solidFill>
                  <a:schemeClr val="bg1"/>
                </a:solidFill>
                <a:latin typeface="Helvetica" panose="020B0604020202030204" pitchFamily="34" charset="0"/>
                <a:ea typeface="+mn-ea"/>
                <a:cs typeface="+mn-cs"/>
              </a:rPr>
              <a:t>FE Account Management Team</a:t>
            </a:r>
          </a:p>
          <a:p>
            <a:pPr>
              <a:lnSpc>
                <a:spcPct val="100000"/>
              </a:lnSpc>
              <a:spcBef>
                <a:spcPct val="20000"/>
              </a:spcBef>
              <a:buFont typeface="Wingdings" pitchFamily="2" charset="2"/>
              <a:buChar char="*"/>
              <a:defRPr/>
            </a:pPr>
            <a:r>
              <a:rPr lang="en-GB" sz="1800" dirty="0">
                <a:solidFill>
                  <a:schemeClr val="bg1"/>
                </a:solidFill>
                <a:latin typeface="Helvetica" panose="020B0604020202030204" pitchFamily="34" charset="0"/>
                <a:ea typeface="+mn-ea"/>
                <a:cs typeface="+mn-cs"/>
                <a:sym typeface="Wingdings" pitchFamily="2" charset="2"/>
              </a:rPr>
              <a:t>  lpservices@slc.co.uk</a:t>
            </a:r>
          </a:p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en-GB" sz="1800" dirty="0">
                <a:solidFill>
                  <a:schemeClr val="bg1"/>
                </a:solidFill>
                <a:latin typeface="Helvetica" panose="020B0604020202030204" pitchFamily="34" charset="0"/>
                <a:ea typeface="+mn-ea"/>
                <a:cs typeface="+mn-cs"/>
                <a:sym typeface="Wingdings" pitchFamily="2" charset="2"/>
              </a:rPr>
              <a:t>www.gov.uk/slc</a:t>
            </a:r>
            <a:endParaRPr lang="en-GB" sz="1800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EDB30-F646-18B3-B2E9-ED3B357CC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90" y="4536245"/>
            <a:ext cx="1205553" cy="61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60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18A73-013F-7D41-EB57-A7C422D2C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487D-B2E3-21BE-CE63-A284CC693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1904869"/>
            <a:ext cx="10158029" cy="889131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Learner eligibility and application</a:t>
            </a:r>
          </a:p>
        </p:txBody>
      </p:sp>
    </p:spTree>
    <p:extLst>
      <p:ext uri="{BB962C8B-B14F-4D97-AF65-F5344CB8AC3E}">
        <p14:creationId xmlns:p14="http://schemas.microsoft.com/office/powerpoint/2010/main" val="2825186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4EBD0-C3F3-58BA-C4D0-9D4A9522B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BF3FB-61F5-0136-1B10-94325369BA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464" y="372602"/>
            <a:ext cx="10515600" cy="623888"/>
          </a:xfrm>
          <a:prstGeom prst="rect">
            <a:avLst/>
          </a:prstGeom>
        </p:spPr>
        <p:txBody>
          <a:bodyPr/>
          <a:lstStyle/>
          <a:p>
            <a:r>
              <a:rPr lang="en-GB" sz="3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Checking eligibility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48C9F3-259C-FDDE-646C-5143D4573372}"/>
              </a:ext>
            </a:extLst>
          </p:cNvPr>
          <p:cNvSpPr/>
          <p:nvPr/>
        </p:nvSpPr>
        <p:spPr>
          <a:xfrm>
            <a:off x="723330" y="1768763"/>
            <a:ext cx="1813393" cy="944940"/>
          </a:xfrm>
          <a:prstGeom prst="roundRect">
            <a:avLst/>
          </a:prstGeom>
          <a:solidFill>
            <a:srgbClr val="EE806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UK nationals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C22050-30E0-4F60-0F9D-03EE09E04E21}"/>
              </a:ext>
            </a:extLst>
          </p:cNvPr>
          <p:cNvSpPr/>
          <p:nvPr/>
        </p:nvSpPr>
        <p:spPr>
          <a:xfrm>
            <a:off x="723330" y="4516878"/>
            <a:ext cx="1813393" cy="944940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Rest of the world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02BDB4-4830-E0B3-131F-1965931BC899}"/>
              </a:ext>
            </a:extLst>
          </p:cNvPr>
          <p:cNvSpPr/>
          <p:nvPr/>
        </p:nvSpPr>
        <p:spPr>
          <a:xfrm>
            <a:off x="3824750" y="1757863"/>
            <a:ext cx="1813393" cy="944940"/>
          </a:xfrm>
          <a:prstGeom prst="roundRect">
            <a:avLst/>
          </a:prstGeom>
          <a:solidFill>
            <a:srgbClr val="EE806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Valid, in-date passport?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B845EB-43CC-5B1C-18DD-4F12A16D91AB}"/>
              </a:ext>
            </a:extLst>
          </p:cNvPr>
          <p:cNvSpPr/>
          <p:nvPr/>
        </p:nvSpPr>
        <p:spPr>
          <a:xfrm>
            <a:off x="7460551" y="996490"/>
            <a:ext cx="1813393" cy="944940"/>
          </a:xfrm>
          <a:prstGeom prst="roundRect">
            <a:avLst/>
          </a:prstGeom>
          <a:solidFill>
            <a:srgbClr val="EE806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 algn="ctr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Passport check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BA9DEE-C12E-C358-3D5A-4F56B6A1AD28}"/>
              </a:ext>
            </a:extLst>
          </p:cNvPr>
          <p:cNvSpPr/>
          <p:nvPr/>
        </p:nvSpPr>
        <p:spPr>
          <a:xfrm>
            <a:off x="7460554" y="2392652"/>
            <a:ext cx="1813393" cy="944940"/>
          </a:xfrm>
          <a:prstGeom prst="roundRect">
            <a:avLst/>
          </a:prstGeom>
          <a:solidFill>
            <a:srgbClr val="EE806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Birth certificate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78A1AE-3C54-FE6A-83FE-50ACF4D79327}"/>
              </a:ext>
            </a:extLst>
          </p:cNvPr>
          <p:cNvSpPr/>
          <p:nvPr/>
        </p:nvSpPr>
        <p:spPr>
          <a:xfrm>
            <a:off x="3889206" y="4516878"/>
            <a:ext cx="1813393" cy="944940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Document number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33FBB3-017B-F678-71E4-60C5A4F22821}"/>
              </a:ext>
            </a:extLst>
          </p:cNvPr>
          <p:cNvSpPr/>
          <p:nvPr/>
        </p:nvSpPr>
        <p:spPr>
          <a:xfrm>
            <a:off x="7460552" y="5268434"/>
            <a:ext cx="1813393" cy="944940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Manual check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458F7EE-BD90-4585-1067-B9D4A11ADB9B}"/>
              </a:ext>
            </a:extLst>
          </p:cNvPr>
          <p:cNvSpPr/>
          <p:nvPr/>
        </p:nvSpPr>
        <p:spPr>
          <a:xfrm>
            <a:off x="7460553" y="3841694"/>
            <a:ext cx="1813393" cy="944940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 Office data share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5221901-2F1E-053D-C181-67A9FC648F52}"/>
              </a:ext>
            </a:extLst>
          </p:cNvPr>
          <p:cNvCxnSpPr/>
          <p:nvPr/>
        </p:nvCxnSpPr>
        <p:spPr>
          <a:xfrm>
            <a:off x="2827867" y="2230333"/>
            <a:ext cx="812800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BA8158-243F-4FAB-F9C3-D28B6B6BDA94}"/>
              </a:ext>
            </a:extLst>
          </p:cNvPr>
          <p:cNvCxnSpPr>
            <a:cxnSpLocks/>
          </p:cNvCxnSpPr>
          <p:nvPr/>
        </p:nvCxnSpPr>
        <p:spPr>
          <a:xfrm flipV="1">
            <a:off x="5754494" y="1515626"/>
            <a:ext cx="1509907" cy="459770"/>
          </a:xfrm>
          <a:prstGeom prst="bentConnector3">
            <a:avLst>
              <a:gd name="adj1" fmla="val 50000"/>
            </a:avLst>
          </a:prstGeom>
          <a:ln w="762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A1F16D-F7B0-1BD8-DF2E-EA725AF1F703}"/>
              </a:ext>
            </a:extLst>
          </p:cNvPr>
          <p:cNvCxnSpPr/>
          <p:nvPr/>
        </p:nvCxnSpPr>
        <p:spPr>
          <a:xfrm>
            <a:off x="2827867" y="4989348"/>
            <a:ext cx="812800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41AE79-7F2F-5B9E-B63A-B735C58FCDC3}"/>
              </a:ext>
            </a:extLst>
          </p:cNvPr>
          <p:cNvCxnSpPr>
            <a:cxnSpLocks/>
          </p:cNvCxnSpPr>
          <p:nvPr/>
        </p:nvCxnSpPr>
        <p:spPr>
          <a:xfrm>
            <a:off x="5754494" y="2392652"/>
            <a:ext cx="1509907" cy="472470"/>
          </a:xfrm>
          <a:prstGeom prst="bentConnector3">
            <a:avLst>
              <a:gd name="adj1" fmla="val 50000"/>
            </a:avLst>
          </a:prstGeom>
          <a:ln w="762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13">
            <a:extLst>
              <a:ext uri="{FF2B5EF4-FFF2-40B4-BE49-F238E27FC236}">
                <a16:creationId xmlns:a16="http://schemas.microsoft.com/office/drawing/2014/main" id="{EF9505AD-F248-2013-D509-2C9637EFB1B4}"/>
              </a:ext>
            </a:extLst>
          </p:cNvPr>
          <p:cNvCxnSpPr>
            <a:cxnSpLocks/>
          </p:cNvCxnSpPr>
          <p:nvPr/>
        </p:nvCxnSpPr>
        <p:spPr>
          <a:xfrm flipV="1">
            <a:off x="5812606" y="4320446"/>
            <a:ext cx="1509907" cy="459770"/>
          </a:xfrm>
          <a:prstGeom prst="bentConnector3">
            <a:avLst>
              <a:gd name="adj1" fmla="val 50000"/>
            </a:avLst>
          </a:prstGeom>
          <a:ln w="762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15">
            <a:extLst>
              <a:ext uri="{FF2B5EF4-FFF2-40B4-BE49-F238E27FC236}">
                <a16:creationId xmlns:a16="http://schemas.microsoft.com/office/drawing/2014/main" id="{4D7C89B4-7381-A12B-81CB-B18C74301277}"/>
              </a:ext>
            </a:extLst>
          </p:cNvPr>
          <p:cNvCxnSpPr>
            <a:cxnSpLocks/>
          </p:cNvCxnSpPr>
          <p:nvPr/>
        </p:nvCxnSpPr>
        <p:spPr>
          <a:xfrm>
            <a:off x="5812605" y="5241263"/>
            <a:ext cx="1509907" cy="472470"/>
          </a:xfrm>
          <a:prstGeom prst="bentConnector3">
            <a:avLst>
              <a:gd name="adj1" fmla="val 50000"/>
            </a:avLst>
          </a:prstGeom>
          <a:ln w="762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587C1E3-785F-EBF5-3068-049C1493634F}"/>
              </a:ext>
            </a:extLst>
          </p:cNvPr>
          <p:cNvSpPr/>
          <p:nvPr/>
        </p:nvSpPr>
        <p:spPr>
          <a:xfrm>
            <a:off x="5826240" y="1457537"/>
            <a:ext cx="482072" cy="370589"/>
          </a:xfrm>
          <a:prstGeom prst="roundRect">
            <a:avLst/>
          </a:prstGeom>
          <a:solidFill>
            <a:srgbClr val="EE806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200" dirty="0">
                <a:latin typeface="Helvetica" panose="020B0604020202020204" pitchFamily="34" charset="0"/>
                <a:cs typeface="Helvetica" panose="020B0604020202020204" pitchFamily="34" charset="0"/>
              </a:rPr>
              <a:t>Yes</a:t>
            </a:r>
            <a:endParaRPr lang="en-GB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A1E9A65-E42E-48D2-8BD1-D0DDFE683B42}"/>
              </a:ext>
            </a:extLst>
          </p:cNvPr>
          <p:cNvSpPr/>
          <p:nvPr/>
        </p:nvSpPr>
        <p:spPr>
          <a:xfrm>
            <a:off x="5854964" y="2528408"/>
            <a:ext cx="482072" cy="370589"/>
          </a:xfrm>
          <a:prstGeom prst="roundRect">
            <a:avLst/>
          </a:prstGeom>
          <a:solidFill>
            <a:srgbClr val="EE806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85E95A-F5C3-6D08-7D13-64A4A0D2E509}"/>
              </a:ext>
            </a:extLst>
          </p:cNvPr>
          <p:cNvSpPr/>
          <p:nvPr/>
        </p:nvSpPr>
        <p:spPr>
          <a:xfrm>
            <a:off x="9864436" y="2478714"/>
            <a:ext cx="2050473" cy="22518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DWP – National Insurance number verification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D3686F-C722-697D-778A-09EBC4980C03}"/>
              </a:ext>
            </a:extLst>
          </p:cNvPr>
          <p:cNvCxnSpPr>
            <a:cxnSpLocks/>
          </p:cNvCxnSpPr>
          <p:nvPr/>
        </p:nvCxnSpPr>
        <p:spPr>
          <a:xfrm>
            <a:off x="9323639" y="4320446"/>
            <a:ext cx="479656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E67F30-E5FE-4BD3-C215-5BC6E9C7E4C7}"/>
              </a:ext>
            </a:extLst>
          </p:cNvPr>
          <p:cNvCxnSpPr>
            <a:cxnSpLocks/>
          </p:cNvCxnSpPr>
          <p:nvPr/>
        </p:nvCxnSpPr>
        <p:spPr>
          <a:xfrm>
            <a:off x="9303761" y="2859241"/>
            <a:ext cx="479656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19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CDF58-A3E6-8862-3F4E-543C64853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D3F26-C1EF-1B4B-8E96-5FF4DC636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36" y="238125"/>
            <a:ext cx="5575014" cy="638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81E175-6597-B829-D00E-40BC899C3E31}"/>
              </a:ext>
            </a:extLst>
          </p:cNvPr>
          <p:cNvSpPr txBox="1"/>
          <p:nvPr/>
        </p:nvSpPr>
        <p:spPr>
          <a:xfrm>
            <a:off x="6953250" y="1350010"/>
            <a:ext cx="439391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this example, the National Insurance number has not yet been verified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can confirm attendance but we will not release payment until it is verified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process should take no more than 2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5258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38397-A0B8-8A3D-B572-5B0EA89A0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F9F3-8019-8A5E-AFB6-30B11D0D0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0" y="400998"/>
            <a:ext cx="5115493" cy="726188"/>
          </a:xfrm>
        </p:spPr>
        <p:txBody>
          <a:bodyPr/>
          <a:lstStyle/>
          <a:p>
            <a:r>
              <a:rPr lang="en-US" sz="36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 to know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506C7D-0099-FAEC-5B7C-7F15632C1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944821"/>
              </p:ext>
            </p:extLst>
          </p:nvPr>
        </p:nvGraphicFramePr>
        <p:xfrm>
          <a:off x="879855" y="1707218"/>
          <a:ext cx="9918773" cy="3456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8773">
                  <a:extLst>
                    <a:ext uri="{9D8B030D-6E8A-4147-A177-3AD203B41FA5}">
                      <a16:colId xmlns:a16="http://schemas.microsoft.com/office/drawing/2014/main" val="4168419578"/>
                    </a:ext>
                  </a:extLst>
                </a:gridCol>
              </a:tblGrid>
              <a:tr h="432101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Learner important facts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6251"/>
                  </a:ext>
                </a:extLst>
              </a:tr>
              <a:tr h="432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learner can apply for a minimum loan of £300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515049"/>
                  </a:ext>
                </a:extLst>
              </a:tr>
              <a:tr h="432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Learners can apply for 2 loans for eligible courses running at the same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248728"/>
                  </a:ext>
                </a:extLst>
              </a:tr>
              <a:tr h="432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Only one application required for the full duration of the course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836862"/>
                  </a:ext>
                </a:extLst>
              </a:tr>
              <a:tr h="432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Learners can submit their application up to the last day of their course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057220"/>
                  </a:ext>
                </a:extLst>
              </a:tr>
              <a:tr h="432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Learners can apply for up to four loans*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103961"/>
                  </a:ext>
                </a:extLst>
              </a:tr>
              <a:tr h="432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Learners can get repeat funding for a course if required*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209304"/>
                  </a:ext>
                </a:extLst>
              </a:tr>
              <a:tr h="432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Learners can amend certain information by logging into their account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72644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3C5AE9A-58C2-9780-8F9E-6B105D1E2220}"/>
              </a:ext>
            </a:extLst>
          </p:cNvPr>
          <p:cNvSpPr txBox="1"/>
          <p:nvPr/>
        </p:nvSpPr>
        <p:spPr>
          <a:xfrm>
            <a:off x="723330" y="608767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*Access to HE and A Levels are the exception</a:t>
            </a:r>
          </a:p>
        </p:txBody>
      </p:sp>
    </p:spTree>
    <p:extLst>
      <p:ext uri="{BB962C8B-B14F-4D97-AF65-F5344CB8AC3E}">
        <p14:creationId xmlns:p14="http://schemas.microsoft.com/office/powerpoint/2010/main" val="379990426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age">
  <a:themeElements>
    <a:clrScheme name="SLC 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6060"/>
      </a:accent1>
      <a:accent2>
        <a:srgbClr val="E97132"/>
      </a:accent2>
      <a:accent3>
        <a:srgbClr val="AACA3D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ver Pages">
  <a:themeElements>
    <a:clrScheme name="SLC 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6060"/>
      </a:accent1>
      <a:accent2>
        <a:srgbClr val="E97132"/>
      </a:accent2>
      <a:accent3>
        <a:srgbClr val="AACA3D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Break Pages">
  <a:themeElements>
    <a:clrScheme name="SLC 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6060"/>
      </a:accent1>
      <a:accent2>
        <a:srgbClr val="E97132"/>
      </a:accent2>
      <a:accent3>
        <a:srgbClr val="AACA3D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Content Pages">
  <a:themeElements>
    <a:clrScheme name="SLC 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6060"/>
      </a:accent1>
      <a:accent2>
        <a:srgbClr val="E97132"/>
      </a:accent2>
      <a:accent3>
        <a:srgbClr val="AACA3D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24525</TotalTime>
  <Words>2895</Words>
  <Application>Microsoft Office PowerPoint</Application>
  <PresentationFormat>Widescreen</PresentationFormat>
  <Paragraphs>778</Paragraphs>
  <Slides>54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Aptos</vt:lpstr>
      <vt:lpstr>Aptos Display</vt:lpstr>
      <vt:lpstr>Arial</vt:lpstr>
      <vt:lpstr>Calibri</vt:lpstr>
      <vt:lpstr>Helvetica</vt:lpstr>
      <vt:lpstr>Trebuchet MS</vt:lpstr>
      <vt:lpstr>Wingdings</vt:lpstr>
      <vt:lpstr>Blank Page</vt:lpstr>
      <vt:lpstr>Cover Pages</vt:lpstr>
      <vt:lpstr>Break Pages</vt:lpstr>
      <vt:lpstr>Content Pages</vt:lpstr>
      <vt:lpstr>Office Theme</vt:lpstr>
      <vt:lpstr>    Learning provider training  Advanced Learner Loans (ALL)  </vt:lpstr>
      <vt:lpstr>Agenda</vt:lpstr>
      <vt:lpstr>Roles and responsibilities</vt:lpstr>
      <vt:lpstr>Knowledge check</vt:lpstr>
      <vt:lpstr>Roles and responsibilities</vt:lpstr>
      <vt:lpstr>Learner eligibility and application</vt:lpstr>
      <vt:lpstr>Checking eligibility</vt:lpstr>
      <vt:lpstr>PowerPoint Presentation</vt:lpstr>
      <vt:lpstr>Good to know</vt:lpstr>
      <vt:lpstr>PowerPoint Presentation</vt:lpstr>
      <vt:lpstr>PowerPoint Presentation</vt:lpstr>
      <vt:lpstr>PowerPoint Presentation</vt:lpstr>
      <vt:lpstr>Auto cancellations</vt:lpstr>
      <vt:lpstr>Service standards</vt:lpstr>
      <vt:lpstr>Service standards</vt:lpstr>
      <vt:lpstr>PowerPoint Presentation</vt:lpstr>
      <vt:lpstr>Service standards</vt:lpstr>
      <vt:lpstr>Navigating the portal</vt:lpstr>
      <vt:lpstr>Pre liability changes</vt:lpstr>
      <vt:lpstr>Auto cancellation</vt:lpstr>
      <vt:lpstr>Scenario 1</vt:lpstr>
      <vt:lpstr>Scenario 2</vt:lpstr>
      <vt:lpstr>Scenario 3</vt:lpstr>
      <vt:lpstr>Portal functionality</vt:lpstr>
      <vt:lpstr>Confirming attendance </vt:lpstr>
      <vt:lpstr>PowerPoint Presentation</vt:lpstr>
      <vt:lpstr>Portal functionality</vt:lpstr>
      <vt:lpstr>PowerPoint Presentation</vt:lpstr>
      <vt:lpstr>PowerPoint Presentation</vt:lpstr>
      <vt:lpstr>Post liability considerations </vt:lpstr>
      <vt:lpstr>PowerPoint Presentation</vt:lpstr>
      <vt:lpstr>PowerPoint Presentation</vt:lpstr>
      <vt:lpstr>Financial reporting</vt:lpstr>
      <vt:lpstr>Financial reports </vt:lpstr>
      <vt:lpstr>Loan facility details</vt:lpstr>
      <vt:lpstr>PowerPoint Presentation</vt:lpstr>
      <vt:lpstr>Payment instalment report</vt:lpstr>
      <vt:lpstr>   Challenges and things to consider</vt:lpstr>
      <vt:lpstr>PowerPoint Presentation</vt:lpstr>
      <vt:lpstr>Monitoring your facility</vt:lpstr>
      <vt:lpstr>Maximising your facility</vt:lpstr>
      <vt:lpstr>Overpayments</vt:lpstr>
      <vt:lpstr>Learner repayment process</vt:lpstr>
      <vt:lpstr>Student loan repayment</vt:lpstr>
      <vt:lpstr>Student loan – managing the balance</vt:lpstr>
      <vt:lpstr>Academic year preparation</vt:lpstr>
      <vt:lpstr>Milestones</vt:lpstr>
      <vt:lpstr>Academic year readiness</vt:lpstr>
      <vt:lpstr>Recap</vt:lpstr>
      <vt:lpstr>Recap</vt:lpstr>
      <vt:lpstr>Further education</vt:lpstr>
      <vt:lpstr>Lifelong Learning Entitlement (LLE) </vt:lpstr>
      <vt:lpstr>Useful contacts and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Neil Brown</dc:creator>
  <cp:lastModifiedBy>Oonagh White</cp:lastModifiedBy>
  <cp:revision>176</cp:revision>
  <dcterms:created xsi:type="dcterms:W3CDTF">2024-10-02T14:47:44Z</dcterms:created>
  <dcterms:modified xsi:type="dcterms:W3CDTF">2026-06-04T12:24:31Z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a6745fb-3f26-4c57-86f8-58701135f02c_Enabled">
    <vt:lpwstr>true</vt:lpwstr>
  </property>
  <property fmtid="{D5CDD505-2E9C-101B-9397-08002B2CF9AE}" pid="3" name="MSIP_Label_aa6745fb-3f26-4c57-86f8-58701135f02c_SetDate">
    <vt:lpwstr>2024-10-02T14:54:14Z</vt:lpwstr>
  </property>
  <property fmtid="{D5CDD505-2E9C-101B-9397-08002B2CF9AE}" pid="4" name="MSIP_Label_aa6745fb-3f26-4c57-86f8-58701135f02c_Method">
    <vt:lpwstr>Privileged</vt:lpwstr>
  </property>
  <property fmtid="{D5CDD505-2E9C-101B-9397-08002B2CF9AE}" pid="5" name="MSIP_Label_aa6745fb-3f26-4c57-86f8-58701135f02c_Name">
    <vt:lpwstr>NO MARKING (PUBLIC)</vt:lpwstr>
  </property>
  <property fmtid="{D5CDD505-2E9C-101B-9397-08002B2CF9AE}" pid="6" name="MSIP_Label_aa6745fb-3f26-4c57-86f8-58701135f02c_SiteId">
    <vt:lpwstr>4c6898a9-8fca-42f9-aa92-82cb3e252bc6</vt:lpwstr>
  </property>
  <property fmtid="{D5CDD505-2E9C-101B-9397-08002B2CF9AE}" pid="7" name="MSIP_Label_aa6745fb-3f26-4c57-86f8-58701135f02c_ActionId">
    <vt:lpwstr>1d64fd3e-34b6-422a-9537-de35b51e4eee</vt:lpwstr>
  </property>
  <property fmtid="{D5CDD505-2E9C-101B-9397-08002B2CF9AE}" pid="8" name="MSIP_Label_aa6745fb-3f26-4c57-86f8-58701135f02c_ContentBits">
    <vt:lpwstr>0</vt:lpwstr>
  </property>
</Properties>
</file>