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69" r:id="rId2"/>
    <p:sldMasterId id="2147483670" r:id="rId3"/>
    <p:sldMasterId id="2147483671" r:id="rId4"/>
    <p:sldMasterId id="2147483648" r:id="rId5"/>
  </p:sldMasterIdLst>
  <p:notesMasterIdLst>
    <p:notesMasterId r:id="rId31"/>
  </p:notesMasterIdLst>
  <p:handoutMasterIdLst>
    <p:handoutMasterId r:id="rId32"/>
  </p:handoutMasterIdLst>
  <p:sldIdLst>
    <p:sldId id="312" r:id="rId6"/>
    <p:sldId id="336" r:id="rId7"/>
    <p:sldId id="339" r:id="rId8"/>
    <p:sldId id="2651" r:id="rId9"/>
    <p:sldId id="340" r:id="rId10"/>
    <p:sldId id="2142532927" r:id="rId11"/>
    <p:sldId id="2142532994" r:id="rId12"/>
    <p:sldId id="2142532992" r:id="rId13"/>
    <p:sldId id="350" r:id="rId14"/>
    <p:sldId id="349" r:id="rId15"/>
    <p:sldId id="2142532938" r:id="rId16"/>
    <p:sldId id="2142532987" r:id="rId17"/>
    <p:sldId id="2142532929" r:id="rId18"/>
    <p:sldId id="2142532870" r:id="rId19"/>
    <p:sldId id="2582" r:id="rId20"/>
    <p:sldId id="2142532930" r:id="rId21"/>
    <p:sldId id="2142532936" r:id="rId22"/>
    <p:sldId id="2142532991" r:id="rId23"/>
    <p:sldId id="2142532931" r:id="rId24"/>
    <p:sldId id="2142532935" r:id="rId25"/>
    <p:sldId id="2142532932" r:id="rId26"/>
    <p:sldId id="2142532933" r:id="rId27"/>
    <p:sldId id="2142532990" r:id="rId28"/>
    <p:sldId id="2142532988" r:id="rId29"/>
    <p:sldId id="329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60"/>
    <a:srgbClr val="F4F6E8"/>
    <a:srgbClr val="000000"/>
    <a:srgbClr val="ABE338"/>
    <a:srgbClr val="E8E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77124" autoAdjust="0"/>
  </p:normalViewPr>
  <p:slideViewPr>
    <p:cSldViewPr snapToGrid="0">
      <p:cViewPr varScale="1">
        <p:scale>
          <a:sx n="85" d="100"/>
          <a:sy n="85" d="100"/>
        </p:scale>
        <p:origin x="17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64C03-10E7-4DD1-BF2C-172F3C46ECD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D8B4B1-FAF8-4C84-AF56-5BAE9B7FC104}">
      <dgm:prSet custT="1"/>
      <dgm:spPr>
        <a:solidFill>
          <a:srgbClr val="ABE338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en-GB" sz="1600" b="1" u="none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Do you make of use of SLC websites?</a:t>
          </a:r>
        </a:p>
      </dgm:t>
    </dgm:pt>
    <dgm:pt modelId="{2BE6D351-93DC-463B-A636-DCA64ABC511E}" type="parTrans" cxnId="{7B43EA2A-960B-4412-A758-0B1FE6A4AED3}">
      <dgm:prSet/>
      <dgm:spPr/>
      <dgm:t>
        <a:bodyPr/>
        <a:lstStyle/>
        <a:p>
          <a:endParaRPr lang="en-GB" sz="1200"/>
        </a:p>
      </dgm:t>
    </dgm:pt>
    <dgm:pt modelId="{5409E0FF-EA02-493B-8761-D8DBAB83B0AF}" type="sibTrans" cxnId="{7B43EA2A-960B-4412-A758-0B1FE6A4AED3}">
      <dgm:prSet custT="1"/>
      <dgm:spPr/>
      <dgm:t>
        <a:bodyPr/>
        <a:lstStyle/>
        <a:p>
          <a:endParaRPr lang="en-GB" sz="1200"/>
        </a:p>
      </dgm:t>
    </dgm:pt>
    <dgm:pt modelId="{BF420D9B-0FD2-42C2-9707-D93DEB994D2A}">
      <dgm:prSet custT="1"/>
      <dgm:spPr>
        <a:solidFill>
          <a:srgbClr val="CC0000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en-GB" sz="1600" b="1" dirty="0">
              <a:latin typeface="Helvetica" panose="020B0604020202020204" pitchFamily="34" charset="0"/>
              <a:cs typeface="Helvetica" panose="020B0604020202020204" pitchFamily="34" charset="0"/>
            </a:rPr>
            <a:t>Do you promote distance learning courses?</a:t>
          </a:r>
        </a:p>
      </dgm:t>
    </dgm:pt>
    <dgm:pt modelId="{E4FD8578-AC26-4D2C-A7FE-56F58749B803}" type="parTrans" cxnId="{BBE0BE44-E8D8-4550-82F4-4BACB45313B0}">
      <dgm:prSet/>
      <dgm:spPr/>
      <dgm:t>
        <a:bodyPr/>
        <a:lstStyle/>
        <a:p>
          <a:endParaRPr lang="en-GB" sz="1200"/>
        </a:p>
      </dgm:t>
    </dgm:pt>
    <dgm:pt modelId="{31CA656C-1477-4032-AD66-A46F0BAA33F5}" type="sibTrans" cxnId="{BBE0BE44-E8D8-4550-82F4-4BACB45313B0}">
      <dgm:prSet/>
      <dgm:spPr/>
      <dgm:t>
        <a:bodyPr/>
        <a:lstStyle/>
        <a:p>
          <a:endParaRPr lang="en-GB" sz="1200"/>
        </a:p>
      </dgm:t>
    </dgm:pt>
    <dgm:pt modelId="{0A6CD352-485C-4E8C-80CE-09FF9769A324}">
      <dgm:prSet phldrT="[Text]" custT="1"/>
      <dgm:spPr>
        <a:solidFill>
          <a:srgbClr val="005293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en-GB" sz="1600" b="1" dirty="0">
              <a:latin typeface="Helvetica" panose="020B0604020202020204" pitchFamily="34" charset="0"/>
              <a:cs typeface="Helvetica" panose="020B0604020202020204" pitchFamily="34" charset="0"/>
            </a:rPr>
            <a:t>Are you having the correct IAG conversations?</a:t>
          </a:r>
          <a:endParaRPr lang="en-GB" sz="1600" b="1" u="none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7A4F09-55EA-449A-9C52-4E627EC875C2}" type="sibTrans" cxnId="{E92571B9-CDB1-43DC-824C-8E0602DCC822}">
      <dgm:prSet custT="1"/>
      <dgm:spPr/>
      <dgm:t>
        <a:bodyPr/>
        <a:lstStyle/>
        <a:p>
          <a:endParaRPr lang="en-GB" sz="1200"/>
        </a:p>
      </dgm:t>
    </dgm:pt>
    <dgm:pt modelId="{59ED0EDC-A96C-4BF8-99BF-3B224C2D268A}" type="parTrans" cxnId="{E92571B9-CDB1-43DC-824C-8E0602DCC822}">
      <dgm:prSet/>
      <dgm:spPr/>
      <dgm:t>
        <a:bodyPr/>
        <a:lstStyle/>
        <a:p>
          <a:endParaRPr lang="en-GB" sz="1200"/>
        </a:p>
      </dgm:t>
    </dgm:pt>
    <dgm:pt modelId="{BC7CDECF-5604-4D7C-BA1D-8E72E1421790}">
      <dgm:prSet phldrT="[Text]" custT="1"/>
      <dgm:spPr>
        <a:solidFill>
          <a:srgbClr val="F7CA18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en-GB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How do you raise awareness of ALL funding?</a:t>
          </a:r>
          <a:endParaRPr lang="en-GB" sz="16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B41BAE4-CE3F-417F-BC20-4F5A4517CDFC}" type="sibTrans" cxnId="{5817A21F-B60F-4958-BB20-F6B45249EBB3}">
      <dgm:prSet custT="1"/>
      <dgm:spPr/>
      <dgm:t>
        <a:bodyPr/>
        <a:lstStyle/>
        <a:p>
          <a:endParaRPr lang="en-GB" sz="1200"/>
        </a:p>
      </dgm:t>
    </dgm:pt>
    <dgm:pt modelId="{715B88FB-2FE3-4884-BE9A-7D981BCFC2F4}" type="parTrans" cxnId="{5817A21F-B60F-4958-BB20-F6B45249EBB3}">
      <dgm:prSet/>
      <dgm:spPr/>
      <dgm:t>
        <a:bodyPr/>
        <a:lstStyle/>
        <a:p>
          <a:endParaRPr lang="en-GB" sz="1200"/>
        </a:p>
      </dgm:t>
    </dgm:pt>
    <dgm:pt modelId="{086C50EA-0D68-4746-B25C-4A5EA65B4A5A}" type="pres">
      <dgm:prSet presAssocID="{2D764C03-10E7-4DD1-BF2C-172F3C46ECDE}" presName="Name0" presStyleCnt="0">
        <dgm:presLayoutVars>
          <dgm:chMax val="7"/>
          <dgm:dir/>
          <dgm:animOne val="branch"/>
        </dgm:presLayoutVars>
      </dgm:prSet>
      <dgm:spPr/>
    </dgm:pt>
    <dgm:pt modelId="{D2FF62FD-645D-41ED-8EC0-711F34BB8B3F}" type="pres">
      <dgm:prSet presAssocID="{BC7CDECF-5604-4D7C-BA1D-8E72E1421790}" presName="parTx1" presStyleLbl="node1" presStyleIdx="0" presStyleCnt="4" custLinFactNeighborX="-973" custLinFactNeighborY="-44775"/>
      <dgm:spPr/>
    </dgm:pt>
    <dgm:pt modelId="{02B7F696-8078-44D4-B9B8-8990535263E1}" type="pres">
      <dgm:prSet presAssocID="{0A6CD352-485C-4E8C-80CE-09FF9769A324}" presName="parTx2" presStyleLbl="node1" presStyleIdx="1" presStyleCnt="4" custLinFactNeighborX="-2595" custLinFactNeighborY="-4671"/>
      <dgm:spPr/>
    </dgm:pt>
    <dgm:pt modelId="{DD91071B-CA71-47FC-A110-55CF3C6C8D87}" type="pres">
      <dgm:prSet presAssocID="{E9D8B4B1-FAF8-4C84-AF56-5BAE9B7FC104}" presName="parTx3" presStyleLbl="node1" presStyleIdx="2" presStyleCnt="4" custLinFactNeighborX="64" custLinFactNeighborY="22858"/>
      <dgm:spPr/>
    </dgm:pt>
    <dgm:pt modelId="{87248D3D-1FD2-4B9A-8037-BAE495A766D6}" type="pres">
      <dgm:prSet presAssocID="{BF420D9B-0FD2-42C2-9707-D93DEB994D2A}" presName="parTx4" presStyleLbl="node1" presStyleIdx="3" presStyleCnt="4" custLinFactNeighborX="6747" custLinFactNeighborY="52192"/>
      <dgm:spPr/>
    </dgm:pt>
  </dgm:ptLst>
  <dgm:cxnLst>
    <dgm:cxn modelId="{A8517A02-F5A3-4280-8BEE-287714C98E05}" type="presOf" srcId="{2D764C03-10E7-4DD1-BF2C-172F3C46ECDE}" destId="{086C50EA-0D68-4746-B25C-4A5EA65B4A5A}" srcOrd="0" destOrd="0" presId="urn:microsoft.com/office/officeart/2009/3/layout/SubStepProcess"/>
    <dgm:cxn modelId="{5817A21F-B60F-4958-BB20-F6B45249EBB3}" srcId="{2D764C03-10E7-4DD1-BF2C-172F3C46ECDE}" destId="{BC7CDECF-5604-4D7C-BA1D-8E72E1421790}" srcOrd="0" destOrd="0" parTransId="{715B88FB-2FE3-4884-BE9A-7D981BCFC2F4}" sibTransId="{AB41BAE4-CE3F-417F-BC20-4F5A4517CDFC}"/>
    <dgm:cxn modelId="{7B43EA2A-960B-4412-A758-0B1FE6A4AED3}" srcId="{2D764C03-10E7-4DD1-BF2C-172F3C46ECDE}" destId="{E9D8B4B1-FAF8-4C84-AF56-5BAE9B7FC104}" srcOrd="2" destOrd="0" parTransId="{2BE6D351-93DC-463B-A636-DCA64ABC511E}" sibTransId="{5409E0FF-EA02-493B-8761-D8DBAB83B0AF}"/>
    <dgm:cxn modelId="{B2AA8334-F661-4CBA-99D6-CB5D500E1C86}" type="presOf" srcId="{E9D8B4B1-FAF8-4C84-AF56-5BAE9B7FC104}" destId="{DD91071B-CA71-47FC-A110-55CF3C6C8D87}" srcOrd="0" destOrd="0" presId="urn:microsoft.com/office/officeart/2009/3/layout/SubStepProcess"/>
    <dgm:cxn modelId="{782D785C-9EAA-4273-B5CB-B04AE24D2428}" type="presOf" srcId="{BF420D9B-0FD2-42C2-9707-D93DEB994D2A}" destId="{87248D3D-1FD2-4B9A-8037-BAE495A766D6}" srcOrd="0" destOrd="0" presId="urn:microsoft.com/office/officeart/2009/3/layout/SubStepProcess"/>
    <dgm:cxn modelId="{BBE0BE44-E8D8-4550-82F4-4BACB45313B0}" srcId="{2D764C03-10E7-4DD1-BF2C-172F3C46ECDE}" destId="{BF420D9B-0FD2-42C2-9707-D93DEB994D2A}" srcOrd="3" destOrd="0" parTransId="{E4FD8578-AC26-4D2C-A7FE-56F58749B803}" sibTransId="{31CA656C-1477-4032-AD66-A46F0BAA33F5}"/>
    <dgm:cxn modelId="{D6D20F92-CA51-4C80-BC6D-B94E4C0AC864}" type="presOf" srcId="{BC7CDECF-5604-4D7C-BA1D-8E72E1421790}" destId="{D2FF62FD-645D-41ED-8EC0-711F34BB8B3F}" srcOrd="0" destOrd="0" presId="urn:microsoft.com/office/officeart/2009/3/layout/SubStepProcess"/>
    <dgm:cxn modelId="{E92571B9-CDB1-43DC-824C-8E0602DCC822}" srcId="{2D764C03-10E7-4DD1-BF2C-172F3C46ECDE}" destId="{0A6CD352-485C-4E8C-80CE-09FF9769A324}" srcOrd="1" destOrd="0" parTransId="{59ED0EDC-A96C-4BF8-99BF-3B224C2D268A}" sibTransId="{9F7A4F09-55EA-449A-9C52-4E627EC875C2}"/>
    <dgm:cxn modelId="{929500DD-C7E4-4999-943D-34BBFFAC81E2}" type="presOf" srcId="{0A6CD352-485C-4E8C-80CE-09FF9769A324}" destId="{02B7F696-8078-44D4-B9B8-8990535263E1}" srcOrd="0" destOrd="0" presId="urn:microsoft.com/office/officeart/2009/3/layout/SubStepProcess"/>
    <dgm:cxn modelId="{9CB14526-4FA9-4065-85A5-A52F1A49F8F4}" type="presParOf" srcId="{086C50EA-0D68-4746-B25C-4A5EA65B4A5A}" destId="{D2FF62FD-645D-41ED-8EC0-711F34BB8B3F}" srcOrd="0" destOrd="0" presId="urn:microsoft.com/office/officeart/2009/3/layout/SubStepProcess"/>
    <dgm:cxn modelId="{393F7F45-8578-46E2-8E65-8F7D3653BE86}" type="presParOf" srcId="{086C50EA-0D68-4746-B25C-4A5EA65B4A5A}" destId="{02B7F696-8078-44D4-B9B8-8990535263E1}" srcOrd="1" destOrd="0" presId="urn:microsoft.com/office/officeart/2009/3/layout/SubStepProcess"/>
    <dgm:cxn modelId="{4B337312-BE79-4A96-9F8C-E2DA47D5E002}" type="presParOf" srcId="{086C50EA-0D68-4746-B25C-4A5EA65B4A5A}" destId="{DD91071B-CA71-47FC-A110-55CF3C6C8D87}" srcOrd="2" destOrd="0" presId="urn:microsoft.com/office/officeart/2009/3/layout/SubStepProcess"/>
    <dgm:cxn modelId="{361F5D5C-253C-401A-832F-9FAD316D767E}" type="presParOf" srcId="{086C50EA-0D68-4746-B25C-4A5EA65B4A5A}" destId="{87248D3D-1FD2-4B9A-8037-BAE495A766D6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64C03-10E7-4DD1-BF2C-172F3C46ECD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7CDECF-5604-4D7C-BA1D-8E72E1421790}">
      <dgm:prSet phldrT="[Text]" custT="1"/>
      <dgm:spPr>
        <a:solidFill>
          <a:srgbClr val="F7CA18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en-GB" sz="16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25/26 Launch</a:t>
          </a:r>
          <a:endParaRPr lang="en-GB" sz="16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15B88FB-2FE3-4884-BE9A-7D981BCFC2F4}" type="parTrans" cxnId="{5817A21F-B60F-4958-BB20-F6B45249EBB3}">
      <dgm:prSet/>
      <dgm:spPr/>
      <dgm:t>
        <a:bodyPr/>
        <a:lstStyle/>
        <a:p>
          <a:endParaRPr lang="en-GB" sz="1200"/>
        </a:p>
      </dgm:t>
    </dgm:pt>
    <dgm:pt modelId="{AB41BAE4-CE3F-417F-BC20-4F5A4517CDFC}" type="sibTrans" cxnId="{5817A21F-B60F-4958-BB20-F6B45249EBB3}">
      <dgm:prSet custT="1"/>
      <dgm:spPr/>
      <dgm:t>
        <a:bodyPr/>
        <a:lstStyle/>
        <a:p>
          <a:endParaRPr lang="en-GB" sz="1200"/>
        </a:p>
      </dgm:t>
    </dgm:pt>
    <dgm:pt modelId="{0A6CD352-485C-4E8C-80CE-09FF9769A324}">
      <dgm:prSet phldrT="[Text]" custT="1"/>
      <dgm:spPr>
        <a:solidFill>
          <a:srgbClr val="005293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en-GB" sz="1600" b="1" dirty="0">
              <a:latin typeface="Helvetica" panose="020B0604020202020204" pitchFamily="34" charset="0"/>
              <a:cs typeface="Helvetica" panose="020B0604020202020204" pitchFamily="34" charset="0"/>
            </a:rPr>
            <a:t>Processing </a:t>
          </a:r>
          <a:r>
            <a:rPr lang="en-GB" sz="1600" b="1" u="none" dirty="0">
              <a:latin typeface="Helvetica" panose="020B0604020202020204" pitchFamily="34" charset="0"/>
              <a:cs typeface="Helvetica" panose="020B0604020202020204" pitchFamily="34" charset="0"/>
            </a:rPr>
            <a:t>Updates</a:t>
          </a:r>
        </a:p>
      </dgm:t>
    </dgm:pt>
    <dgm:pt modelId="{59ED0EDC-A96C-4BF8-99BF-3B224C2D268A}" type="parTrans" cxnId="{E92571B9-CDB1-43DC-824C-8E0602DCC822}">
      <dgm:prSet/>
      <dgm:spPr/>
      <dgm:t>
        <a:bodyPr/>
        <a:lstStyle/>
        <a:p>
          <a:endParaRPr lang="en-GB" sz="1200"/>
        </a:p>
      </dgm:t>
    </dgm:pt>
    <dgm:pt modelId="{9F7A4F09-55EA-449A-9C52-4E627EC875C2}" type="sibTrans" cxnId="{E92571B9-CDB1-43DC-824C-8E0602DCC822}">
      <dgm:prSet custT="1"/>
      <dgm:spPr/>
      <dgm:t>
        <a:bodyPr/>
        <a:lstStyle/>
        <a:p>
          <a:endParaRPr lang="en-GB" sz="1200"/>
        </a:p>
      </dgm:t>
    </dgm:pt>
    <dgm:pt modelId="{E9D8B4B1-FAF8-4C84-AF56-5BAE9B7FC104}">
      <dgm:prSet custT="1"/>
      <dgm:spPr>
        <a:solidFill>
          <a:srgbClr val="ABE338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en-GB" sz="1600" b="1" dirty="0">
              <a:latin typeface="Helvetica" panose="020B0604020202020204" pitchFamily="34" charset="0"/>
              <a:cs typeface="Helvetica" panose="020B0604020202020204" pitchFamily="34" charset="0"/>
            </a:rPr>
            <a:t>Home Office Data Share (HODS)</a:t>
          </a:r>
          <a:endParaRPr lang="en-GB" sz="1600" u="none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BE6D351-93DC-463B-A636-DCA64ABC511E}" type="parTrans" cxnId="{7B43EA2A-960B-4412-A758-0B1FE6A4AED3}">
      <dgm:prSet/>
      <dgm:spPr/>
      <dgm:t>
        <a:bodyPr/>
        <a:lstStyle/>
        <a:p>
          <a:endParaRPr lang="en-GB" sz="1200"/>
        </a:p>
      </dgm:t>
    </dgm:pt>
    <dgm:pt modelId="{5409E0FF-EA02-493B-8761-D8DBAB83B0AF}" type="sibTrans" cxnId="{7B43EA2A-960B-4412-A758-0B1FE6A4AED3}">
      <dgm:prSet custT="1"/>
      <dgm:spPr/>
      <dgm:t>
        <a:bodyPr/>
        <a:lstStyle/>
        <a:p>
          <a:endParaRPr lang="en-GB" sz="1200"/>
        </a:p>
      </dgm:t>
    </dgm:pt>
    <dgm:pt modelId="{BF420D9B-0FD2-42C2-9707-D93DEB994D2A}">
      <dgm:prSet custT="1"/>
      <dgm:spPr>
        <a:solidFill>
          <a:srgbClr val="CC0000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en-GB" sz="1600" b="1" dirty="0">
              <a:latin typeface="Helvetica" panose="020B0604020202020204" pitchFamily="34" charset="0"/>
              <a:cs typeface="Helvetica" panose="020B0604020202020204" pitchFamily="34" charset="0"/>
            </a:rPr>
            <a:t>Access to HE  Write Off</a:t>
          </a:r>
        </a:p>
      </dgm:t>
    </dgm:pt>
    <dgm:pt modelId="{E4FD8578-AC26-4D2C-A7FE-56F58749B803}" type="parTrans" cxnId="{BBE0BE44-E8D8-4550-82F4-4BACB45313B0}">
      <dgm:prSet/>
      <dgm:spPr/>
      <dgm:t>
        <a:bodyPr/>
        <a:lstStyle/>
        <a:p>
          <a:endParaRPr lang="en-GB" sz="1200"/>
        </a:p>
      </dgm:t>
    </dgm:pt>
    <dgm:pt modelId="{31CA656C-1477-4032-AD66-A46F0BAA33F5}" type="sibTrans" cxnId="{BBE0BE44-E8D8-4550-82F4-4BACB45313B0}">
      <dgm:prSet/>
      <dgm:spPr/>
      <dgm:t>
        <a:bodyPr/>
        <a:lstStyle/>
        <a:p>
          <a:endParaRPr lang="en-GB" sz="1200"/>
        </a:p>
      </dgm:t>
    </dgm:pt>
    <dgm:pt modelId="{086C50EA-0D68-4746-B25C-4A5EA65B4A5A}" type="pres">
      <dgm:prSet presAssocID="{2D764C03-10E7-4DD1-BF2C-172F3C46ECDE}" presName="Name0" presStyleCnt="0">
        <dgm:presLayoutVars>
          <dgm:chMax val="7"/>
          <dgm:dir/>
          <dgm:animOne val="branch"/>
        </dgm:presLayoutVars>
      </dgm:prSet>
      <dgm:spPr/>
    </dgm:pt>
    <dgm:pt modelId="{D2FF62FD-645D-41ED-8EC0-711F34BB8B3F}" type="pres">
      <dgm:prSet presAssocID="{BC7CDECF-5604-4D7C-BA1D-8E72E1421790}" presName="parTx1" presStyleLbl="node1" presStyleIdx="0" presStyleCnt="4"/>
      <dgm:spPr/>
    </dgm:pt>
    <dgm:pt modelId="{02B7F696-8078-44D4-B9B8-8990535263E1}" type="pres">
      <dgm:prSet presAssocID="{0A6CD352-485C-4E8C-80CE-09FF9769A324}" presName="parTx2" presStyleLbl="node1" presStyleIdx="1" presStyleCnt="4"/>
      <dgm:spPr/>
    </dgm:pt>
    <dgm:pt modelId="{DD91071B-CA71-47FC-A110-55CF3C6C8D87}" type="pres">
      <dgm:prSet presAssocID="{E9D8B4B1-FAF8-4C84-AF56-5BAE9B7FC104}" presName="parTx3" presStyleLbl="node1" presStyleIdx="2" presStyleCnt="4"/>
      <dgm:spPr/>
    </dgm:pt>
    <dgm:pt modelId="{87248D3D-1FD2-4B9A-8037-BAE495A766D6}" type="pres">
      <dgm:prSet presAssocID="{BF420D9B-0FD2-42C2-9707-D93DEB994D2A}" presName="parTx4" presStyleLbl="node1" presStyleIdx="3" presStyleCnt="4"/>
      <dgm:spPr/>
    </dgm:pt>
  </dgm:ptLst>
  <dgm:cxnLst>
    <dgm:cxn modelId="{A8517A02-F5A3-4280-8BEE-287714C98E05}" type="presOf" srcId="{2D764C03-10E7-4DD1-BF2C-172F3C46ECDE}" destId="{086C50EA-0D68-4746-B25C-4A5EA65B4A5A}" srcOrd="0" destOrd="0" presId="urn:microsoft.com/office/officeart/2009/3/layout/SubStepProcess"/>
    <dgm:cxn modelId="{5817A21F-B60F-4958-BB20-F6B45249EBB3}" srcId="{2D764C03-10E7-4DD1-BF2C-172F3C46ECDE}" destId="{BC7CDECF-5604-4D7C-BA1D-8E72E1421790}" srcOrd="0" destOrd="0" parTransId="{715B88FB-2FE3-4884-BE9A-7D981BCFC2F4}" sibTransId="{AB41BAE4-CE3F-417F-BC20-4F5A4517CDFC}"/>
    <dgm:cxn modelId="{7B43EA2A-960B-4412-A758-0B1FE6A4AED3}" srcId="{2D764C03-10E7-4DD1-BF2C-172F3C46ECDE}" destId="{E9D8B4B1-FAF8-4C84-AF56-5BAE9B7FC104}" srcOrd="2" destOrd="0" parTransId="{2BE6D351-93DC-463B-A636-DCA64ABC511E}" sibTransId="{5409E0FF-EA02-493B-8761-D8DBAB83B0AF}"/>
    <dgm:cxn modelId="{B2AA8334-F661-4CBA-99D6-CB5D500E1C86}" type="presOf" srcId="{E9D8B4B1-FAF8-4C84-AF56-5BAE9B7FC104}" destId="{DD91071B-CA71-47FC-A110-55CF3C6C8D87}" srcOrd="0" destOrd="0" presId="urn:microsoft.com/office/officeart/2009/3/layout/SubStepProcess"/>
    <dgm:cxn modelId="{782D785C-9EAA-4273-B5CB-B04AE24D2428}" type="presOf" srcId="{BF420D9B-0FD2-42C2-9707-D93DEB994D2A}" destId="{87248D3D-1FD2-4B9A-8037-BAE495A766D6}" srcOrd="0" destOrd="0" presId="urn:microsoft.com/office/officeart/2009/3/layout/SubStepProcess"/>
    <dgm:cxn modelId="{BBE0BE44-E8D8-4550-82F4-4BACB45313B0}" srcId="{2D764C03-10E7-4DD1-BF2C-172F3C46ECDE}" destId="{BF420D9B-0FD2-42C2-9707-D93DEB994D2A}" srcOrd="3" destOrd="0" parTransId="{E4FD8578-AC26-4D2C-A7FE-56F58749B803}" sibTransId="{31CA656C-1477-4032-AD66-A46F0BAA33F5}"/>
    <dgm:cxn modelId="{D6D20F92-CA51-4C80-BC6D-B94E4C0AC864}" type="presOf" srcId="{BC7CDECF-5604-4D7C-BA1D-8E72E1421790}" destId="{D2FF62FD-645D-41ED-8EC0-711F34BB8B3F}" srcOrd="0" destOrd="0" presId="urn:microsoft.com/office/officeart/2009/3/layout/SubStepProcess"/>
    <dgm:cxn modelId="{E92571B9-CDB1-43DC-824C-8E0602DCC822}" srcId="{2D764C03-10E7-4DD1-BF2C-172F3C46ECDE}" destId="{0A6CD352-485C-4E8C-80CE-09FF9769A324}" srcOrd="1" destOrd="0" parTransId="{59ED0EDC-A96C-4BF8-99BF-3B224C2D268A}" sibTransId="{9F7A4F09-55EA-449A-9C52-4E627EC875C2}"/>
    <dgm:cxn modelId="{929500DD-C7E4-4999-943D-34BBFFAC81E2}" type="presOf" srcId="{0A6CD352-485C-4E8C-80CE-09FF9769A324}" destId="{02B7F696-8078-44D4-B9B8-8990535263E1}" srcOrd="0" destOrd="0" presId="urn:microsoft.com/office/officeart/2009/3/layout/SubStepProcess"/>
    <dgm:cxn modelId="{9CB14526-4FA9-4065-85A5-A52F1A49F8F4}" type="presParOf" srcId="{086C50EA-0D68-4746-B25C-4A5EA65B4A5A}" destId="{D2FF62FD-645D-41ED-8EC0-711F34BB8B3F}" srcOrd="0" destOrd="0" presId="urn:microsoft.com/office/officeart/2009/3/layout/SubStepProcess"/>
    <dgm:cxn modelId="{393F7F45-8578-46E2-8E65-8F7D3653BE86}" type="presParOf" srcId="{086C50EA-0D68-4746-B25C-4A5EA65B4A5A}" destId="{02B7F696-8078-44D4-B9B8-8990535263E1}" srcOrd="1" destOrd="0" presId="urn:microsoft.com/office/officeart/2009/3/layout/SubStepProcess"/>
    <dgm:cxn modelId="{4B337312-BE79-4A96-9F8C-E2DA47D5E002}" type="presParOf" srcId="{086C50EA-0D68-4746-B25C-4A5EA65B4A5A}" destId="{DD91071B-CA71-47FC-A110-55CF3C6C8D87}" srcOrd="2" destOrd="0" presId="urn:microsoft.com/office/officeart/2009/3/layout/SubStepProcess"/>
    <dgm:cxn modelId="{361F5D5C-253C-401A-832F-9FAD316D767E}" type="presParOf" srcId="{086C50EA-0D68-4746-B25C-4A5EA65B4A5A}" destId="{87248D3D-1FD2-4B9A-8037-BAE495A766D6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EA2701-BC85-4F27-9DCC-FEC33C5757C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5295D8-10F0-4323-B132-E934B1E7ADDE}">
      <dgm:prSet phldrT="[Text]" custT="1"/>
      <dgm:spPr/>
      <dgm:t>
        <a:bodyPr/>
        <a:lstStyle/>
        <a:p>
          <a:r>
            <a:rPr lang="en-GB" sz="1800" b="0" i="0" dirty="0">
              <a:latin typeface="Helvetica" panose="020B0604020202020204" pitchFamily="34" charset="0"/>
              <a:cs typeface="Helvetica" panose="020B0604020202020204" pitchFamily="34" charset="0"/>
            </a:rPr>
            <a:t>Loan cap remains unchanged</a:t>
          </a:r>
          <a:endParaRPr lang="en-GB" sz="1800" b="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B4DF841-E543-47C2-A6B5-0D56F2613C0B}" type="parTrans" cxnId="{5A752FD7-A662-4374-8F56-4F21E26D3F22}">
      <dgm:prSet/>
      <dgm:spPr/>
      <dgm:t>
        <a:bodyPr/>
        <a:lstStyle/>
        <a:p>
          <a:endParaRPr lang="en-GB"/>
        </a:p>
      </dgm:t>
    </dgm:pt>
    <dgm:pt modelId="{05FC0205-8F14-4BC7-B661-E325A800E430}" type="sibTrans" cxnId="{5A752FD7-A662-4374-8F56-4F21E26D3F22}">
      <dgm:prSet/>
      <dgm:spPr/>
      <dgm:t>
        <a:bodyPr/>
        <a:lstStyle/>
        <a:p>
          <a:endParaRPr lang="en-GB"/>
        </a:p>
      </dgm:t>
    </dgm:pt>
    <dgm:pt modelId="{F1586206-CB3F-4E07-864F-82651969F4E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25/26 contract Spring 25</a:t>
          </a:r>
        </a:p>
      </dgm:t>
    </dgm:pt>
    <dgm:pt modelId="{D7BF3D7F-984B-44DC-8669-AE877ACB2AF2}" type="parTrans" cxnId="{92DB91EB-2D0C-43F0-8A26-2B5116626B88}">
      <dgm:prSet/>
      <dgm:spPr/>
      <dgm:t>
        <a:bodyPr/>
        <a:lstStyle/>
        <a:p>
          <a:endParaRPr lang="en-GB"/>
        </a:p>
      </dgm:t>
    </dgm:pt>
    <dgm:pt modelId="{8FE48B87-F233-41FE-A74D-70A03B891717}" type="sibTrans" cxnId="{92DB91EB-2D0C-43F0-8A26-2B5116626B88}">
      <dgm:prSet/>
      <dgm:spPr/>
      <dgm:t>
        <a:bodyPr/>
        <a:lstStyle/>
        <a:p>
          <a:endParaRPr lang="en-GB"/>
        </a:p>
      </dgm:t>
    </dgm:pt>
    <dgm:pt modelId="{BFDBBB47-C7D5-40F8-900A-6B068994EB5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ESFA Funding Rules to be published early April 25</a:t>
          </a:r>
        </a:p>
      </dgm:t>
    </dgm:pt>
    <dgm:pt modelId="{42E4B8DB-38A8-4AA2-9826-3A2F73E34BE3}" type="parTrans" cxnId="{212FE08A-9EFB-4D5F-A6C0-D047094DFF08}">
      <dgm:prSet/>
      <dgm:spPr/>
      <dgm:t>
        <a:bodyPr/>
        <a:lstStyle/>
        <a:p>
          <a:endParaRPr lang="en-GB"/>
        </a:p>
      </dgm:t>
    </dgm:pt>
    <dgm:pt modelId="{A39A078F-9853-4A30-8553-650B4172024A}" type="sibTrans" cxnId="{212FE08A-9EFB-4D5F-A6C0-D047094DFF08}">
      <dgm:prSet/>
      <dgm:spPr/>
      <dgm:t>
        <a:bodyPr/>
        <a:lstStyle/>
        <a:p>
          <a:endParaRPr lang="en-GB"/>
        </a:p>
      </dgm:t>
    </dgm:pt>
    <dgm:pt modelId="{FC83948A-6F4B-43C1-9A25-1B701E9BF43B}">
      <dgm:prSet custT="1"/>
      <dgm:spPr/>
      <dgm:t>
        <a:bodyPr/>
        <a:lstStyle/>
        <a:p>
          <a:pPr>
            <a:buFontTx/>
            <a:buNone/>
          </a:pPr>
          <a:r>
            <a:rPr lang="en-GB" sz="18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Performance Management Points -</a:t>
          </a:r>
        </a:p>
        <a:p>
          <a:pPr>
            <a:buFontTx/>
            <a:buNone/>
          </a:pPr>
          <a:r>
            <a:rPr lang="en-GB" sz="18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PMP1 October 25</a:t>
          </a:r>
        </a:p>
        <a:p>
          <a:pPr>
            <a:buFontTx/>
            <a:buNone/>
          </a:pPr>
          <a:r>
            <a:rPr lang="en-GB" sz="18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PMP2  January 26</a:t>
          </a:r>
        </a:p>
      </dgm:t>
    </dgm:pt>
    <dgm:pt modelId="{36E35755-6EA8-41B2-84E6-4FAF6CE022FF}" type="parTrans" cxnId="{3754D552-AAC8-4ABE-A76A-C694D0C5331B}">
      <dgm:prSet/>
      <dgm:spPr/>
      <dgm:t>
        <a:bodyPr/>
        <a:lstStyle/>
        <a:p>
          <a:endParaRPr lang="en-GB"/>
        </a:p>
      </dgm:t>
    </dgm:pt>
    <dgm:pt modelId="{2961AE0C-4897-4154-8E39-8C563909CE9E}" type="sibTrans" cxnId="{3754D552-AAC8-4ABE-A76A-C694D0C5331B}">
      <dgm:prSet/>
      <dgm:spPr/>
      <dgm:t>
        <a:bodyPr/>
        <a:lstStyle/>
        <a:p>
          <a:endParaRPr lang="en-GB"/>
        </a:p>
      </dgm:t>
    </dgm:pt>
    <dgm:pt modelId="{7E03C0DD-5DD4-460C-8FF6-371C822F9D47}">
      <dgm:prSet custT="1"/>
      <dgm:spPr/>
      <dgm:t>
        <a:bodyPr/>
        <a:lstStyle/>
        <a:p>
          <a:pPr>
            <a:buFontTx/>
            <a:buNone/>
          </a:pPr>
          <a:r>
            <a:rPr lang="en-GB" sz="18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Criteria for growth –</a:t>
          </a:r>
        </a:p>
        <a:p>
          <a:pPr>
            <a:buFontTx/>
            <a:buNone/>
          </a:pPr>
          <a:r>
            <a:rPr lang="en-GB" sz="18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Refer to guidance</a:t>
          </a:r>
        </a:p>
        <a:p>
          <a:pPr>
            <a:buFontTx/>
            <a:buNone/>
          </a:pPr>
          <a:endParaRPr lang="en-GB" sz="1800" b="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E934686-1F43-4588-B8BB-D58FA5B42111}" type="sibTrans" cxnId="{76F5D211-D536-44B4-8B65-421A4729556F}">
      <dgm:prSet/>
      <dgm:spPr/>
      <dgm:t>
        <a:bodyPr/>
        <a:lstStyle/>
        <a:p>
          <a:endParaRPr lang="en-GB"/>
        </a:p>
      </dgm:t>
    </dgm:pt>
    <dgm:pt modelId="{922D61CA-4A0E-4ABF-B3E6-66C5BCD753C1}" type="parTrans" cxnId="{76F5D211-D536-44B4-8B65-421A4729556F}">
      <dgm:prSet/>
      <dgm:spPr/>
      <dgm:t>
        <a:bodyPr/>
        <a:lstStyle/>
        <a:p>
          <a:endParaRPr lang="en-GB"/>
        </a:p>
      </dgm:t>
    </dgm:pt>
    <dgm:pt modelId="{226D1451-0E13-4A5D-BB1A-3C2B0DE8CA84}" type="pres">
      <dgm:prSet presAssocID="{FCEA2701-BC85-4F27-9DCC-FEC33C5757C3}" presName="rootnode" presStyleCnt="0">
        <dgm:presLayoutVars>
          <dgm:chMax/>
          <dgm:chPref/>
          <dgm:dir/>
          <dgm:animLvl val="lvl"/>
        </dgm:presLayoutVars>
      </dgm:prSet>
      <dgm:spPr/>
    </dgm:pt>
    <dgm:pt modelId="{FCA14521-34C6-4F66-A5FF-66D75F0858EC}" type="pres">
      <dgm:prSet presAssocID="{735295D8-10F0-4323-B132-E934B1E7ADDE}" presName="composite" presStyleCnt="0"/>
      <dgm:spPr/>
    </dgm:pt>
    <dgm:pt modelId="{282B93DA-06E1-4609-B765-C4E70B836C5C}" type="pres">
      <dgm:prSet presAssocID="{735295D8-10F0-4323-B132-E934B1E7ADDE}" presName="LShape" presStyleLbl="alignNode1" presStyleIdx="0" presStyleCnt="9"/>
      <dgm:spPr>
        <a:solidFill>
          <a:srgbClr val="B11030"/>
        </a:solidFill>
        <a:ln>
          <a:solidFill>
            <a:srgbClr val="B11030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39C2581-973A-497A-90DF-3E8F287CCA30}" type="pres">
      <dgm:prSet presAssocID="{735295D8-10F0-4323-B132-E934B1E7ADDE}" presName="ParentText" presStyleLbl="revTx" presStyleIdx="0" presStyleCnt="5" custLinFactNeighborX="3688" custLinFactNeighborY="9966">
        <dgm:presLayoutVars>
          <dgm:chMax val="0"/>
          <dgm:chPref val="0"/>
          <dgm:bulletEnabled val="1"/>
        </dgm:presLayoutVars>
      </dgm:prSet>
      <dgm:spPr/>
    </dgm:pt>
    <dgm:pt modelId="{7E708526-88AD-489C-AAE2-FCC52DD49F48}" type="pres">
      <dgm:prSet presAssocID="{735295D8-10F0-4323-B132-E934B1E7ADDE}" presName="Triangle" presStyleLbl="alignNode1" presStyleIdx="1" presStyleCnt="9"/>
      <dgm:spPr>
        <a:solidFill>
          <a:srgbClr val="B11030"/>
        </a:solidFill>
        <a:ln>
          <a:solidFill>
            <a:srgbClr val="B11030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8E368DE-F13C-4C30-9913-296EB057D08F}" type="pres">
      <dgm:prSet presAssocID="{05FC0205-8F14-4BC7-B661-E325A800E430}" presName="sibTrans" presStyleCnt="0"/>
      <dgm:spPr/>
    </dgm:pt>
    <dgm:pt modelId="{7F0C52DD-0A77-479A-9B4E-56BC1C9D0F21}" type="pres">
      <dgm:prSet presAssocID="{05FC0205-8F14-4BC7-B661-E325A800E430}" presName="space" presStyleCnt="0"/>
      <dgm:spPr/>
    </dgm:pt>
    <dgm:pt modelId="{B06001D6-E941-4B49-B06A-767E4B2C8B70}" type="pres">
      <dgm:prSet presAssocID="{F1586206-CB3F-4E07-864F-82651969F4E8}" presName="composite" presStyleCnt="0"/>
      <dgm:spPr/>
    </dgm:pt>
    <dgm:pt modelId="{9C90E60F-1899-4622-B71D-259F1374816B}" type="pres">
      <dgm:prSet presAssocID="{F1586206-CB3F-4E07-864F-82651969F4E8}" presName="LShape" presStyleLbl="alignNode1" presStyleIdx="2" presStyleCnt="9"/>
      <dgm:spPr>
        <a:solidFill>
          <a:srgbClr val="F7CA18"/>
        </a:solidFill>
        <a:ln>
          <a:solidFill>
            <a:srgbClr val="F7CA18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92A03D7-FA6D-46E4-BFDA-1C531952A988}" type="pres">
      <dgm:prSet presAssocID="{F1586206-CB3F-4E07-864F-82651969F4E8}" presName="ParentText" presStyleLbl="revTx" presStyleIdx="1" presStyleCnt="5" custLinFactNeighborX="6080" custLinFactNeighborY="7475">
        <dgm:presLayoutVars>
          <dgm:chMax val="0"/>
          <dgm:chPref val="0"/>
          <dgm:bulletEnabled val="1"/>
        </dgm:presLayoutVars>
      </dgm:prSet>
      <dgm:spPr/>
    </dgm:pt>
    <dgm:pt modelId="{1864F921-3D2B-466D-B4F2-F1D22929B6CF}" type="pres">
      <dgm:prSet presAssocID="{F1586206-CB3F-4E07-864F-82651969F4E8}" presName="Triangle" presStyleLbl="alignNode1" presStyleIdx="3" presStyleCnt="9"/>
      <dgm:spPr>
        <a:solidFill>
          <a:srgbClr val="F7CA18"/>
        </a:solidFill>
        <a:ln>
          <a:solidFill>
            <a:srgbClr val="F7CA18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B0CAB467-F2A8-4550-B231-B43A0B1168B8}" type="pres">
      <dgm:prSet presAssocID="{8FE48B87-F233-41FE-A74D-70A03B891717}" presName="sibTrans" presStyleCnt="0"/>
      <dgm:spPr/>
    </dgm:pt>
    <dgm:pt modelId="{63B1E968-53AC-4FE4-B99C-0AE0D3580D1C}" type="pres">
      <dgm:prSet presAssocID="{8FE48B87-F233-41FE-A74D-70A03B891717}" presName="space" presStyleCnt="0"/>
      <dgm:spPr/>
    </dgm:pt>
    <dgm:pt modelId="{58D21464-54BC-4A19-94BC-70DCFC65AA9D}" type="pres">
      <dgm:prSet presAssocID="{BFDBBB47-C7D5-40F8-900A-6B068994EB59}" presName="composite" presStyleCnt="0"/>
      <dgm:spPr/>
    </dgm:pt>
    <dgm:pt modelId="{291BC8B7-887B-46B0-A2B5-3C97739D55BC}" type="pres">
      <dgm:prSet presAssocID="{BFDBBB47-C7D5-40F8-900A-6B068994EB59}" presName="LShape" presStyleLbl="alignNode1" presStyleIdx="4" presStyleCnt="9"/>
      <dgm:spPr>
        <a:solidFill>
          <a:srgbClr val="ABE338"/>
        </a:solidFill>
        <a:ln>
          <a:solidFill>
            <a:srgbClr val="ABE338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C21987B-957C-43C9-B45D-529BA50E8459}" type="pres">
      <dgm:prSet presAssocID="{BFDBBB47-C7D5-40F8-900A-6B068994EB59}" presName="ParentText" presStyleLbl="revTx" presStyleIdx="2" presStyleCnt="5" custLinFactNeighborX="3276" custLinFactNeighborY="1899">
        <dgm:presLayoutVars>
          <dgm:chMax val="0"/>
          <dgm:chPref val="0"/>
          <dgm:bulletEnabled val="1"/>
        </dgm:presLayoutVars>
      </dgm:prSet>
      <dgm:spPr/>
    </dgm:pt>
    <dgm:pt modelId="{75892C92-9B56-4A58-B257-A06AB69CD644}" type="pres">
      <dgm:prSet presAssocID="{BFDBBB47-C7D5-40F8-900A-6B068994EB59}" presName="Triangle" presStyleLbl="alignNode1" presStyleIdx="5" presStyleCnt="9"/>
      <dgm:spPr>
        <a:solidFill>
          <a:srgbClr val="ABE338"/>
        </a:solidFill>
        <a:ln>
          <a:solidFill>
            <a:srgbClr val="ABE338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33806FF-DC11-4092-8272-B598BEBFCA7C}" type="pres">
      <dgm:prSet presAssocID="{A39A078F-9853-4A30-8553-650B4172024A}" presName="sibTrans" presStyleCnt="0"/>
      <dgm:spPr/>
    </dgm:pt>
    <dgm:pt modelId="{83ED285A-81CD-45AA-ACD4-FFDA9EC0257B}" type="pres">
      <dgm:prSet presAssocID="{A39A078F-9853-4A30-8553-650B4172024A}" presName="space" presStyleCnt="0"/>
      <dgm:spPr/>
    </dgm:pt>
    <dgm:pt modelId="{602D4D2B-97AF-44A9-8E95-75AF24C26CB9}" type="pres">
      <dgm:prSet presAssocID="{FC83948A-6F4B-43C1-9A25-1B701E9BF43B}" presName="composite" presStyleCnt="0"/>
      <dgm:spPr/>
    </dgm:pt>
    <dgm:pt modelId="{D6DEBECE-0AC9-49BA-AAFD-AAE9AD8BA6E2}" type="pres">
      <dgm:prSet presAssocID="{FC83948A-6F4B-43C1-9A25-1B701E9BF43B}" presName="LShape" presStyleLbl="alignNode1" presStyleIdx="6" presStyleCnt="9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B931FFF-CB97-4DDA-862F-968A1D2D8ED2}" type="pres">
      <dgm:prSet presAssocID="{FC83948A-6F4B-43C1-9A25-1B701E9BF43B}" presName="ParentText" presStyleLbl="revTx" presStyleIdx="3" presStyleCnt="5" custScaleX="122473" custLinFactNeighborX="9110" custLinFactNeighborY="-952">
        <dgm:presLayoutVars>
          <dgm:chMax val="0"/>
          <dgm:chPref val="0"/>
          <dgm:bulletEnabled val="1"/>
        </dgm:presLayoutVars>
      </dgm:prSet>
      <dgm:spPr/>
    </dgm:pt>
    <dgm:pt modelId="{524BB38D-120B-4329-8E61-B2F424C6427A}" type="pres">
      <dgm:prSet presAssocID="{FC83948A-6F4B-43C1-9A25-1B701E9BF43B}" presName="Triangle" presStyleLbl="alignNode1" presStyleIdx="7" presStyleCnt="9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E8C1AD0-9E16-4260-9AAB-4657689EDDDB}" type="pres">
      <dgm:prSet presAssocID="{2961AE0C-4897-4154-8E39-8C563909CE9E}" presName="sibTrans" presStyleCnt="0"/>
      <dgm:spPr/>
    </dgm:pt>
    <dgm:pt modelId="{7D254796-3ADC-42B4-8535-E9D2EDCEEF19}" type="pres">
      <dgm:prSet presAssocID="{2961AE0C-4897-4154-8E39-8C563909CE9E}" presName="space" presStyleCnt="0"/>
      <dgm:spPr/>
    </dgm:pt>
    <dgm:pt modelId="{12B5DB9D-38C3-49FC-B38E-AB15ED9D0BCA}" type="pres">
      <dgm:prSet presAssocID="{7E03C0DD-5DD4-460C-8FF6-371C822F9D47}" presName="composite" presStyleCnt="0"/>
      <dgm:spPr/>
    </dgm:pt>
    <dgm:pt modelId="{FECC4ECD-E1B3-4D2A-8B00-530A036E7AC2}" type="pres">
      <dgm:prSet presAssocID="{7E03C0DD-5DD4-460C-8FF6-371C822F9D47}" presName="LShape" presStyleLbl="alignNode1" presStyleIdx="8" presStyleCnt="9"/>
      <dgm:spPr>
        <a:solidFill>
          <a:srgbClr val="3E107A"/>
        </a:solidFill>
        <a:ln>
          <a:solidFill>
            <a:srgbClr val="3E107A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FB7052B-31E1-4F6D-8AF9-5688669DD64A}" type="pres">
      <dgm:prSet presAssocID="{7E03C0DD-5DD4-460C-8FF6-371C822F9D47}" presName="ParentText" presStyleLbl="revTx" presStyleIdx="4" presStyleCnt="5" custLinFactNeighborX="4368" custLinFactNeighborY="4466">
        <dgm:presLayoutVars>
          <dgm:chMax val="0"/>
          <dgm:chPref val="0"/>
          <dgm:bulletEnabled val="1"/>
        </dgm:presLayoutVars>
      </dgm:prSet>
      <dgm:spPr/>
    </dgm:pt>
  </dgm:ptLst>
  <dgm:cxnLst>
    <dgm:cxn modelId="{76F5D211-D536-44B4-8B65-421A4729556F}" srcId="{FCEA2701-BC85-4F27-9DCC-FEC33C5757C3}" destId="{7E03C0DD-5DD4-460C-8FF6-371C822F9D47}" srcOrd="4" destOrd="0" parTransId="{922D61CA-4A0E-4ABF-B3E6-66C5BCD753C1}" sibTransId="{3E934686-1F43-4588-B8BB-D58FA5B42111}"/>
    <dgm:cxn modelId="{2DB5D55F-D516-4595-A866-26E1FA2B5996}" type="presOf" srcId="{FCEA2701-BC85-4F27-9DCC-FEC33C5757C3}" destId="{226D1451-0E13-4A5D-BB1A-3C2B0DE8CA84}" srcOrd="0" destOrd="0" presId="urn:microsoft.com/office/officeart/2009/3/layout/StepUpProcess"/>
    <dgm:cxn modelId="{5F94424C-332C-48FB-A6F4-6E2B4B0EB232}" type="presOf" srcId="{BFDBBB47-C7D5-40F8-900A-6B068994EB59}" destId="{5C21987B-957C-43C9-B45D-529BA50E8459}" srcOrd="0" destOrd="0" presId="urn:microsoft.com/office/officeart/2009/3/layout/StepUpProcess"/>
    <dgm:cxn modelId="{3754D552-AAC8-4ABE-A76A-C694D0C5331B}" srcId="{FCEA2701-BC85-4F27-9DCC-FEC33C5757C3}" destId="{FC83948A-6F4B-43C1-9A25-1B701E9BF43B}" srcOrd="3" destOrd="0" parTransId="{36E35755-6EA8-41B2-84E6-4FAF6CE022FF}" sibTransId="{2961AE0C-4897-4154-8E39-8C563909CE9E}"/>
    <dgm:cxn modelId="{212FE08A-9EFB-4D5F-A6C0-D047094DFF08}" srcId="{FCEA2701-BC85-4F27-9DCC-FEC33C5757C3}" destId="{BFDBBB47-C7D5-40F8-900A-6B068994EB59}" srcOrd="2" destOrd="0" parTransId="{42E4B8DB-38A8-4AA2-9826-3A2F73E34BE3}" sibTransId="{A39A078F-9853-4A30-8553-650B4172024A}"/>
    <dgm:cxn modelId="{3EFB6C8B-5734-4D00-9CC4-F24CD71C3A70}" type="presOf" srcId="{7E03C0DD-5DD4-460C-8FF6-371C822F9D47}" destId="{EFB7052B-31E1-4F6D-8AF9-5688669DD64A}" srcOrd="0" destOrd="0" presId="urn:microsoft.com/office/officeart/2009/3/layout/StepUpProcess"/>
    <dgm:cxn modelId="{795AC7B6-46C2-44F0-8B7A-FBA8CFA24A11}" type="presOf" srcId="{F1586206-CB3F-4E07-864F-82651969F4E8}" destId="{E92A03D7-FA6D-46E4-BFDA-1C531952A988}" srcOrd="0" destOrd="0" presId="urn:microsoft.com/office/officeart/2009/3/layout/StepUpProcess"/>
    <dgm:cxn modelId="{5A752FD7-A662-4374-8F56-4F21E26D3F22}" srcId="{FCEA2701-BC85-4F27-9DCC-FEC33C5757C3}" destId="{735295D8-10F0-4323-B132-E934B1E7ADDE}" srcOrd="0" destOrd="0" parTransId="{9B4DF841-E543-47C2-A6B5-0D56F2613C0B}" sibTransId="{05FC0205-8F14-4BC7-B661-E325A800E430}"/>
    <dgm:cxn modelId="{1AA551E8-594C-48B7-B50A-046C7B0E25F4}" type="presOf" srcId="{735295D8-10F0-4323-B132-E934B1E7ADDE}" destId="{339C2581-973A-497A-90DF-3E8F287CCA30}" srcOrd="0" destOrd="0" presId="urn:microsoft.com/office/officeart/2009/3/layout/StepUpProcess"/>
    <dgm:cxn modelId="{92DB91EB-2D0C-43F0-8A26-2B5116626B88}" srcId="{FCEA2701-BC85-4F27-9DCC-FEC33C5757C3}" destId="{F1586206-CB3F-4E07-864F-82651969F4E8}" srcOrd="1" destOrd="0" parTransId="{D7BF3D7F-984B-44DC-8669-AE877ACB2AF2}" sibTransId="{8FE48B87-F233-41FE-A74D-70A03B891717}"/>
    <dgm:cxn modelId="{5292E1EC-C251-479C-B2AB-C6822671C88D}" type="presOf" srcId="{FC83948A-6F4B-43C1-9A25-1B701E9BF43B}" destId="{5B931FFF-CB97-4DDA-862F-968A1D2D8ED2}" srcOrd="0" destOrd="0" presId="urn:microsoft.com/office/officeart/2009/3/layout/StepUpProcess"/>
    <dgm:cxn modelId="{ED028F13-FEF3-4972-80BC-098F224BCC08}" type="presParOf" srcId="{226D1451-0E13-4A5D-BB1A-3C2B0DE8CA84}" destId="{FCA14521-34C6-4F66-A5FF-66D75F0858EC}" srcOrd="0" destOrd="0" presId="urn:microsoft.com/office/officeart/2009/3/layout/StepUpProcess"/>
    <dgm:cxn modelId="{7CB4B2A9-E58C-477D-8917-BB00E88BE2D8}" type="presParOf" srcId="{FCA14521-34C6-4F66-A5FF-66D75F0858EC}" destId="{282B93DA-06E1-4609-B765-C4E70B836C5C}" srcOrd="0" destOrd="0" presId="urn:microsoft.com/office/officeart/2009/3/layout/StepUpProcess"/>
    <dgm:cxn modelId="{1BCBA8C1-A56D-47B8-A7AF-0C51DD4FC28C}" type="presParOf" srcId="{FCA14521-34C6-4F66-A5FF-66D75F0858EC}" destId="{339C2581-973A-497A-90DF-3E8F287CCA30}" srcOrd="1" destOrd="0" presId="urn:microsoft.com/office/officeart/2009/3/layout/StepUpProcess"/>
    <dgm:cxn modelId="{24E96777-2B7C-49AB-9187-6F4DF77A01E7}" type="presParOf" srcId="{FCA14521-34C6-4F66-A5FF-66D75F0858EC}" destId="{7E708526-88AD-489C-AAE2-FCC52DD49F48}" srcOrd="2" destOrd="0" presId="urn:microsoft.com/office/officeart/2009/3/layout/StepUpProcess"/>
    <dgm:cxn modelId="{58384F41-736D-455F-95EA-10B56DA8643E}" type="presParOf" srcId="{226D1451-0E13-4A5D-BB1A-3C2B0DE8CA84}" destId="{78E368DE-F13C-4C30-9913-296EB057D08F}" srcOrd="1" destOrd="0" presId="urn:microsoft.com/office/officeart/2009/3/layout/StepUpProcess"/>
    <dgm:cxn modelId="{1127B012-8CCD-4C4C-A71D-8CC19C57EEE6}" type="presParOf" srcId="{78E368DE-F13C-4C30-9913-296EB057D08F}" destId="{7F0C52DD-0A77-479A-9B4E-56BC1C9D0F21}" srcOrd="0" destOrd="0" presId="urn:microsoft.com/office/officeart/2009/3/layout/StepUpProcess"/>
    <dgm:cxn modelId="{E94C1634-563E-4B2E-AF51-B010C55E9F5E}" type="presParOf" srcId="{226D1451-0E13-4A5D-BB1A-3C2B0DE8CA84}" destId="{B06001D6-E941-4B49-B06A-767E4B2C8B70}" srcOrd="2" destOrd="0" presId="urn:microsoft.com/office/officeart/2009/3/layout/StepUpProcess"/>
    <dgm:cxn modelId="{B553B865-59A0-431A-A1C0-3C09C2FF0CCA}" type="presParOf" srcId="{B06001D6-E941-4B49-B06A-767E4B2C8B70}" destId="{9C90E60F-1899-4622-B71D-259F1374816B}" srcOrd="0" destOrd="0" presId="urn:microsoft.com/office/officeart/2009/3/layout/StepUpProcess"/>
    <dgm:cxn modelId="{E623B5B8-0ECC-4051-9F76-72B1621E28F1}" type="presParOf" srcId="{B06001D6-E941-4B49-B06A-767E4B2C8B70}" destId="{E92A03D7-FA6D-46E4-BFDA-1C531952A988}" srcOrd="1" destOrd="0" presId="urn:microsoft.com/office/officeart/2009/3/layout/StepUpProcess"/>
    <dgm:cxn modelId="{C3469A58-B15F-4200-B9F8-96F16CD9AFB5}" type="presParOf" srcId="{B06001D6-E941-4B49-B06A-767E4B2C8B70}" destId="{1864F921-3D2B-466D-B4F2-F1D22929B6CF}" srcOrd="2" destOrd="0" presId="urn:microsoft.com/office/officeart/2009/3/layout/StepUpProcess"/>
    <dgm:cxn modelId="{2662E145-7385-4033-B48C-7886FB581787}" type="presParOf" srcId="{226D1451-0E13-4A5D-BB1A-3C2B0DE8CA84}" destId="{B0CAB467-F2A8-4550-B231-B43A0B1168B8}" srcOrd="3" destOrd="0" presId="urn:microsoft.com/office/officeart/2009/3/layout/StepUpProcess"/>
    <dgm:cxn modelId="{39FC7211-B2AF-4583-B817-B1144EB5586B}" type="presParOf" srcId="{B0CAB467-F2A8-4550-B231-B43A0B1168B8}" destId="{63B1E968-53AC-4FE4-B99C-0AE0D3580D1C}" srcOrd="0" destOrd="0" presId="urn:microsoft.com/office/officeart/2009/3/layout/StepUpProcess"/>
    <dgm:cxn modelId="{43B1CEC0-347C-4F12-932F-CB36312284EC}" type="presParOf" srcId="{226D1451-0E13-4A5D-BB1A-3C2B0DE8CA84}" destId="{58D21464-54BC-4A19-94BC-70DCFC65AA9D}" srcOrd="4" destOrd="0" presId="urn:microsoft.com/office/officeart/2009/3/layout/StepUpProcess"/>
    <dgm:cxn modelId="{87950F86-FD93-4444-9E7C-6F2E19D328AD}" type="presParOf" srcId="{58D21464-54BC-4A19-94BC-70DCFC65AA9D}" destId="{291BC8B7-887B-46B0-A2B5-3C97739D55BC}" srcOrd="0" destOrd="0" presId="urn:microsoft.com/office/officeart/2009/3/layout/StepUpProcess"/>
    <dgm:cxn modelId="{3722C81F-2C74-4991-8250-ACA9B0E38530}" type="presParOf" srcId="{58D21464-54BC-4A19-94BC-70DCFC65AA9D}" destId="{5C21987B-957C-43C9-B45D-529BA50E8459}" srcOrd="1" destOrd="0" presId="urn:microsoft.com/office/officeart/2009/3/layout/StepUpProcess"/>
    <dgm:cxn modelId="{0796E633-F305-4412-8A95-2D0FBF2877B8}" type="presParOf" srcId="{58D21464-54BC-4A19-94BC-70DCFC65AA9D}" destId="{75892C92-9B56-4A58-B257-A06AB69CD644}" srcOrd="2" destOrd="0" presId="urn:microsoft.com/office/officeart/2009/3/layout/StepUpProcess"/>
    <dgm:cxn modelId="{DC523CF9-95E6-4D61-B931-13D3251D111A}" type="presParOf" srcId="{226D1451-0E13-4A5D-BB1A-3C2B0DE8CA84}" destId="{233806FF-DC11-4092-8272-B598BEBFCA7C}" srcOrd="5" destOrd="0" presId="urn:microsoft.com/office/officeart/2009/3/layout/StepUpProcess"/>
    <dgm:cxn modelId="{DB93AB46-88AF-4BB6-B93E-354FD3986C3B}" type="presParOf" srcId="{233806FF-DC11-4092-8272-B598BEBFCA7C}" destId="{83ED285A-81CD-45AA-ACD4-FFDA9EC0257B}" srcOrd="0" destOrd="0" presId="urn:microsoft.com/office/officeart/2009/3/layout/StepUpProcess"/>
    <dgm:cxn modelId="{0A5CEB50-9EED-4F84-8154-C8164E22CADA}" type="presParOf" srcId="{226D1451-0E13-4A5D-BB1A-3C2B0DE8CA84}" destId="{602D4D2B-97AF-44A9-8E95-75AF24C26CB9}" srcOrd="6" destOrd="0" presId="urn:microsoft.com/office/officeart/2009/3/layout/StepUpProcess"/>
    <dgm:cxn modelId="{557D8607-1FA3-41C1-9D29-AF6726AD06DB}" type="presParOf" srcId="{602D4D2B-97AF-44A9-8E95-75AF24C26CB9}" destId="{D6DEBECE-0AC9-49BA-AAFD-AAE9AD8BA6E2}" srcOrd="0" destOrd="0" presId="urn:microsoft.com/office/officeart/2009/3/layout/StepUpProcess"/>
    <dgm:cxn modelId="{5E52ED88-147A-4E38-B628-F5B81BB4D113}" type="presParOf" srcId="{602D4D2B-97AF-44A9-8E95-75AF24C26CB9}" destId="{5B931FFF-CB97-4DDA-862F-968A1D2D8ED2}" srcOrd="1" destOrd="0" presId="urn:microsoft.com/office/officeart/2009/3/layout/StepUpProcess"/>
    <dgm:cxn modelId="{A2F9058A-1C67-48A8-ABB1-0FED266543A5}" type="presParOf" srcId="{602D4D2B-97AF-44A9-8E95-75AF24C26CB9}" destId="{524BB38D-120B-4329-8E61-B2F424C6427A}" srcOrd="2" destOrd="0" presId="urn:microsoft.com/office/officeart/2009/3/layout/StepUpProcess"/>
    <dgm:cxn modelId="{5FA887F4-B6C3-4A35-B5E7-7D1FBA34847A}" type="presParOf" srcId="{226D1451-0E13-4A5D-BB1A-3C2B0DE8CA84}" destId="{4E8C1AD0-9E16-4260-9AAB-4657689EDDDB}" srcOrd="7" destOrd="0" presId="urn:microsoft.com/office/officeart/2009/3/layout/StepUpProcess"/>
    <dgm:cxn modelId="{6FA56903-458E-439A-A352-91DE5592212E}" type="presParOf" srcId="{4E8C1AD0-9E16-4260-9AAB-4657689EDDDB}" destId="{7D254796-3ADC-42B4-8535-E9D2EDCEEF19}" srcOrd="0" destOrd="0" presId="urn:microsoft.com/office/officeart/2009/3/layout/StepUpProcess"/>
    <dgm:cxn modelId="{BE6BC777-75BE-4077-9B97-73CA2A720B81}" type="presParOf" srcId="{226D1451-0E13-4A5D-BB1A-3C2B0DE8CA84}" destId="{12B5DB9D-38C3-49FC-B38E-AB15ED9D0BCA}" srcOrd="8" destOrd="0" presId="urn:microsoft.com/office/officeart/2009/3/layout/StepUpProcess"/>
    <dgm:cxn modelId="{9CD64221-F224-4981-AA41-0747E5F5616C}" type="presParOf" srcId="{12B5DB9D-38C3-49FC-B38E-AB15ED9D0BCA}" destId="{FECC4ECD-E1B3-4D2A-8B00-530A036E7AC2}" srcOrd="0" destOrd="0" presId="urn:microsoft.com/office/officeart/2009/3/layout/StepUpProcess"/>
    <dgm:cxn modelId="{08B111D2-B5C4-425E-B616-0B3A493C8CCB}" type="presParOf" srcId="{12B5DB9D-38C3-49FC-B38E-AB15ED9D0BCA}" destId="{EFB7052B-31E1-4F6D-8AF9-5688669DD64A}" srcOrd="1" destOrd="0" presId="urn:microsoft.com/office/officeart/2009/3/layout/StepUp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3115F8-E8A9-492F-A1C8-D1347E0C227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391234-1EE8-4456-AF23-EB42A8F1927B}">
      <dgm:prSet phldrT="[Text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  <a:softEdge rad="635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n-GB" sz="20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Learning &amp; Funding Information Letter </a:t>
          </a:r>
        </a:p>
        <a:p>
          <a:pPr algn="l"/>
          <a:endParaRPr lang="en-GB" sz="20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algn="l"/>
          <a:r>
            <a:rPr lang="en-GB" sz="2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Accuracy</a:t>
          </a:r>
        </a:p>
        <a:p>
          <a:pPr algn="l"/>
          <a:r>
            <a:rPr lang="en-GB" sz="2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Timing</a:t>
          </a:r>
        </a:p>
        <a:p>
          <a:pPr algn="l"/>
          <a:endParaRPr lang="en-GB" sz="2000" b="1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E06EDF-AB53-4641-B453-C537BC103857}" type="parTrans" cxnId="{CD9A9303-0A90-451C-887C-1E01FB0CF769}">
      <dgm:prSet/>
      <dgm:spPr/>
      <dgm:t>
        <a:bodyPr/>
        <a:lstStyle/>
        <a:p>
          <a:endParaRPr lang="en-GB"/>
        </a:p>
      </dgm:t>
    </dgm:pt>
    <dgm:pt modelId="{EB88F410-B4AB-4483-8EEF-54A252EA167C}" type="sibTrans" cxnId="{CD9A9303-0A90-451C-887C-1E01FB0CF769}">
      <dgm:prSet/>
      <dgm:spPr>
        <a:solidFill>
          <a:srgbClr val="005293"/>
        </a:solidFill>
        <a:ln>
          <a:solidFill>
            <a:srgbClr val="005293"/>
          </a:solidFill>
        </a:ln>
      </dgm:spPr>
      <dgm:t>
        <a:bodyPr/>
        <a:lstStyle/>
        <a:p>
          <a:endParaRPr lang="en-GB"/>
        </a:p>
      </dgm:t>
    </dgm:pt>
    <dgm:pt modelId="{78C34549-528E-464A-BC29-6C8874E6796C}">
      <dgm:prSet phldrT="[Text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  <a:softEdge rad="635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endParaRPr lang="en-GB" sz="2000" b="1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algn="l"/>
          <a:r>
            <a:rPr lang="en-GB" sz="20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Performance Management Points</a:t>
          </a:r>
        </a:p>
        <a:p>
          <a:pPr algn="l"/>
          <a:endParaRPr lang="en-GB" sz="2000" b="1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algn="l"/>
          <a:r>
            <a:rPr lang="en-GB" sz="2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Exception Case Form</a:t>
          </a:r>
        </a:p>
        <a:p>
          <a:pPr algn="l"/>
          <a:r>
            <a:rPr lang="en-GB" sz="2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Approved / Suspended included in amount ‘used’</a:t>
          </a:r>
        </a:p>
        <a:p>
          <a:pPr algn="l"/>
          <a:r>
            <a:rPr lang="en-GB" sz="20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Growth notification to portal upload</a:t>
          </a:r>
          <a:endParaRPr lang="en-GB" sz="2000" b="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3FF2E3C-825C-4F3B-980B-72BDC4304B96}" type="sibTrans" cxnId="{887F137A-6333-4A1B-B601-DA1B2FF063A7}">
      <dgm:prSet/>
      <dgm:spPr/>
      <dgm:t>
        <a:bodyPr/>
        <a:lstStyle/>
        <a:p>
          <a:endParaRPr lang="en-GB"/>
        </a:p>
      </dgm:t>
    </dgm:pt>
    <dgm:pt modelId="{E4D046AE-EA85-4DF6-AC91-9738138DAA32}" type="parTrans" cxnId="{887F137A-6333-4A1B-B601-DA1B2FF063A7}">
      <dgm:prSet/>
      <dgm:spPr/>
      <dgm:t>
        <a:bodyPr/>
        <a:lstStyle/>
        <a:p>
          <a:endParaRPr lang="en-GB"/>
        </a:p>
      </dgm:t>
    </dgm:pt>
    <dgm:pt modelId="{CADF74EE-8034-4E87-9D95-8F37C3FEB05D}">
      <dgm:prSet custT="1"/>
      <dgm:spPr>
        <a:solidFill>
          <a:srgbClr val="FFFF99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  <a:softEdge rad="635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n-GB" sz="20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LP Portal Financial Reports</a:t>
          </a:r>
        </a:p>
        <a:p>
          <a:pPr algn="l"/>
          <a:endParaRPr lang="en-GB" sz="20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algn="l"/>
          <a:r>
            <a:rPr lang="en-GB" sz="2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Loan Facility Details</a:t>
          </a:r>
        </a:p>
        <a:p>
          <a:pPr algn="l"/>
          <a:r>
            <a:rPr lang="en-GB" sz="2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Payment Instalment Report</a:t>
          </a:r>
          <a:endParaRPr lang="en-GB" sz="20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681613-96E7-4D64-A0BD-9D3E412299FF}" type="sibTrans" cxnId="{471DFFD1-F48D-4D96-8F74-A052A017D47F}">
      <dgm:prSet/>
      <dgm:spPr/>
      <dgm:t>
        <a:bodyPr/>
        <a:lstStyle/>
        <a:p>
          <a:endParaRPr lang="en-GB"/>
        </a:p>
      </dgm:t>
    </dgm:pt>
    <dgm:pt modelId="{F9EA9BDB-C716-480E-AB1A-282AC6DC33D8}" type="parTrans" cxnId="{471DFFD1-F48D-4D96-8F74-A052A017D47F}">
      <dgm:prSet/>
      <dgm:spPr/>
      <dgm:t>
        <a:bodyPr/>
        <a:lstStyle/>
        <a:p>
          <a:endParaRPr lang="en-GB"/>
        </a:p>
      </dgm:t>
    </dgm:pt>
    <dgm:pt modelId="{E3CE407B-1A98-4ACD-8FEE-AFCF2482A824}" type="pres">
      <dgm:prSet presAssocID="{5E3115F8-E8A9-492F-A1C8-D1347E0C2278}" presName="Name0" presStyleCnt="0">
        <dgm:presLayoutVars>
          <dgm:dir/>
          <dgm:resizeHandles val="exact"/>
        </dgm:presLayoutVars>
      </dgm:prSet>
      <dgm:spPr/>
    </dgm:pt>
    <dgm:pt modelId="{1E0E3E90-E3A6-44BA-ABEF-91D97BAB732F}" type="pres">
      <dgm:prSet presAssocID="{2F391234-1EE8-4456-AF23-EB42A8F1927B}" presName="node" presStyleLbl="node1" presStyleIdx="0" presStyleCnt="3">
        <dgm:presLayoutVars>
          <dgm:bulletEnabled val="1"/>
        </dgm:presLayoutVars>
      </dgm:prSet>
      <dgm:spPr/>
    </dgm:pt>
    <dgm:pt modelId="{BD381011-264E-4044-99DD-F33709B62617}" type="pres">
      <dgm:prSet presAssocID="{EB88F410-B4AB-4483-8EEF-54A252EA167C}" presName="sibTrans" presStyleCnt="0"/>
      <dgm:spPr/>
    </dgm:pt>
    <dgm:pt modelId="{625CC5B9-F01A-4069-A40B-A93986FE9A2B}" type="pres">
      <dgm:prSet presAssocID="{78C34549-528E-464A-BC29-6C8874E6796C}" presName="node" presStyleLbl="node1" presStyleIdx="1" presStyleCnt="3">
        <dgm:presLayoutVars>
          <dgm:bulletEnabled val="1"/>
        </dgm:presLayoutVars>
      </dgm:prSet>
      <dgm:spPr/>
    </dgm:pt>
    <dgm:pt modelId="{7992AB44-1112-4FFF-9E54-CBCE5F45D1AB}" type="pres">
      <dgm:prSet presAssocID="{73FF2E3C-825C-4F3B-980B-72BDC4304B96}" presName="sibTrans" presStyleCnt="0"/>
      <dgm:spPr/>
    </dgm:pt>
    <dgm:pt modelId="{09C1C32C-3445-4F10-A6A4-74D94879C79F}" type="pres">
      <dgm:prSet presAssocID="{CADF74EE-8034-4E87-9D95-8F37C3FEB05D}" presName="node" presStyleLbl="node1" presStyleIdx="2" presStyleCnt="3">
        <dgm:presLayoutVars>
          <dgm:bulletEnabled val="1"/>
        </dgm:presLayoutVars>
      </dgm:prSet>
      <dgm:spPr/>
    </dgm:pt>
  </dgm:ptLst>
  <dgm:cxnLst>
    <dgm:cxn modelId="{CD9A9303-0A90-451C-887C-1E01FB0CF769}" srcId="{5E3115F8-E8A9-492F-A1C8-D1347E0C2278}" destId="{2F391234-1EE8-4456-AF23-EB42A8F1927B}" srcOrd="0" destOrd="0" parTransId="{59E06EDF-AB53-4641-B453-C537BC103857}" sibTransId="{EB88F410-B4AB-4483-8EEF-54A252EA167C}"/>
    <dgm:cxn modelId="{5940060D-0E12-4F2F-98AF-086D17681C54}" type="presOf" srcId="{CADF74EE-8034-4E87-9D95-8F37C3FEB05D}" destId="{09C1C32C-3445-4F10-A6A4-74D94879C79F}" srcOrd="0" destOrd="0" presId="urn:microsoft.com/office/officeart/2005/8/layout/hList6"/>
    <dgm:cxn modelId="{FDD1070F-7DC5-4622-8ECD-FDEAB67EA9F6}" type="presOf" srcId="{5E3115F8-E8A9-492F-A1C8-D1347E0C2278}" destId="{E3CE407B-1A98-4ACD-8FEE-AFCF2482A824}" srcOrd="0" destOrd="0" presId="urn:microsoft.com/office/officeart/2005/8/layout/hList6"/>
    <dgm:cxn modelId="{50F87725-33F1-459A-A7E8-6AFB1D4C425C}" type="presOf" srcId="{2F391234-1EE8-4456-AF23-EB42A8F1927B}" destId="{1E0E3E90-E3A6-44BA-ABEF-91D97BAB732F}" srcOrd="0" destOrd="0" presId="urn:microsoft.com/office/officeart/2005/8/layout/hList6"/>
    <dgm:cxn modelId="{887F137A-6333-4A1B-B601-DA1B2FF063A7}" srcId="{5E3115F8-E8A9-492F-A1C8-D1347E0C2278}" destId="{78C34549-528E-464A-BC29-6C8874E6796C}" srcOrd="1" destOrd="0" parTransId="{E4D046AE-EA85-4DF6-AC91-9738138DAA32}" sibTransId="{73FF2E3C-825C-4F3B-980B-72BDC4304B96}"/>
    <dgm:cxn modelId="{CF8F618E-35E8-4853-818B-6CA74766E7A1}" type="presOf" srcId="{78C34549-528E-464A-BC29-6C8874E6796C}" destId="{625CC5B9-F01A-4069-A40B-A93986FE9A2B}" srcOrd="0" destOrd="0" presId="urn:microsoft.com/office/officeart/2005/8/layout/hList6"/>
    <dgm:cxn modelId="{471DFFD1-F48D-4D96-8F74-A052A017D47F}" srcId="{5E3115F8-E8A9-492F-A1C8-D1347E0C2278}" destId="{CADF74EE-8034-4E87-9D95-8F37C3FEB05D}" srcOrd="2" destOrd="0" parTransId="{F9EA9BDB-C716-480E-AB1A-282AC6DC33D8}" sibTransId="{D9681613-96E7-4D64-A0BD-9D3E412299FF}"/>
    <dgm:cxn modelId="{E95C5BDC-3987-4C73-B670-14E39AFDE80A}" type="presParOf" srcId="{E3CE407B-1A98-4ACD-8FEE-AFCF2482A824}" destId="{1E0E3E90-E3A6-44BA-ABEF-91D97BAB732F}" srcOrd="0" destOrd="0" presId="urn:microsoft.com/office/officeart/2005/8/layout/hList6"/>
    <dgm:cxn modelId="{C0F58267-A49D-4A46-996F-740AC6BB92C1}" type="presParOf" srcId="{E3CE407B-1A98-4ACD-8FEE-AFCF2482A824}" destId="{BD381011-264E-4044-99DD-F33709B62617}" srcOrd="1" destOrd="0" presId="urn:microsoft.com/office/officeart/2005/8/layout/hList6"/>
    <dgm:cxn modelId="{50BAF817-29FB-4D22-B2F6-FA6B0C976BC2}" type="presParOf" srcId="{E3CE407B-1A98-4ACD-8FEE-AFCF2482A824}" destId="{625CC5B9-F01A-4069-A40B-A93986FE9A2B}" srcOrd="2" destOrd="0" presId="urn:microsoft.com/office/officeart/2005/8/layout/hList6"/>
    <dgm:cxn modelId="{CA5F6108-9A6D-4BF9-AF88-D654770F1FC5}" type="presParOf" srcId="{E3CE407B-1A98-4ACD-8FEE-AFCF2482A824}" destId="{7992AB44-1112-4FFF-9E54-CBCE5F45D1AB}" srcOrd="3" destOrd="0" presId="urn:microsoft.com/office/officeart/2005/8/layout/hList6"/>
    <dgm:cxn modelId="{24EF0AEC-8643-4750-8774-BB0929077486}" type="presParOf" srcId="{E3CE407B-1A98-4ACD-8FEE-AFCF2482A824}" destId="{09C1C32C-3445-4F10-A6A4-74D94879C79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F62FD-645D-41ED-8EC0-711F34BB8B3F}">
      <dsp:nvSpPr>
        <dsp:cNvPr id="0" name=""/>
        <dsp:cNvSpPr/>
      </dsp:nvSpPr>
      <dsp:spPr>
        <a:xfrm>
          <a:off x="0" y="0"/>
          <a:ext cx="2596330" cy="2596330"/>
        </a:xfrm>
        <a:prstGeom prst="ellipse">
          <a:avLst/>
        </a:prstGeom>
        <a:solidFill>
          <a:srgbClr val="F7CA1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How do you raise awareness of ALL funding?</a:t>
          </a:r>
          <a:endParaRPr lang="en-GB" sz="160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80224" y="380224"/>
        <a:ext cx="1835882" cy="1835882"/>
      </dsp:txXfrm>
    </dsp:sp>
    <dsp:sp modelId="{02B7F696-8078-44D4-B9B8-8990535263E1}">
      <dsp:nvSpPr>
        <dsp:cNvPr id="0" name=""/>
        <dsp:cNvSpPr/>
      </dsp:nvSpPr>
      <dsp:spPr>
        <a:xfrm>
          <a:off x="2528955" y="931891"/>
          <a:ext cx="2596330" cy="2596330"/>
        </a:xfrm>
        <a:prstGeom prst="ellipse">
          <a:avLst/>
        </a:prstGeom>
        <a:solidFill>
          <a:srgbClr val="00529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Helvetica" panose="020B0604020202020204" pitchFamily="34" charset="0"/>
              <a:cs typeface="Helvetica" panose="020B0604020202020204" pitchFamily="34" charset="0"/>
            </a:rPr>
            <a:t>Are you having the correct IAG conversations?</a:t>
          </a:r>
          <a:endParaRPr lang="en-GB" sz="1600" b="1" u="none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909179" y="1312115"/>
        <a:ext cx="1835882" cy="1835882"/>
      </dsp:txXfrm>
    </dsp:sp>
    <dsp:sp modelId="{DD91071B-CA71-47FC-A110-55CF3C6C8D87}">
      <dsp:nvSpPr>
        <dsp:cNvPr id="0" name=""/>
        <dsp:cNvSpPr/>
      </dsp:nvSpPr>
      <dsp:spPr>
        <a:xfrm>
          <a:off x="5194323" y="1646634"/>
          <a:ext cx="2596330" cy="2596330"/>
        </a:xfrm>
        <a:prstGeom prst="ellipse">
          <a:avLst/>
        </a:prstGeom>
        <a:solidFill>
          <a:srgbClr val="ABE33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none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Do you make of use of SLC websites?</a:t>
          </a:r>
        </a:p>
      </dsp:txBody>
      <dsp:txXfrm>
        <a:off x="5574547" y="2026858"/>
        <a:ext cx="1835882" cy="1835882"/>
      </dsp:txXfrm>
    </dsp:sp>
    <dsp:sp modelId="{87248D3D-1FD2-4B9A-8037-BAE495A766D6}">
      <dsp:nvSpPr>
        <dsp:cNvPr id="0" name=""/>
        <dsp:cNvSpPr/>
      </dsp:nvSpPr>
      <dsp:spPr>
        <a:xfrm>
          <a:off x="7788992" y="2106331"/>
          <a:ext cx="2596330" cy="2596330"/>
        </a:xfrm>
        <a:prstGeom prst="ellipse">
          <a:avLst/>
        </a:prstGeom>
        <a:solidFill>
          <a:srgbClr val="CC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Helvetica" panose="020B0604020202020204" pitchFamily="34" charset="0"/>
              <a:cs typeface="Helvetica" panose="020B0604020202020204" pitchFamily="34" charset="0"/>
            </a:rPr>
            <a:t>Do you promote distance learning courses?</a:t>
          </a:r>
        </a:p>
      </dsp:txBody>
      <dsp:txXfrm>
        <a:off x="8169216" y="2486555"/>
        <a:ext cx="1835882" cy="1835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F62FD-645D-41ED-8EC0-711F34BB8B3F}">
      <dsp:nvSpPr>
        <dsp:cNvPr id="0" name=""/>
        <dsp:cNvSpPr/>
      </dsp:nvSpPr>
      <dsp:spPr>
        <a:xfrm>
          <a:off x="0" y="847409"/>
          <a:ext cx="2517057" cy="2517057"/>
        </a:xfrm>
        <a:prstGeom prst="ellipse">
          <a:avLst/>
        </a:prstGeom>
        <a:solidFill>
          <a:srgbClr val="F7CA1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25/26 Launch</a:t>
          </a:r>
          <a:endParaRPr lang="en-GB" sz="1600" kern="12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68614" y="1216023"/>
        <a:ext cx="1779829" cy="1779829"/>
      </dsp:txXfrm>
    </dsp:sp>
    <dsp:sp modelId="{02B7F696-8078-44D4-B9B8-8990535263E1}">
      <dsp:nvSpPr>
        <dsp:cNvPr id="0" name=""/>
        <dsp:cNvSpPr/>
      </dsp:nvSpPr>
      <dsp:spPr>
        <a:xfrm>
          <a:off x="2517058" y="847409"/>
          <a:ext cx="2517057" cy="2517057"/>
        </a:xfrm>
        <a:prstGeom prst="ellipse">
          <a:avLst/>
        </a:prstGeom>
        <a:solidFill>
          <a:srgbClr val="00529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Helvetica" panose="020B0604020202020204" pitchFamily="34" charset="0"/>
              <a:cs typeface="Helvetica" panose="020B0604020202020204" pitchFamily="34" charset="0"/>
            </a:rPr>
            <a:t>Processing </a:t>
          </a:r>
          <a:r>
            <a:rPr lang="en-GB" sz="1600" b="1" u="none" kern="1200" dirty="0">
              <a:latin typeface="Helvetica" panose="020B0604020202020204" pitchFamily="34" charset="0"/>
              <a:cs typeface="Helvetica" panose="020B0604020202020204" pitchFamily="34" charset="0"/>
            </a:rPr>
            <a:t>Updates</a:t>
          </a:r>
        </a:p>
      </dsp:txBody>
      <dsp:txXfrm>
        <a:off x="2885672" y="1216023"/>
        <a:ext cx="1779829" cy="1779829"/>
      </dsp:txXfrm>
    </dsp:sp>
    <dsp:sp modelId="{DD91071B-CA71-47FC-A110-55CF3C6C8D87}">
      <dsp:nvSpPr>
        <dsp:cNvPr id="0" name=""/>
        <dsp:cNvSpPr/>
      </dsp:nvSpPr>
      <dsp:spPr>
        <a:xfrm>
          <a:off x="5034115" y="847409"/>
          <a:ext cx="2517057" cy="2517057"/>
        </a:xfrm>
        <a:prstGeom prst="ellipse">
          <a:avLst/>
        </a:prstGeom>
        <a:solidFill>
          <a:srgbClr val="ABE33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Helvetica" panose="020B0604020202020204" pitchFamily="34" charset="0"/>
              <a:cs typeface="Helvetica" panose="020B0604020202020204" pitchFamily="34" charset="0"/>
            </a:rPr>
            <a:t>Home Office Data Share (HODS)</a:t>
          </a:r>
          <a:endParaRPr lang="en-GB" sz="1600" u="none" kern="12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402729" y="1216023"/>
        <a:ext cx="1779829" cy="1779829"/>
      </dsp:txXfrm>
    </dsp:sp>
    <dsp:sp modelId="{87248D3D-1FD2-4B9A-8037-BAE495A766D6}">
      <dsp:nvSpPr>
        <dsp:cNvPr id="0" name=""/>
        <dsp:cNvSpPr/>
      </dsp:nvSpPr>
      <dsp:spPr>
        <a:xfrm>
          <a:off x="7551174" y="847409"/>
          <a:ext cx="2517057" cy="2517057"/>
        </a:xfrm>
        <a:prstGeom prst="ellipse">
          <a:avLst/>
        </a:prstGeom>
        <a:solidFill>
          <a:srgbClr val="CC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Helvetica" panose="020B0604020202020204" pitchFamily="34" charset="0"/>
              <a:cs typeface="Helvetica" panose="020B0604020202020204" pitchFamily="34" charset="0"/>
            </a:rPr>
            <a:t>Access to HE  Write Off</a:t>
          </a:r>
        </a:p>
      </dsp:txBody>
      <dsp:txXfrm>
        <a:off x="7919788" y="1216023"/>
        <a:ext cx="1779829" cy="1779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B93DA-06E1-4609-B765-C4E70B836C5C}">
      <dsp:nvSpPr>
        <dsp:cNvPr id="0" name=""/>
        <dsp:cNvSpPr/>
      </dsp:nvSpPr>
      <dsp:spPr>
        <a:xfrm rot="5400000">
          <a:off x="386865" y="1946492"/>
          <a:ext cx="1142069" cy="1900377"/>
        </a:xfrm>
        <a:prstGeom prst="corner">
          <a:avLst>
            <a:gd name="adj1" fmla="val 16120"/>
            <a:gd name="adj2" fmla="val 16110"/>
          </a:avLst>
        </a:prstGeom>
        <a:solidFill>
          <a:srgbClr val="B11030"/>
        </a:solidFill>
        <a:ln w="19050" cap="flat" cmpd="sng" algn="ctr">
          <a:solidFill>
            <a:srgbClr val="B11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C2581-973A-497A-90DF-3E8F287CCA30}">
      <dsp:nvSpPr>
        <dsp:cNvPr id="0" name=""/>
        <dsp:cNvSpPr/>
      </dsp:nvSpPr>
      <dsp:spPr>
        <a:xfrm>
          <a:off x="259499" y="2664173"/>
          <a:ext cx="1715671" cy="150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Helvetica" panose="020B0604020202020204" pitchFamily="34" charset="0"/>
              <a:cs typeface="Helvetica" panose="020B0604020202020204" pitchFamily="34" charset="0"/>
            </a:rPr>
            <a:t>Loan cap remains unchanged</a:t>
          </a:r>
          <a:endParaRPr lang="en-GB" sz="1800" b="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59499" y="2664173"/>
        <a:ext cx="1715671" cy="1503886"/>
      </dsp:txXfrm>
    </dsp:sp>
    <dsp:sp modelId="{7E708526-88AD-489C-AAE2-FCC52DD49F48}">
      <dsp:nvSpPr>
        <dsp:cNvPr id="0" name=""/>
        <dsp:cNvSpPr/>
      </dsp:nvSpPr>
      <dsp:spPr>
        <a:xfrm>
          <a:off x="1588185" y="1806584"/>
          <a:ext cx="323711" cy="323711"/>
        </a:xfrm>
        <a:prstGeom prst="triangle">
          <a:avLst>
            <a:gd name="adj" fmla="val 100000"/>
          </a:avLst>
        </a:prstGeom>
        <a:solidFill>
          <a:srgbClr val="B11030"/>
        </a:solidFill>
        <a:ln w="19050" cap="flat" cmpd="sng" algn="ctr">
          <a:solidFill>
            <a:srgbClr val="B11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0E60F-1899-4622-B71D-259F1374816B}">
      <dsp:nvSpPr>
        <dsp:cNvPr id="0" name=""/>
        <dsp:cNvSpPr/>
      </dsp:nvSpPr>
      <dsp:spPr>
        <a:xfrm rot="5400000">
          <a:off x="2487182" y="1426767"/>
          <a:ext cx="1142069" cy="1900377"/>
        </a:xfrm>
        <a:prstGeom prst="corner">
          <a:avLst>
            <a:gd name="adj1" fmla="val 16120"/>
            <a:gd name="adj2" fmla="val 16110"/>
          </a:avLst>
        </a:prstGeom>
        <a:solidFill>
          <a:srgbClr val="F7CA18"/>
        </a:solidFill>
        <a:ln w="19050" cap="flat" cmpd="sng" algn="ctr">
          <a:solidFill>
            <a:srgbClr val="F7CA1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A03D7-FA6D-46E4-BFDA-1C531952A988}">
      <dsp:nvSpPr>
        <dsp:cNvPr id="0" name=""/>
        <dsp:cNvSpPr/>
      </dsp:nvSpPr>
      <dsp:spPr>
        <a:xfrm>
          <a:off x="2400855" y="2106986"/>
          <a:ext cx="1715671" cy="150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25/26 contract Spring 25</a:t>
          </a:r>
        </a:p>
      </dsp:txBody>
      <dsp:txXfrm>
        <a:off x="2400855" y="2106986"/>
        <a:ext cx="1715671" cy="1503886"/>
      </dsp:txXfrm>
    </dsp:sp>
    <dsp:sp modelId="{1864F921-3D2B-466D-B4F2-F1D22929B6CF}">
      <dsp:nvSpPr>
        <dsp:cNvPr id="0" name=""/>
        <dsp:cNvSpPr/>
      </dsp:nvSpPr>
      <dsp:spPr>
        <a:xfrm>
          <a:off x="3688503" y="1286859"/>
          <a:ext cx="323711" cy="323711"/>
        </a:xfrm>
        <a:prstGeom prst="triangle">
          <a:avLst>
            <a:gd name="adj" fmla="val 100000"/>
          </a:avLst>
        </a:prstGeom>
        <a:solidFill>
          <a:srgbClr val="F7CA18"/>
        </a:solidFill>
        <a:ln w="19050" cap="flat" cmpd="sng" algn="ctr">
          <a:solidFill>
            <a:srgbClr val="F7CA1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BC8B7-887B-46B0-A2B5-3C97739D55BC}">
      <dsp:nvSpPr>
        <dsp:cNvPr id="0" name=""/>
        <dsp:cNvSpPr/>
      </dsp:nvSpPr>
      <dsp:spPr>
        <a:xfrm rot="5400000">
          <a:off x="4587500" y="907041"/>
          <a:ext cx="1142069" cy="1900377"/>
        </a:xfrm>
        <a:prstGeom prst="corner">
          <a:avLst>
            <a:gd name="adj1" fmla="val 16120"/>
            <a:gd name="adj2" fmla="val 16110"/>
          </a:avLst>
        </a:prstGeom>
        <a:solidFill>
          <a:srgbClr val="ABE338"/>
        </a:solidFill>
        <a:ln w="19050" cap="flat" cmpd="sng" algn="ctr">
          <a:solidFill>
            <a:srgbClr val="ABE3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1987B-957C-43C9-B45D-529BA50E8459}">
      <dsp:nvSpPr>
        <dsp:cNvPr id="0" name=""/>
        <dsp:cNvSpPr/>
      </dsp:nvSpPr>
      <dsp:spPr>
        <a:xfrm>
          <a:off x="4453065" y="1503404"/>
          <a:ext cx="1715671" cy="150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ESFA Funding Rules to be published early April 25</a:t>
          </a:r>
        </a:p>
      </dsp:txBody>
      <dsp:txXfrm>
        <a:off x="4453065" y="1503404"/>
        <a:ext cx="1715671" cy="1503886"/>
      </dsp:txXfrm>
    </dsp:sp>
    <dsp:sp modelId="{75892C92-9B56-4A58-B257-A06AB69CD644}">
      <dsp:nvSpPr>
        <dsp:cNvPr id="0" name=""/>
        <dsp:cNvSpPr/>
      </dsp:nvSpPr>
      <dsp:spPr>
        <a:xfrm>
          <a:off x="5788820" y="767133"/>
          <a:ext cx="323711" cy="323711"/>
        </a:xfrm>
        <a:prstGeom prst="triangle">
          <a:avLst>
            <a:gd name="adj" fmla="val 100000"/>
          </a:avLst>
        </a:prstGeom>
        <a:solidFill>
          <a:srgbClr val="ABE338"/>
        </a:solidFill>
        <a:ln w="19050" cap="flat" cmpd="sng" algn="ctr">
          <a:solidFill>
            <a:srgbClr val="ABE3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EBECE-0AC9-49BA-AAFD-AAE9AD8BA6E2}">
      <dsp:nvSpPr>
        <dsp:cNvPr id="0" name=""/>
        <dsp:cNvSpPr/>
      </dsp:nvSpPr>
      <dsp:spPr>
        <a:xfrm rot="5400000">
          <a:off x="6692084" y="387316"/>
          <a:ext cx="1142069" cy="190037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31FFF-CB97-4DDA-862F-968A1D2D8ED2}">
      <dsp:nvSpPr>
        <dsp:cNvPr id="0" name=""/>
        <dsp:cNvSpPr/>
      </dsp:nvSpPr>
      <dsp:spPr>
        <a:xfrm>
          <a:off x="6464960" y="940802"/>
          <a:ext cx="2101234" cy="150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8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Performance Management Points -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8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PMP1 October 25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8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PMP2  January 26</a:t>
          </a:r>
        </a:p>
      </dsp:txBody>
      <dsp:txXfrm>
        <a:off x="6464960" y="940802"/>
        <a:ext cx="2101234" cy="1503886"/>
      </dsp:txXfrm>
    </dsp:sp>
    <dsp:sp modelId="{524BB38D-120B-4329-8E61-B2F424C6427A}">
      <dsp:nvSpPr>
        <dsp:cNvPr id="0" name=""/>
        <dsp:cNvSpPr/>
      </dsp:nvSpPr>
      <dsp:spPr>
        <a:xfrm>
          <a:off x="7893404" y="247408"/>
          <a:ext cx="323711" cy="3237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C4ECD-E1B3-4D2A-8B00-530A036E7AC2}">
      <dsp:nvSpPr>
        <dsp:cNvPr id="0" name=""/>
        <dsp:cNvSpPr/>
      </dsp:nvSpPr>
      <dsp:spPr>
        <a:xfrm rot="5400000">
          <a:off x="8788134" y="-132409"/>
          <a:ext cx="1142069" cy="1900377"/>
        </a:xfrm>
        <a:prstGeom prst="corner">
          <a:avLst>
            <a:gd name="adj1" fmla="val 16120"/>
            <a:gd name="adj2" fmla="val 16110"/>
          </a:avLst>
        </a:prstGeom>
        <a:solidFill>
          <a:srgbClr val="3E107A"/>
        </a:solidFill>
        <a:ln w="19050" cap="flat" cmpd="sng" algn="ctr">
          <a:solidFill>
            <a:srgbClr val="3E10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7052B-31E1-4F6D-8AF9-5688669DD64A}">
      <dsp:nvSpPr>
        <dsp:cNvPr id="0" name=""/>
        <dsp:cNvSpPr/>
      </dsp:nvSpPr>
      <dsp:spPr>
        <a:xfrm>
          <a:off x="8605206" y="502557"/>
          <a:ext cx="1715671" cy="150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8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Criteria for growth –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8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Refer to guidance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en-GB" sz="1800" b="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605206" y="502557"/>
        <a:ext cx="1715671" cy="1503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E3E90-E3A6-44BA-ABEF-91D97BAB732F}">
      <dsp:nvSpPr>
        <dsp:cNvPr id="0" name=""/>
        <dsp:cNvSpPr/>
      </dsp:nvSpPr>
      <dsp:spPr>
        <a:xfrm rot="16200000">
          <a:off x="-658164" y="659416"/>
          <a:ext cx="4574474" cy="3255640"/>
        </a:xfrm>
        <a:prstGeom prst="flowChartManualOperation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  <a:softEdge rad="635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Learning &amp; Funding Information Letter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Accuracy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Timing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5400000">
        <a:off x="1253" y="914894"/>
        <a:ext cx="3255640" cy="2744684"/>
      </dsp:txXfrm>
    </dsp:sp>
    <dsp:sp modelId="{625CC5B9-F01A-4069-A40B-A93986FE9A2B}">
      <dsp:nvSpPr>
        <dsp:cNvPr id="0" name=""/>
        <dsp:cNvSpPr/>
      </dsp:nvSpPr>
      <dsp:spPr>
        <a:xfrm rot="16200000">
          <a:off x="2841648" y="659416"/>
          <a:ext cx="4574474" cy="3255640"/>
        </a:xfrm>
        <a:prstGeom prst="flowChartManualOperation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  <a:softEdge rad="635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Performance Management Points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Exception Case Form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Approved / Suspended included in amount ‘used’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Growth notification to portal upload</a:t>
          </a:r>
          <a:endParaRPr lang="en-GB" sz="2000" b="0" kern="12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5400000">
        <a:off x="3501065" y="914894"/>
        <a:ext cx="3255640" cy="2744684"/>
      </dsp:txXfrm>
    </dsp:sp>
    <dsp:sp modelId="{09C1C32C-3445-4F10-A6A4-74D94879C79F}">
      <dsp:nvSpPr>
        <dsp:cNvPr id="0" name=""/>
        <dsp:cNvSpPr/>
      </dsp:nvSpPr>
      <dsp:spPr>
        <a:xfrm rot="16200000">
          <a:off x="6341461" y="659416"/>
          <a:ext cx="4574474" cy="3255640"/>
        </a:xfrm>
        <a:prstGeom prst="flowChartManualOperation">
          <a:avLst/>
        </a:prstGeom>
        <a:solidFill>
          <a:srgbClr val="FFFF99"/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  <a:softEdge rad="635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LP Portal Financial Reports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Loan Facility Details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Payment Instalment Report</a:t>
          </a:r>
          <a:endParaRPr lang="en-GB" sz="20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5400000">
        <a:off x="7000878" y="914894"/>
        <a:ext cx="3255640" cy="2744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05D1E6-BE7C-9F84-E064-7B98A94A3F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C2CF7-C7B5-D280-42B9-DE92199CD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37B92-4F47-54B6-FA5E-202FD47ED8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FEE7-B67C-4597-A5FA-83088B322EF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52B304-52E4-A5E0-3E3A-4FB3484107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8E33-F7D5-4D5F-A7E3-DB7E1099499C}" type="datetimeFigureOut">
              <a:rPr lang="en-GB" smtClean="0"/>
              <a:t>07/04/2025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550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BFADF-5D5C-4413-B348-BEF3F4117D41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7D56B-002E-4AAE-90DA-AA24BB3D8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0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877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1CC46-B92A-A001-14EF-39D288B2E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6209A-D36D-DB2C-C6A8-000EC124E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A12DE-144A-6B9D-69C3-527B039CE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D31EC-8EF8-0759-1DBE-4845D22FD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73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FAAD4-7C91-2222-6922-E8981331E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30E90-6D48-548E-DAB7-978E82901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88688D-C5E6-5CF5-FBC2-0D6827436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5D2D5-F03E-D8CB-391D-F9A519EEB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78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7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40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E8D95-247E-4B22-9822-DDD992F633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20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42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95FA4-2ADD-676C-CEDF-6844563C9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C5B5DE-4BFB-DBAE-CC2F-17F90344C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A8E1F-C23B-321D-0D5B-311BA63B5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D5C43-4ED2-13AA-5660-8B8ACCE7C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261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CE0A9-12B8-B3CB-0B10-DAF58490D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E15E2F-D987-A4D2-0343-4B11077CC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3A21F-FD71-E71F-4D71-DC3CD0331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4F02C-12B7-D5C3-3F17-418571965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040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dirty="0">
              <a:solidFill>
                <a:srgbClr val="4B545B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2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68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6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1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389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9E9A3-746F-6CAA-1BAA-1613520A5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5DCE4-58C1-689E-8627-F90A40063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D0612-EEFA-9AE9-AD26-224C5557A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6C255-B68F-9175-8AA5-15CA0FE06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93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DA55A-4A26-F9C4-E056-AC89A0364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D318B-3C7B-77E9-DA4B-25F816CD4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D8A6EF-913E-25B0-C6BF-C47D31783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6CA49-A024-6866-48BB-93E4990CF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7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0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7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7B67A-49A6-455B-8B42-8AC8CBCD1F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9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6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18C2F-A470-7516-D394-1585757F9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7219FB-16AC-F811-FCD6-F46143E73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52DCCA-13B2-51E7-8A6D-557301F2E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1BF99-439C-BB5F-80D9-F1D5AC7A6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72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700BC-A637-057D-4F88-9FD04D4DC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A9C9DE-D345-7359-843E-9FF6B2069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F8621-EB97-6F6A-3E59-4AD9C1ACF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07E71-B5D1-2DF2-A1F6-6EE6BC286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6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8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5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rectangle&#10;&#10;Description automatically generated">
            <a:extLst>
              <a:ext uri="{FF2B5EF4-FFF2-40B4-BE49-F238E27FC236}">
                <a16:creationId xmlns:a16="http://schemas.microsoft.com/office/drawing/2014/main" id="{FCA0FDEC-8250-F381-F1E2-F8D2ECB013E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Title 18">
            <a:extLst>
              <a:ext uri="{FF2B5EF4-FFF2-40B4-BE49-F238E27FC236}">
                <a16:creationId xmlns:a16="http://schemas.microsoft.com/office/drawing/2014/main" id="{54842173-4DA4-4C53-C548-1FD3375D5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930615"/>
            <a:ext cx="10515600" cy="46003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518AA3F-49F6-ADB2-3264-C9FF4B048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2" y="1571625"/>
            <a:ext cx="9801793" cy="465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</p:spTree>
    <p:extLst>
      <p:ext uri="{BB962C8B-B14F-4D97-AF65-F5344CB8AC3E}">
        <p14:creationId xmlns:p14="http://schemas.microsoft.com/office/powerpoint/2010/main" val="255337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rectangle&#10;&#10;Description automatically generated">
            <a:extLst>
              <a:ext uri="{FF2B5EF4-FFF2-40B4-BE49-F238E27FC236}">
                <a16:creationId xmlns:a16="http://schemas.microsoft.com/office/drawing/2014/main" id="{19CB10D4-32BF-C775-6A82-2574921C7B1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D3AD78-0112-528A-291E-F8509D66AA6D}"/>
              </a:ext>
            </a:extLst>
          </p:cNvPr>
          <p:cNvSpPr/>
          <p:nvPr userDrawn="1"/>
        </p:nvSpPr>
        <p:spPr>
          <a:xfrm>
            <a:off x="1194494" y="1063674"/>
            <a:ext cx="2744459" cy="483776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8701D-6976-0A76-2FA6-3E5DBE26AD3A}"/>
              </a:ext>
            </a:extLst>
          </p:cNvPr>
          <p:cNvSpPr/>
          <p:nvPr userDrawn="1"/>
        </p:nvSpPr>
        <p:spPr>
          <a:xfrm>
            <a:off x="4537835" y="1063674"/>
            <a:ext cx="2744459" cy="483776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2772A-1004-6DE8-D106-891D395EE3D2}"/>
              </a:ext>
            </a:extLst>
          </p:cNvPr>
          <p:cNvSpPr/>
          <p:nvPr userDrawn="1"/>
        </p:nvSpPr>
        <p:spPr>
          <a:xfrm>
            <a:off x="7881178" y="1063674"/>
            <a:ext cx="2744459" cy="483776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32431-F90E-F182-0C56-89DC19C7D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4013" y="1103108"/>
            <a:ext cx="2694637" cy="40490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Here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221E84-281A-2498-5F10-FE3CE4DD548C}"/>
              </a:ext>
            </a:extLst>
          </p:cNvPr>
          <p:cNvCxnSpPr>
            <a:cxnSpLocks/>
          </p:cNvCxnSpPr>
          <p:nvPr userDrawn="1"/>
        </p:nvCxnSpPr>
        <p:spPr>
          <a:xfrm>
            <a:off x="7566074" y="1063674"/>
            <a:ext cx="0" cy="4563403"/>
          </a:xfrm>
          <a:prstGeom prst="line">
            <a:avLst/>
          </a:prstGeom>
          <a:ln w="28575">
            <a:solidFill>
              <a:srgbClr val="006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1D2E6E-D5FF-035D-D72F-2D74D73597B3}"/>
              </a:ext>
            </a:extLst>
          </p:cNvPr>
          <p:cNvCxnSpPr>
            <a:cxnSpLocks/>
          </p:cNvCxnSpPr>
          <p:nvPr userDrawn="1"/>
        </p:nvCxnSpPr>
        <p:spPr>
          <a:xfrm>
            <a:off x="4243754" y="1063674"/>
            <a:ext cx="0" cy="4563403"/>
          </a:xfrm>
          <a:prstGeom prst="line">
            <a:avLst/>
          </a:prstGeom>
          <a:ln w="28575">
            <a:solidFill>
              <a:srgbClr val="006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8D26125-937B-E08E-F21D-CDD3AC55C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4494" y="1746973"/>
            <a:ext cx="2755179" cy="36747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460802B6-5D01-5ABA-70CC-627FBB3524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7835" y="1746973"/>
            <a:ext cx="2755179" cy="36747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ABC4565A-A650-3B68-D89A-57F89F3E03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81178" y="1746973"/>
            <a:ext cx="2755179" cy="36747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BD5AE702-90CB-4F2D-BCEE-C7CE452337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7039" y="1090554"/>
            <a:ext cx="2666050" cy="4174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Here</a:t>
            </a:r>
            <a:endParaRPr lang="en-GB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51D9AC9E-DBA4-0E24-E041-D978284883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382" y="1090554"/>
            <a:ext cx="2666050" cy="4174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16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rectangle&#10;&#10;Description automatically generated">
            <a:extLst>
              <a:ext uri="{FF2B5EF4-FFF2-40B4-BE49-F238E27FC236}">
                <a16:creationId xmlns:a16="http://schemas.microsoft.com/office/drawing/2014/main" id="{56129244-870D-D90F-092F-808763AD680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622901-7788-2F86-CCA6-4FF8ECC9794D}"/>
              </a:ext>
            </a:extLst>
          </p:cNvPr>
          <p:cNvSpPr/>
          <p:nvPr userDrawn="1"/>
        </p:nvSpPr>
        <p:spPr>
          <a:xfrm>
            <a:off x="1194494" y="1063674"/>
            <a:ext cx="4199539" cy="483776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F8B082-7BF2-076E-8FF5-82EE896DC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4013" y="1103108"/>
            <a:ext cx="4160020" cy="40490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Here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CFB488-CCF1-F7B3-01F5-EF890EB365F3}"/>
              </a:ext>
            </a:extLst>
          </p:cNvPr>
          <p:cNvCxnSpPr>
            <a:cxnSpLocks/>
          </p:cNvCxnSpPr>
          <p:nvPr userDrawn="1"/>
        </p:nvCxnSpPr>
        <p:spPr>
          <a:xfrm>
            <a:off x="5832408" y="1063674"/>
            <a:ext cx="0" cy="4563403"/>
          </a:xfrm>
          <a:prstGeom prst="line">
            <a:avLst/>
          </a:prstGeom>
          <a:ln w="28575">
            <a:solidFill>
              <a:srgbClr val="006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6DF63ABC-BF92-816B-81B2-BCCEED206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4494" y="1746973"/>
            <a:ext cx="4199542" cy="36747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EBB26-C4E9-F2ED-301B-D1AC06C00344}"/>
              </a:ext>
            </a:extLst>
          </p:cNvPr>
          <p:cNvSpPr/>
          <p:nvPr userDrawn="1"/>
        </p:nvSpPr>
        <p:spPr>
          <a:xfrm>
            <a:off x="6359593" y="1077529"/>
            <a:ext cx="4199539" cy="483776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D7A3926F-C90C-A2F1-6568-39C212C3DA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9593" y="1760828"/>
            <a:ext cx="4199542" cy="36747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AA09DF27-39D4-6394-7A30-45864C9F9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0393" y="1090554"/>
            <a:ext cx="2666050" cy="4174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683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co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rectangle&#10;&#10;Description automatically generated">
            <a:extLst>
              <a:ext uri="{FF2B5EF4-FFF2-40B4-BE49-F238E27FC236}">
                <a16:creationId xmlns:a16="http://schemas.microsoft.com/office/drawing/2014/main" id="{F648A260-E8F6-E840-0CBD-FCAFE2FCD84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F3C64CC-D314-160E-866D-746804B7B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26754"/>
            <a:ext cx="10515600" cy="71412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9E47ABAA-982D-F094-AC10-A3A817615E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53005" y="1820574"/>
            <a:ext cx="4070341" cy="379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 Header Goes Here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973795FD-CB45-3251-70AF-205406E654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3005" y="2328864"/>
            <a:ext cx="4070341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6298DAA-E969-180C-B667-478F5C6D08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4784" y="2328864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1C263815-F628-F616-EBC8-D5B0791F2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3005" y="3679394"/>
            <a:ext cx="4070341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A8A9AC3-74A6-10D4-AB94-5F995391BA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784" y="3679394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BDDF5BC2-B257-2C9C-4EDB-DFE4D3AE79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4374" y="5029490"/>
            <a:ext cx="4070341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5127A769-56B6-A22B-9DA8-84E49FB760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6153" y="5029490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FC623149-9E39-2E77-E5DB-7CF0F6BA0E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7663" y="1820574"/>
            <a:ext cx="4070341" cy="379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 Header Goes Here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04250A29-C3D8-5BE8-98D4-701A255F0A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97663" y="2328864"/>
            <a:ext cx="4070341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724CB3A1-AC3B-E12F-4AF4-49E27F86FCB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29442" y="2328864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ECEC8415-F2A6-6C5F-3104-40E2BFDB0F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97663" y="3679394"/>
            <a:ext cx="4070341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CB528CED-C7E2-3B4E-9D18-527CE228BA9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29442" y="3679394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B6EC5C8-E75E-6429-A585-889607627E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9032" y="5029490"/>
            <a:ext cx="4070341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66FC6C4-18E2-AE1B-DC54-C69494067F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30811" y="5029490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</p:spTree>
    <p:extLst>
      <p:ext uri="{BB962C8B-B14F-4D97-AF65-F5344CB8AC3E}">
        <p14:creationId xmlns:p14="http://schemas.microsoft.com/office/powerpoint/2010/main" val="3193363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co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rectangle&#10;&#10;Description automatically generated">
            <a:extLst>
              <a:ext uri="{FF2B5EF4-FFF2-40B4-BE49-F238E27FC236}">
                <a16:creationId xmlns:a16="http://schemas.microsoft.com/office/drawing/2014/main" id="{35377307-858F-F857-9248-D4B674E3CE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F3C64CC-D314-160E-866D-746804B7B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26754"/>
            <a:ext cx="10515600" cy="71412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9E47ABAA-982D-F094-AC10-A3A817615E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53005" y="1820574"/>
            <a:ext cx="4070341" cy="379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Header Goes Here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973795FD-CB45-3251-70AF-205406E654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3005" y="2328864"/>
            <a:ext cx="8947140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6298DAA-E969-180C-B667-478F5C6D08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4784" y="2328864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1C263815-F628-F616-EBC8-D5B0791F2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3005" y="3679394"/>
            <a:ext cx="8947140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A8A9AC3-74A6-10D4-AB94-5F995391BA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784" y="3679394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BDDF5BC2-B257-2C9C-4EDB-DFE4D3AE79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4374" y="5029490"/>
            <a:ext cx="8947140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5127A769-56B6-A22B-9DA8-84E49FB760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6153" y="5029490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</p:spTree>
    <p:extLst>
      <p:ext uri="{BB962C8B-B14F-4D97-AF65-F5344CB8AC3E}">
        <p14:creationId xmlns:p14="http://schemas.microsoft.com/office/powerpoint/2010/main" val="2488844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rectangle&#10;&#10;Description automatically generated">
            <a:extLst>
              <a:ext uri="{FF2B5EF4-FFF2-40B4-BE49-F238E27FC236}">
                <a16:creationId xmlns:a16="http://schemas.microsoft.com/office/drawing/2014/main" id="{1A975669-4D9D-A4BF-7500-055C99447CD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Title 18">
            <a:extLst>
              <a:ext uri="{FF2B5EF4-FFF2-40B4-BE49-F238E27FC236}">
                <a16:creationId xmlns:a16="http://schemas.microsoft.com/office/drawing/2014/main" id="{72BFA335-0913-AD3C-EAFC-B62451160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195" y="1127204"/>
            <a:ext cx="2781300" cy="42219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628248E3-C527-7A9B-237C-057ED86B6F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25900" y="1127124"/>
            <a:ext cx="6858000" cy="454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0A0F5587-C727-A395-C86F-6C40D5A248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195" y="1695450"/>
            <a:ext cx="2781705" cy="398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</p:spTree>
    <p:extLst>
      <p:ext uri="{BB962C8B-B14F-4D97-AF65-F5344CB8AC3E}">
        <p14:creationId xmlns:p14="http://schemas.microsoft.com/office/powerpoint/2010/main" val="2741753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rectangle&#10;&#10;Description automatically generated">
            <a:extLst>
              <a:ext uri="{FF2B5EF4-FFF2-40B4-BE49-F238E27FC236}">
                <a16:creationId xmlns:a16="http://schemas.microsoft.com/office/drawing/2014/main" id="{4AA33CBD-C0BA-F6D9-73B5-FA7B3734C58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3944DA00-6203-F2BF-AF57-5F266A71EC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8695" y="1457325"/>
            <a:ext cx="5026065" cy="1036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451A6C-C738-A3C3-EDA2-1E836B6ABE5E}"/>
              </a:ext>
            </a:extLst>
          </p:cNvPr>
          <p:cNvSpPr/>
          <p:nvPr userDrawn="1"/>
        </p:nvSpPr>
        <p:spPr>
          <a:xfrm>
            <a:off x="822541" y="935032"/>
            <a:ext cx="4109312" cy="5099117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8460C73-D1DB-F160-852E-DF2F7F77AC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88628" y="2398237"/>
            <a:ext cx="2770411" cy="311673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b="1" i="0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39D2886-5B92-D5DA-E565-B404FEC90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695" y="3227368"/>
            <a:ext cx="5026065" cy="1036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5563201-80CD-758F-EAC1-8D5B70BAD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8220" y="4997411"/>
            <a:ext cx="5026065" cy="1036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F9DFC86C-735A-4898-BC37-AA71B0D226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8695" y="946229"/>
            <a:ext cx="3506928" cy="422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CC4183F-7522-5FA8-0B9B-EB6789ECD0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8695" y="2716272"/>
            <a:ext cx="3506928" cy="422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E21129C4-56BA-169F-9AEA-65DDC8383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38695" y="4499016"/>
            <a:ext cx="3506928" cy="422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75B4FDD0-6456-93F4-B1FF-5EF1B8B11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627" y="1422195"/>
            <a:ext cx="2770411" cy="7408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ABE338"/>
                </a:solidFill>
              </a:defRPr>
            </a:lvl1pPr>
          </a:lstStyle>
          <a:p>
            <a:r>
              <a:rPr lang="en-US" dirty="0"/>
              <a:t>Header goes inside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64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abl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rectangle&#10;&#10;Description automatically generated">
            <a:extLst>
              <a:ext uri="{FF2B5EF4-FFF2-40B4-BE49-F238E27FC236}">
                <a16:creationId xmlns:a16="http://schemas.microsoft.com/office/drawing/2014/main" id="{5495C90E-20BE-393B-E0AE-DD52AC907D7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00F6FE13-A997-6561-B4DA-575B8041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3" y="1467482"/>
            <a:ext cx="4923656" cy="4009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FC15BDD1-A717-C9AA-0954-8631A99690B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892800" y="727075"/>
            <a:ext cx="5024438" cy="474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Table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C54CEB-FED3-6173-9C14-9CE6CC26FE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26754"/>
            <a:ext cx="4923656" cy="60469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692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rectangle&#10;&#10;Description automatically generated">
            <a:extLst>
              <a:ext uri="{FF2B5EF4-FFF2-40B4-BE49-F238E27FC236}">
                <a16:creationId xmlns:a16="http://schemas.microsoft.com/office/drawing/2014/main" id="{0A2941B6-D370-C1C0-8F5B-7765E40C0FE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EF1F756-9B1F-15AB-4054-8BC7544519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3" y="1467482"/>
            <a:ext cx="4923656" cy="4009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C4F3899-3B31-84C6-D0A0-AA0FD20B663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911130" y="727075"/>
            <a:ext cx="4924425" cy="474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Chart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125659-F97E-6F7D-37FA-FD78F8FA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26754"/>
            <a:ext cx="4923656" cy="60469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051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rectangles">
            <a:extLst>
              <a:ext uri="{FF2B5EF4-FFF2-40B4-BE49-F238E27FC236}">
                <a16:creationId xmlns:a16="http://schemas.microsoft.com/office/drawing/2014/main" id="{5BC95FDE-6E73-3A27-4E64-722605670AB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2915910-D8E8-AE22-FCD0-877BAAA6DD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4755" y="3886701"/>
            <a:ext cx="5115493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header here</a:t>
            </a:r>
          </a:p>
        </p:txBody>
      </p:sp>
      <p:sp>
        <p:nvSpPr>
          <p:cNvPr id="2" name="Title 18">
            <a:extLst>
              <a:ext uri="{FF2B5EF4-FFF2-40B4-BE49-F238E27FC236}">
                <a16:creationId xmlns:a16="http://schemas.microsoft.com/office/drawing/2014/main" id="{6098B51F-3847-2838-B185-2585F573B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215" y="1951995"/>
            <a:ext cx="5115493" cy="715006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New 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81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een and white background&#10;&#10;Description automatically generated">
            <a:extLst>
              <a:ext uri="{FF2B5EF4-FFF2-40B4-BE49-F238E27FC236}">
                <a16:creationId xmlns:a16="http://schemas.microsoft.com/office/drawing/2014/main" id="{EC85377A-810A-E470-A9BD-FEBA2B79A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298F067-E842-26B2-FDFD-5A714099BA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47445" y="242890"/>
            <a:ext cx="6369919" cy="6372914"/>
          </a:xfrm>
          <a:custGeom>
            <a:avLst/>
            <a:gdLst>
              <a:gd name="connsiteX0" fmla="*/ 0 w 11661775"/>
              <a:gd name="connsiteY0" fmla="*/ 0 h 6383337"/>
              <a:gd name="connsiteX1" fmla="*/ 11661775 w 11661775"/>
              <a:gd name="connsiteY1" fmla="*/ 0 h 6383337"/>
              <a:gd name="connsiteX2" fmla="*/ 11661775 w 11661775"/>
              <a:gd name="connsiteY2" fmla="*/ 6383337 h 6383337"/>
              <a:gd name="connsiteX3" fmla="*/ 0 w 11661775"/>
              <a:gd name="connsiteY3" fmla="*/ 6383337 h 6383337"/>
              <a:gd name="connsiteX4" fmla="*/ 0 w 11661775"/>
              <a:gd name="connsiteY4" fmla="*/ 0 h 6383337"/>
              <a:gd name="connsiteX0" fmla="*/ 9514935 w 11661775"/>
              <a:gd name="connsiteY0" fmla="*/ 0 h 6383337"/>
              <a:gd name="connsiteX1" fmla="*/ 11661775 w 11661775"/>
              <a:gd name="connsiteY1" fmla="*/ 0 h 6383337"/>
              <a:gd name="connsiteX2" fmla="*/ 11661775 w 11661775"/>
              <a:gd name="connsiteY2" fmla="*/ 6383337 h 6383337"/>
              <a:gd name="connsiteX3" fmla="*/ 0 w 11661775"/>
              <a:gd name="connsiteY3" fmla="*/ 6383337 h 6383337"/>
              <a:gd name="connsiteX4" fmla="*/ 9514935 w 11661775"/>
              <a:gd name="connsiteY4" fmla="*/ 0 h 6383337"/>
              <a:gd name="connsiteX0" fmla="*/ 4192436 w 6339276"/>
              <a:gd name="connsiteY0" fmla="*/ 0 h 6383337"/>
              <a:gd name="connsiteX1" fmla="*/ 6339276 w 6339276"/>
              <a:gd name="connsiteY1" fmla="*/ 0 h 6383337"/>
              <a:gd name="connsiteX2" fmla="*/ 6339276 w 6339276"/>
              <a:gd name="connsiteY2" fmla="*/ 6383337 h 6383337"/>
              <a:gd name="connsiteX3" fmla="*/ 0 w 6339276"/>
              <a:gd name="connsiteY3" fmla="*/ 6340205 h 6383337"/>
              <a:gd name="connsiteX4" fmla="*/ 4192436 w 6339276"/>
              <a:gd name="connsiteY4" fmla="*/ 0 h 6383337"/>
              <a:gd name="connsiteX0" fmla="*/ 4166557 w 6339276"/>
              <a:gd name="connsiteY0" fmla="*/ 0 h 6383337"/>
              <a:gd name="connsiteX1" fmla="*/ 6339276 w 6339276"/>
              <a:gd name="connsiteY1" fmla="*/ 0 h 6383337"/>
              <a:gd name="connsiteX2" fmla="*/ 6339276 w 6339276"/>
              <a:gd name="connsiteY2" fmla="*/ 6383337 h 6383337"/>
              <a:gd name="connsiteX3" fmla="*/ 0 w 6339276"/>
              <a:gd name="connsiteY3" fmla="*/ 6340205 h 6383337"/>
              <a:gd name="connsiteX4" fmla="*/ 4166557 w 6339276"/>
              <a:gd name="connsiteY4" fmla="*/ 0 h 6383337"/>
              <a:gd name="connsiteX0" fmla="*/ 4192437 w 6365156"/>
              <a:gd name="connsiteY0" fmla="*/ 0 h 6391964"/>
              <a:gd name="connsiteX1" fmla="*/ 6365156 w 6365156"/>
              <a:gd name="connsiteY1" fmla="*/ 0 h 6391964"/>
              <a:gd name="connsiteX2" fmla="*/ 6365156 w 6365156"/>
              <a:gd name="connsiteY2" fmla="*/ 6383337 h 6391964"/>
              <a:gd name="connsiteX3" fmla="*/ 0 w 6365156"/>
              <a:gd name="connsiteY3" fmla="*/ 6391964 h 6391964"/>
              <a:gd name="connsiteX4" fmla="*/ 4192437 w 6365156"/>
              <a:gd name="connsiteY4" fmla="*/ 0 h 6391964"/>
              <a:gd name="connsiteX0" fmla="*/ 4187675 w 6365156"/>
              <a:gd name="connsiteY0" fmla="*/ 19050 h 6391964"/>
              <a:gd name="connsiteX1" fmla="*/ 6365156 w 6365156"/>
              <a:gd name="connsiteY1" fmla="*/ 0 h 6391964"/>
              <a:gd name="connsiteX2" fmla="*/ 6365156 w 6365156"/>
              <a:gd name="connsiteY2" fmla="*/ 6383337 h 6391964"/>
              <a:gd name="connsiteX3" fmla="*/ 0 w 6365156"/>
              <a:gd name="connsiteY3" fmla="*/ 6391964 h 6391964"/>
              <a:gd name="connsiteX4" fmla="*/ 4187675 w 6365156"/>
              <a:gd name="connsiteY4" fmla="*/ 19050 h 6391964"/>
              <a:gd name="connsiteX0" fmla="*/ 4187675 w 6369919"/>
              <a:gd name="connsiteY0" fmla="*/ 9525 h 6382439"/>
              <a:gd name="connsiteX1" fmla="*/ 6369919 w 6369919"/>
              <a:gd name="connsiteY1" fmla="*/ 0 h 6382439"/>
              <a:gd name="connsiteX2" fmla="*/ 6365156 w 6369919"/>
              <a:gd name="connsiteY2" fmla="*/ 6373812 h 6382439"/>
              <a:gd name="connsiteX3" fmla="*/ 0 w 6369919"/>
              <a:gd name="connsiteY3" fmla="*/ 6382439 h 6382439"/>
              <a:gd name="connsiteX4" fmla="*/ 4187675 w 6369919"/>
              <a:gd name="connsiteY4" fmla="*/ 9525 h 6382439"/>
              <a:gd name="connsiteX0" fmla="*/ 4187675 w 6369919"/>
              <a:gd name="connsiteY0" fmla="*/ 0 h 6372914"/>
              <a:gd name="connsiteX1" fmla="*/ 6369919 w 6369919"/>
              <a:gd name="connsiteY1" fmla="*/ 9525 h 6372914"/>
              <a:gd name="connsiteX2" fmla="*/ 6365156 w 6369919"/>
              <a:gd name="connsiteY2" fmla="*/ 6364287 h 6372914"/>
              <a:gd name="connsiteX3" fmla="*/ 0 w 6369919"/>
              <a:gd name="connsiteY3" fmla="*/ 6372914 h 6372914"/>
              <a:gd name="connsiteX4" fmla="*/ 4187675 w 6369919"/>
              <a:gd name="connsiteY4" fmla="*/ 0 h 637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9919" h="6372914">
                <a:moveTo>
                  <a:pt x="4187675" y="0"/>
                </a:moveTo>
                <a:lnTo>
                  <a:pt x="6369919" y="9525"/>
                </a:lnTo>
                <a:cubicBezTo>
                  <a:pt x="6368331" y="2134129"/>
                  <a:pt x="6366744" y="4239683"/>
                  <a:pt x="6365156" y="6364287"/>
                </a:cubicBezTo>
                <a:lnTo>
                  <a:pt x="0" y="6372914"/>
                </a:lnTo>
                <a:lnTo>
                  <a:pt x="4187675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="1" u="none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			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Insert picture</a:t>
            </a:r>
            <a:br>
              <a:rPr lang="en-GB" dirty="0"/>
            </a:br>
            <a:r>
              <a:rPr lang="en-GB" dirty="0"/>
              <a:t>			here</a:t>
            </a:r>
          </a:p>
        </p:txBody>
      </p:sp>
      <p:pic>
        <p:nvPicPr>
          <p:cNvPr id="7" name="Picture 6" descr="A black and white logo with a tree&#10;&#10;Description automatically generated">
            <a:extLst>
              <a:ext uri="{FF2B5EF4-FFF2-40B4-BE49-F238E27FC236}">
                <a16:creationId xmlns:a16="http://schemas.microsoft.com/office/drawing/2014/main" id="{E4459E94-37E3-EABB-8377-722B34CE2D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5682181"/>
            <a:ext cx="1213182" cy="623828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86703E7-7BC6-4E83-A69F-BD03528C5B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093" y="3750891"/>
            <a:ext cx="5133975" cy="93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rgbClr val="ABE338"/>
                </a:solidFill>
              </a:defRPr>
            </a:lvl2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92ABC63-1EAC-8F0E-533A-90029F070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093" y="2980540"/>
            <a:ext cx="5320834" cy="702939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26538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BE0F-102C-4484-8B08-63830AF776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1221318"/>
            <a:ext cx="10944192" cy="470323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Break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83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E99B-A7FD-456A-8718-C2E9EC6B4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41" y="435429"/>
            <a:ext cx="10515600" cy="653142"/>
          </a:xfrm>
        </p:spPr>
        <p:txBody>
          <a:bodyPr/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DA4-4B37-4C71-BFF7-D847FDE6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543" y="12922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208-545C-4597-A1F6-935761DA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543" y="12922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68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B09B31-83AD-F399-6F6B-22F26402E01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35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 with a tree&#10;&#10;Description automatically generated">
            <a:extLst>
              <a:ext uri="{FF2B5EF4-FFF2-40B4-BE49-F238E27FC236}">
                <a16:creationId xmlns:a16="http://schemas.microsoft.com/office/drawing/2014/main" id="{4C84F7BC-232B-A2E4-9214-B0A81D93A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24" y="187702"/>
            <a:ext cx="1213182" cy="623828"/>
          </a:xfrm>
          <a:prstGeom prst="rect">
            <a:avLst/>
          </a:prstGeom>
        </p:spPr>
      </p:pic>
      <p:pic>
        <p:nvPicPr>
          <p:cNvPr id="4" name="Picture 3" descr="A green and blue background&#10;&#10;Description automatically generated">
            <a:extLst>
              <a:ext uri="{FF2B5EF4-FFF2-40B4-BE49-F238E27FC236}">
                <a16:creationId xmlns:a16="http://schemas.microsoft.com/office/drawing/2014/main" id="{A14807D9-6460-B133-886B-9CF2BD4C4A20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7" name="Picture 6" descr="A black and white logo with a tree&#10;&#10;Description automatically generated">
            <a:extLst>
              <a:ext uri="{FF2B5EF4-FFF2-40B4-BE49-F238E27FC236}">
                <a16:creationId xmlns:a16="http://schemas.microsoft.com/office/drawing/2014/main" id="{B78BBBD2-0F61-31B3-7245-7241070149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54" y="375404"/>
            <a:ext cx="1213182" cy="623828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4DDBC7-7CD5-B343-40B4-CBB94F20EB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093" y="3750891"/>
            <a:ext cx="5133975" cy="93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rgbClr val="ABE338"/>
                </a:solidFill>
              </a:defRPr>
            </a:lvl2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33023BA3-02D0-C02C-609C-4750EA1AD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093" y="2980540"/>
            <a:ext cx="5320834" cy="702939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767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background&#10;&#10;Description automatically generated">
            <a:extLst>
              <a:ext uri="{FF2B5EF4-FFF2-40B4-BE49-F238E27FC236}">
                <a16:creationId xmlns:a16="http://schemas.microsoft.com/office/drawing/2014/main" id="{54283AD3-85E8-9A9D-CD90-7B4414F6696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8">
            <a:extLst>
              <a:ext uri="{FF2B5EF4-FFF2-40B4-BE49-F238E27FC236}">
                <a16:creationId xmlns:a16="http://schemas.microsoft.com/office/drawing/2014/main" id="{4910EAF6-E529-3F9C-25D9-12A0C02D6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1" y="1904869"/>
            <a:ext cx="5115493" cy="889131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  <a:latin typeface="+mj-lt"/>
              </a:defRPr>
            </a:lvl1pPr>
          </a:lstStyle>
          <a:p>
            <a:r>
              <a:rPr lang="en-US" dirty="0"/>
              <a:t>New section title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E4054FA-F575-6CCA-362A-F3EE8BA58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330" y="2794000"/>
            <a:ext cx="5115493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header here</a:t>
            </a:r>
          </a:p>
        </p:txBody>
      </p:sp>
    </p:spTree>
    <p:extLst>
      <p:ext uri="{BB962C8B-B14F-4D97-AF65-F5344CB8AC3E}">
        <p14:creationId xmlns:p14="http://schemas.microsoft.com/office/powerpoint/2010/main" val="75418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with Ic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background&#10;&#10;Description automatically generated">
            <a:extLst>
              <a:ext uri="{FF2B5EF4-FFF2-40B4-BE49-F238E27FC236}">
                <a16:creationId xmlns:a16="http://schemas.microsoft.com/office/drawing/2014/main" id="{54283AD3-85E8-9A9D-CD90-7B4414F6696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5854EF80-34A3-40C4-3BB2-7D84BF06C1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3330" y="636746"/>
            <a:ext cx="2213834" cy="207874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6" name="Title 18">
            <a:extLst>
              <a:ext uri="{FF2B5EF4-FFF2-40B4-BE49-F238E27FC236}">
                <a16:creationId xmlns:a16="http://schemas.microsoft.com/office/drawing/2014/main" id="{29134C19-6610-47C2-8E66-3499D1F00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1" y="2789828"/>
            <a:ext cx="5115493" cy="889131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  <a:latin typeface="+mj-lt"/>
              </a:defRPr>
            </a:lvl1pPr>
          </a:lstStyle>
          <a:p>
            <a:r>
              <a:rPr lang="en-US" dirty="0"/>
              <a:t>New section title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E76F19C-B256-FC6C-4636-61B6D41D3D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330" y="3678959"/>
            <a:ext cx="5115493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header here</a:t>
            </a:r>
          </a:p>
        </p:txBody>
      </p:sp>
    </p:spTree>
    <p:extLst>
      <p:ext uri="{BB962C8B-B14F-4D97-AF65-F5344CB8AC3E}">
        <p14:creationId xmlns:p14="http://schemas.microsoft.com/office/powerpoint/2010/main" val="187534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rectangles">
            <a:extLst>
              <a:ext uri="{FF2B5EF4-FFF2-40B4-BE49-F238E27FC236}">
                <a16:creationId xmlns:a16="http://schemas.microsoft.com/office/drawing/2014/main" id="{5BC95FDE-6E73-3A27-4E64-722605670AB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2915910-D8E8-AE22-FCD0-877BAAA6DD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4755" y="3886701"/>
            <a:ext cx="5115493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header here</a:t>
            </a:r>
          </a:p>
        </p:txBody>
      </p:sp>
      <p:sp>
        <p:nvSpPr>
          <p:cNvPr id="2" name="Title 18">
            <a:extLst>
              <a:ext uri="{FF2B5EF4-FFF2-40B4-BE49-F238E27FC236}">
                <a16:creationId xmlns:a16="http://schemas.microsoft.com/office/drawing/2014/main" id="{6098B51F-3847-2838-B185-2585F573B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215" y="1951995"/>
            <a:ext cx="5115493" cy="715006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New 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21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188E8-60F6-9E19-FE69-B2838D71F91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Title 18">
            <a:extLst>
              <a:ext uri="{FF2B5EF4-FFF2-40B4-BE49-F238E27FC236}">
                <a16:creationId xmlns:a16="http://schemas.microsoft.com/office/drawing/2014/main" id="{FADC4E75-E800-7988-E9FC-FFE9E1AF8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14244"/>
            <a:ext cx="10515600" cy="6238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163A9949-1F52-FC86-8100-C9BE0CA76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2" y="1571625"/>
            <a:ext cx="10515600" cy="398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</p:spTree>
    <p:extLst>
      <p:ext uri="{BB962C8B-B14F-4D97-AF65-F5344CB8AC3E}">
        <p14:creationId xmlns:p14="http://schemas.microsoft.com/office/powerpoint/2010/main" val="385494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 with a tree&#10;&#10;Description automatically generated">
            <a:extLst>
              <a:ext uri="{FF2B5EF4-FFF2-40B4-BE49-F238E27FC236}">
                <a16:creationId xmlns:a16="http://schemas.microsoft.com/office/drawing/2014/main" id="{F393A183-DB07-BCC2-FC92-80E7DC0018E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24" y="187702"/>
            <a:ext cx="1213182" cy="623828"/>
          </a:xfrm>
          <a:prstGeom prst="rect">
            <a:avLst/>
          </a:prstGeom>
        </p:spPr>
      </p:pic>
      <p:pic>
        <p:nvPicPr>
          <p:cNvPr id="4" name="Picture 3" descr="A close-up of a white rectangle&#10;&#10;Description automatically generated">
            <a:extLst>
              <a:ext uri="{FF2B5EF4-FFF2-40B4-BE49-F238E27FC236}">
                <a16:creationId xmlns:a16="http://schemas.microsoft.com/office/drawing/2014/main" id="{20431E1A-2B26-96F4-D614-793C313DCC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18">
            <a:extLst>
              <a:ext uri="{FF2B5EF4-FFF2-40B4-BE49-F238E27FC236}">
                <a16:creationId xmlns:a16="http://schemas.microsoft.com/office/drawing/2014/main" id="{B5F7F602-21D9-C3D7-7BCE-8F752B030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14244"/>
            <a:ext cx="10515600" cy="6238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6906863D-98ED-BEEE-78A3-6601D6FF56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2" y="1571625"/>
            <a:ext cx="9801793" cy="465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</p:spTree>
    <p:extLst>
      <p:ext uri="{BB962C8B-B14F-4D97-AF65-F5344CB8AC3E}">
        <p14:creationId xmlns:p14="http://schemas.microsoft.com/office/powerpoint/2010/main" val="263765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rectangle&#10;&#10;Description automatically generated">
            <a:extLst>
              <a:ext uri="{FF2B5EF4-FFF2-40B4-BE49-F238E27FC236}">
                <a16:creationId xmlns:a16="http://schemas.microsoft.com/office/drawing/2014/main" id="{C73B092A-E161-5CD4-EDE8-9E81A98B6B0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Title 18">
            <a:extLst>
              <a:ext uri="{FF2B5EF4-FFF2-40B4-BE49-F238E27FC236}">
                <a16:creationId xmlns:a16="http://schemas.microsoft.com/office/drawing/2014/main" id="{7A664FA6-99AC-A488-F086-A19D5CFE9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14244"/>
            <a:ext cx="10515600" cy="6238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03F72433-B9D1-4E38-E5A1-B062506C5D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2" y="1571625"/>
            <a:ext cx="9801793" cy="465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</p:spTree>
    <p:extLst>
      <p:ext uri="{BB962C8B-B14F-4D97-AF65-F5344CB8AC3E}">
        <p14:creationId xmlns:p14="http://schemas.microsoft.com/office/powerpoint/2010/main" val="293932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0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7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1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3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64" r:id="rId5"/>
    <p:sldLayoutId id="2147483667" r:id="rId6"/>
    <p:sldLayoutId id="2147483662" r:id="rId7"/>
    <p:sldLayoutId id="2147483663" r:id="rId8"/>
    <p:sldLayoutId id="2147483656" r:id="rId9"/>
    <p:sldLayoutId id="2147483657" r:id="rId10"/>
    <p:sldLayoutId id="2147483665" r:id="rId11"/>
    <p:sldLayoutId id="2147483666" r:id="rId12"/>
    <p:sldLayoutId id="2147483672" r:id="rId13"/>
    <p:sldLayoutId id="2147483673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6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pservices@slc.co.uk" TargetMode="External"/><Relationship Id="rId7" Type="http://schemas.openxmlformats.org/officeDocument/2006/relationships/hyperlink" Target="https://www.gov.uk/government/publications/advanced-learner-loans-funding-rules-2024-to-2025/advanced-learner-loans-funding-rules-2024-to-202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ractitioners.slc.co.uk/supporting-materials/" TargetMode="External"/><Relationship Id="rId5" Type="http://schemas.openxmlformats.org/officeDocument/2006/relationships/hyperlink" Target="https://www.heinfo.slc.co.uk/lle/lle-resources/" TargetMode="External"/><Relationship Id="rId4" Type="http://schemas.openxmlformats.org/officeDocument/2006/relationships/hyperlink" Target="mailto:SSIN_Queries@slc.co.u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202BA54A-9CF8-9EB8-3DEE-3CCCB3F5C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2800" dirty="0">
                <a:latin typeface="Helvetica" panose="020B0604020202020204" pitchFamily="34" charset="0"/>
              </a:rPr>
              <a:t>FE Account Managers </a:t>
            </a:r>
          </a:p>
          <a:p>
            <a:r>
              <a:rPr lang="en-GB" sz="2800" dirty="0">
                <a:latin typeface="Helvetica" panose="020B0604020202020204" pitchFamily="34" charset="0"/>
              </a:rPr>
              <a:t>Partner Services</a:t>
            </a:r>
          </a:p>
          <a:p>
            <a:endParaRPr lang="en-GB" sz="2800" dirty="0">
              <a:latin typeface="Helvetica" panose="020B0604020202020204" pitchFamily="34" charset="0"/>
            </a:endParaRPr>
          </a:p>
          <a:p>
            <a:r>
              <a:rPr lang="en-GB" sz="2800" dirty="0">
                <a:latin typeface="Helvetica" panose="020B0604020202020204" pitchFamily="34" charset="0"/>
              </a:rPr>
              <a:t>March 2025</a:t>
            </a:r>
          </a:p>
        </p:txBody>
      </p:sp>
      <p:sp>
        <p:nvSpPr>
          <p:cNvPr id="12" name="Title 23">
            <a:extLst>
              <a:ext uri="{FF2B5EF4-FFF2-40B4-BE49-F238E27FC236}">
                <a16:creationId xmlns:a16="http://schemas.microsoft.com/office/drawing/2014/main" id="{B2FF3828-2E1F-4089-8298-4E1BD5B8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" y="2980540"/>
            <a:ext cx="10907643" cy="702939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Helvetica" pitchFamily="34" charset="0"/>
              </a:rPr>
              <a:t>Learning Provider Regional Forums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24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0CA3C-8B7D-5CAB-E0E1-68B2F995B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F78F-9E6A-3DD4-EF53-B99E1677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Helvetica" panose="020B0604020202020204" pitchFamily="34" charset="0"/>
                <a:cs typeface="Helvetica" panose="020B0604020202020204" pitchFamily="34" charset="0"/>
              </a:rPr>
              <a:t>Sector Insight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AC895D-90F7-8DBC-3DC7-6894187CFB4A}"/>
              </a:ext>
            </a:extLst>
          </p:cNvPr>
          <p:cNvSpPr/>
          <p:nvPr/>
        </p:nvSpPr>
        <p:spPr>
          <a:xfrm>
            <a:off x="1119576" y="1688106"/>
            <a:ext cx="2475010" cy="144386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Funding Contracts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01129-59B8-7373-A6BA-E1FDC9128834}"/>
              </a:ext>
            </a:extLst>
          </p:cNvPr>
          <p:cNvSpPr/>
          <p:nvPr/>
        </p:nvSpPr>
        <p:spPr>
          <a:xfrm>
            <a:off x="4644440" y="1688106"/>
            <a:ext cx="2475010" cy="1443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DfE / ESFA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AA4AA-D520-42C7-E17C-DD676DF26CF0}"/>
              </a:ext>
            </a:extLst>
          </p:cNvPr>
          <p:cNvSpPr/>
          <p:nvPr/>
        </p:nvSpPr>
        <p:spPr>
          <a:xfrm>
            <a:off x="8169304" y="1688106"/>
            <a:ext cx="2475010" cy="1443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Lifelong Learning Entitlement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9B38A-8059-F6FC-DEE1-D2D37871BC7B}"/>
              </a:ext>
            </a:extLst>
          </p:cNvPr>
          <p:cNvSpPr txBox="1"/>
          <p:nvPr/>
        </p:nvSpPr>
        <p:spPr>
          <a:xfrm>
            <a:off x="1025627" y="3607415"/>
            <a:ext cx="10515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40 </a:t>
            </a:r>
            <a:r>
              <a:rPr lang="en-GB" sz="2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new providers have joined ALL in A/Y 24/25</a:t>
            </a:r>
            <a:endParaRPr lang="en-GB" sz="2000" dirty="0">
              <a:solidFill>
                <a:srgbClr val="000000"/>
              </a:solidFill>
              <a:effectLst/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ESFA transfer of functions to the DfE; this change took effect from 1</a:t>
            </a:r>
            <a:r>
              <a:rPr lang="en-GB" sz="200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st</a:t>
            </a:r>
            <a:r>
              <a:rPr lang="en-GB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April 2025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LLE -  next update June 2025</a:t>
            </a:r>
          </a:p>
        </p:txBody>
      </p:sp>
    </p:spTree>
    <p:extLst>
      <p:ext uri="{BB962C8B-B14F-4D97-AF65-F5344CB8AC3E}">
        <p14:creationId xmlns:p14="http://schemas.microsoft.com/office/powerpoint/2010/main" val="122563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4908-D974-F84B-DBF1-CB46CB22F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5518-5BDC-187F-B12C-171352B5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88" y="833079"/>
            <a:ext cx="10515600" cy="460035"/>
          </a:xfrm>
        </p:spPr>
        <p:txBody>
          <a:bodyPr/>
          <a:lstStyle/>
          <a:p>
            <a:r>
              <a:rPr lang="en-GB" sz="3600" dirty="0">
                <a:latin typeface="Helvetica" panose="020B0604020202020204"/>
                <a:cs typeface="Helvetica" panose="020B0604020202020204"/>
              </a:rPr>
              <a:t>Responsibilities as of 1 April 2025  </a:t>
            </a:r>
            <a:br>
              <a:rPr lang="en-GB" sz="3600" dirty="0">
                <a:latin typeface="Helvetica" panose="020B0604020202020204"/>
                <a:cs typeface="Helvetica" panose="020B0604020202020204"/>
              </a:rPr>
            </a:br>
            <a:endParaRPr lang="en-GB" sz="3600" dirty="0"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C49DD-5424-BC1A-1DDD-4625B6019337}"/>
              </a:ext>
            </a:extLst>
          </p:cNvPr>
          <p:cNvSpPr txBox="1"/>
          <p:nvPr/>
        </p:nvSpPr>
        <p:spPr>
          <a:xfrm>
            <a:off x="5981132" y="1527499"/>
            <a:ext cx="4784404" cy="479522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1" fontAlgn="base">
              <a:lnSpc>
                <a:spcPct val="107000"/>
              </a:lnSpc>
              <a:spcAft>
                <a:spcPts val="800"/>
              </a:spcAft>
            </a:pPr>
            <a:endParaRPr lang="en-GB" sz="1600" b="1" dirty="0">
              <a:solidFill>
                <a:schemeClr val="bg1"/>
              </a:solidFill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lvl="1" fontAlgn="base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chemeClr val="bg1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DfE</a:t>
            </a: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Policy intent 		</a:t>
            </a: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Designating qualifications 	</a:t>
            </a: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Provider and agreement management 	</a:t>
            </a:r>
            <a:endParaRPr lang="en-GB" sz="1600" b="1" kern="100" dirty="0">
              <a:solidFill>
                <a:schemeClr val="bg1"/>
              </a:solidFill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Market entry/exit		</a:t>
            </a:r>
            <a:endParaRPr lang="en-GB" sz="1600" b="1" kern="100" dirty="0">
              <a:solidFill>
                <a:schemeClr val="bg1"/>
              </a:solidFill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ALL Bursary payments  </a:t>
            </a: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Funding Rules</a:t>
            </a:r>
            <a:endParaRPr lang="en-GB" sz="1600" b="1" dirty="0">
              <a:solidFill>
                <a:schemeClr val="bg1"/>
              </a:solidFill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solidFill>
                  <a:schemeClr val="bg1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Allocations</a:t>
            </a: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solidFill>
                  <a:schemeClr val="bg1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Performance Monitoring</a:t>
            </a: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solidFill>
                  <a:schemeClr val="bg1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Assurance Audits</a:t>
            </a: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solidFill>
                  <a:schemeClr val="bg1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Investigations</a:t>
            </a:r>
          </a:p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b="1" kern="100" dirty="0">
              <a:solidFill>
                <a:schemeClr val="bg1"/>
              </a:solidFill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EDE250-3A49-FAA3-A301-F972D1EEAEF3}"/>
              </a:ext>
            </a:extLst>
          </p:cNvPr>
          <p:cNvSpPr/>
          <p:nvPr/>
        </p:nvSpPr>
        <p:spPr>
          <a:xfrm>
            <a:off x="833060" y="1527499"/>
            <a:ext cx="4784404" cy="47952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SLC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Loan application process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Loan facility payments via the provider portal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kern="12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Provider service level agreements, including confirmation and change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kern="12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HMRC repayment process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Events programme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Account management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Monitoring of service standards compliance</a:t>
            </a:r>
          </a:p>
        </p:txBody>
      </p:sp>
    </p:spTree>
    <p:extLst>
      <p:ext uri="{BB962C8B-B14F-4D97-AF65-F5344CB8AC3E}">
        <p14:creationId xmlns:p14="http://schemas.microsoft.com/office/powerpoint/2010/main" val="53542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21C02-0CCA-F7EC-C5E3-8CDE076E5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41B8C-B73F-65E7-3560-DB48084F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/>
                <a:cs typeface="Helvetica" panose="020B0604020202020204"/>
              </a:rPr>
              <a:t>Lifelong Learning Entitlement - 2025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BB90F-8BBC-90C8-BA95-5231A13D1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332" y="1108454"/>
            <a:ext cx="6213916" cy="33952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Provider Preparation Guide published – Feb 2025</a:t>
            </a:r>
          </a:p>
          <a:p>
            <a:pPr marL="3429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DfE announcement due June 2025. Should include:</a:t>
            </a:r>
          </a:p>
          <a:p>
            <a:pPr lvl="1">
              <a:lnSpc>
                <a:spcPct val="100000"/>
              </a:lnSpc>
              <a:spcBef>
                <a:spcPts val="9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/>
                <a:cs typeface="Helvetica" panose="020B0604020202020204"/>
              </a:rPr>
              <a:t>The regulation of providers under LLE with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/>
                <a:cs typeface="Helvetica" panose="020B0604020202020204"/>
              </a:rPr>
              <a:t>OfS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anose="020B0604020202020204"/>
              <a:cs typeface="Helvetica" panose="020B0604020202020204"/>
            </a:endParaRPr>
          </a:p>
          <a:p>
            <a:pPr lvl="1">
              <a:lnSpc>
                <a:spcPct val="100000"/>
              </a:lnSpc>
              <a:spcBef>
                <a:spcPts val="9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/>
                <a:cs typeface="Helvetica" panose="020B0604020202020204"/>
              </a:rPr>
              <a:t>Maintenance loans </a:t>
            </a:r>
          </a:p>
          <a:p>
            <a:pPr lvl="1">
              <a:lnSpc>
                <a:spcPct val="100000"/>
              </a:lnSpc>
              <a:spcBef>
                <a:spcPts val="9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/>
                <a:cs typeface="Helvetica" panose="020B0604020202020204"/>
              </a:rPr>
              <a:t>Supplementary grants </a:t>
            </a:r>
          </a:p>
          <a:p>
            <a:pPr lvl="1">
              <a:lnSpc>
                <a:spcPct val="100000"/>
              </a:lnSpc>
              <a:spcBef>
                <a:spcPts val="9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/>
                <a:cs typeface="Helvetica" panose="020B0604020202020204"/>
              </a:rPr>
              <a:t>Priority courses and additional entitlement </a:t>
            </a:r>
          </a:p>
          <a:p>
            <a:pPr lvl="1">
              <a:lnSpc>
                <a:spcPct val="100000"/>
              </a:lnSpc>
              <a:spcBef>
                <a:spcPts val="9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/>
                <a:cs typeface="Helvetica" panose="020B0604020202020204"/>
              </a:rPr>
              <a:t>Information on the expansion and regulation of modular funding with the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/>
                <a:cs typeface="Helvetica" panose="020B0604020202020204"/>
              </a:rPr>
              <a:t>OfS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/>
                <a:cs typeface="Helvetica" panose="020B0604020202020204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B0C0C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B0C0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SLC IAG Webinars – July / August 2025</a:t>
            </a:r>
          </a:p>
          <a:p>
            <a:pPr marL="3429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B0C0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SLC Seminars – November 2025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B0C0C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32" name="Picture 8" descr="Next Steps | NHS Talent Academy">
            <a:extLst>
              <a:ext uri="{FF2B5EF4-FFF2-40B4-BE49-F238E27FC236}">
                <a16:creationId xmlns:a16="http://schemas.microsoft.com/office/drawing/2014/main" id="{6731E6FE-2205-ED84-D952-5F842885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11" y="2259900"/>
            <a:ext cx="3674175" cy="26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27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FF90A-8621-A76D-0F7D-2693DC7F3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F3F20C-FD59-B674-0256-67EECD706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4755" y="3886701"/>
            <a:ext cx="5695598" cy="927100"/>
          </a:xfrm>
        </p:spPr>
        <p:txBody>
          <a:bodyPr/>
          <a:lstStyle/>
          <a:p>
            <a:r>
              <a:rPr lang="en-GB" dirty="0"/>
              <a:t>2025/26 Timelines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B69535-0D1F-A6CE-A903-EF0DC03B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15" y="1951995"/>
            <a:ext cx="5695598" cy="715006"/>
          </a:xfrm>
        </p:spPr>
        <p:txBody>
          <a:bodyPr/>
          <a:lstStyle/>
          <a:p>
            <a:r>
              <a:rPr lang="en-GB" sz="3600" dirty="0"/>
              <a:t>Advanced Learner Loans</a:t>
            </a:r>
          </a:p>
        </p:txBody>
      </p:sp>
    </p:spTree>
    <p:extLst>
      <p:ext uri="{BB962C8B-B14F-4D97-AF65-F5344CB8AC3E}">
        <p14:creationId xmlns:p14="http://schemas.microsoft.com/office/powerpoint/2010/main" val="328883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42601-8C90-1F10-0DB7-56C1EDCF8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50DFF-ED23-6D26-4D21-39C5713F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/>
                <a:cs typeface="Helvetica" panose="020B0604020202020204"/>
              </a:rPr>
              <a:t>2025/26</a:t>
            </a:r>
          </a:p>
        </p:txBody>
      </p:sp>
      <p:graphicFrame>
        <p:nvGraphicFramePr>
          <p:cNvPr id="4" name="Diagram 3" descr="89 Providers identified as having submitted courses with potential anomalies&#10;Over 75% of anomalies are related to course term dates starting or ending on a bank holiday or weekend.&#10;Over 10% relate to ITT variances.&#10;Average 1.8 anomalies per course - Range from 1 to 6&#10;779 - Courses with potential anomalies&#10;1,379 - Potential anomalies&#10;&#10;">
            <a:extLst>
              <a:ext uri="{FF2B5EF4-FFF2-40B4-BE49-F238E27FC236}">
                <a16:creationId xmlns:a16="http://schemas.microsoft.com/office/drawing/2014/main" id="{B80A40A1-6A81-AD5F-85A1-39FBE64B7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565633"/>
              </p:ext>
            </p:extLst>
          </p:nvPr>
        </p:nvGraphicFramePr>
        <p:xfrm>
          <a:off x="723332" y="2193460"/>
          <a:ext cx="10320878" cy="426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8936B3BA-18B4-575E-7DC4-443A8408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7432" y="3578537"/>
            <a:ext cx="9144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BB8F947-64E5-0748-7539-BA9CF2E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91506" y="2971800"/>
            <a:ext cx="914400" cy="914400"/>
          </a:xfrm>
          <a:prstGeom prst="rect">
            <a:avLst/>
          </a:prstGeom>
        </p:spPr>
      </p:pic>
      <p:pic>
        <p:nvPicPr>
          <p:cNvPr id="7" name="Graphic 6" descr="Postit Notes with solid fill">
            <a:extLst>
              <a:ext uri="{FF2B5EF4-FFF2-40B4-BE49-F238E27FC236}">
                <a16:creationId xmlns:a16="http://schemas.microsoft.com/office/drawing/2014/main" id="{BCEC02B7-770C-946B-1E66-59CE26030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372874" y="2514600"/>
            <a:ext cx="914400" cy="914400"/>
          </a:xfrm>
          <a:prstGeom prst="rect">
            <a:avLst/>
          </a:prstGeom>
        </p:spPr>
      </p:pic>
      <p:pic>
        <p:nvPicPr>
          <p:cNvPr id="8" name="Graphic 7" descr="Flip calendar with solid fill">
            <a:extLst>
              <a:ext uri="{FF2B5EF4-FFF2-40B4-BE49-F238E27FC236}">
                <a16:creationId xmlns:a16="http://schemas.microsoft.com/office/drawing/2014/main" id="{F745FD88-6C26-59B8-1A5E-6E30C252D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455144" y="1972916"/>
            <a:ext cx="914400" cy="914400"/>
          </a:xfrm>
          <a:prstGeom prst="rect">
            <a:avLst/>
          </a:prstGeom>
        </p:spPr>
      </p:pic>
      <p:pic>
        <p:nvPicPr>
          <p:cNvPr id="9" name="Graphic 8" descr="Clipboard Partially Checked outline">
            <a:extLst>
              <a:ext uri="{FF2B5EF4-FFF2-40B4-BE49-F238E27FC236}">
                <a16:creationId xmlns:a16="http://schemas.microsoft.com/office/drawing/2014/main" id="{474BD03B-F2AE-6F6A-61A0-CF7620195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628694" y="1416634"/>
            <a:ext cx="914400" cy="91440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22095E6-21D8-DF71-BC24-12E24AD42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85141" y="1903654"/>
            <a:ext cx="359069" cy="359069"/>
          </a:xfrm>
          <a:prstGeom prst="triangle">
            <a:avLst>
              <a:gd name="adj" fmla="val 100000"/>
            </a:avLst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2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87BF5-C42F-4CF7-98C7-B1F60AA6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17" y="820887"/>
            <a:ext cx="10515600" cy="460035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Monitoring your Facility </a:t>
            </a:r>
          </a:p>
        </p:txBody>
      </p:sp>
      <p:graphicFrame>
        <p:nvGraphicFramePr>
          <p:cNvPr id="11" name="Diagram 10" descr="Postgraduate Doctoral Loans are only available in England and Wales&#10;The course is set up similar to England/Wales PG Masters however you have different options for Qualification &amp; Duration.&#10;Qualification is limited to Postgraduate Doctorate&#10;Duration is a minimum of 3 years and a maximum of 8 years. Intensity studied in each individual year is not part of doctoral policy.&#10;&#10;">
            <a:extLst>
              <a:ext uri="{FF2B5EF4-FFF2-40B4-BE49-F238E27FC236}">
                <a16:creationId xmlns:a16="http://schemas.microsoft.com/office/drawing/2014/main" id="{864321CC-C91B-4742-9A72-4C0D1426D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120295"/>
              </p:ext>
            </p:extLst>
          </p:nvPr>
        </p:nvGraphicFramePr>
        <p:xfrm>
          <a:off x="723332" y="1592867"/>
          <a:ext cx="10257771" cy="457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196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C1C1E-6FFD-2C46-874E-3E850DE1E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ACE249-6853-DD63-496F-A80BED207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4754" y="3886701"/>
            <a:ext cx="6212013" cy="927100"/>
          </a:xfrm>
        </p:spPr>
        <p:txBody>
          <a:bodyPr/>
          <a:lstStyle/>
          <a:p>
            <a:r>
              <a:rPr lang="en-GB" dirty="0"/>
              <a:t>Service Standards &amp; Best Practice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2FB9CE7-479C-BA29-EB7C-D4FBE22B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15" y="1951995"/>
            <a:ext cx="5695598" cy="715006"/>
          </a:xfrm>
        </p:spPr>
        <p:txBody>
          <a:bodyPr/>
          <a:lstStyle/>
          <a:p>
            <a:r>
              <a:rPr lang="en-GB" sz="3600" dirty="0"/>
              <a:t>Advanced Learner Loans</a:t>
            </a:r>
          </a:p>
        </p:txBody>
      </p:sp>
    </p:spTree>
    <p:extLst>
      <p:ext uri="{BB962C8B-B14F-4D97-AF65-F5344CB8AC3E}">
        <p14:creationId xmlns:p14="http://schemas.microsoft.com/office/powerpoint/2010/main" val="241111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73B7-ECEC-9FFE-7126-458F955F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2925-8CB0-5EB9-E95B-5C40721B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46" y="849043"/>
            <a:ext cx="6812686" cy="725980"/>
          </a:xfrm>
        </p:spPr>
        <p:txBody>
          <a:bodyPr>
            <a:noAutofit/>
          </a:bodyPr>
          <a:lstStyle/>
          <a:p>
            <a:r>
              <a:rPr lang="en-GB" sz="3600" dirty="0">
                <a:latin typeface="Helvetica" panose="020B0604020202020204"/>
                <a:cs typeface="Helvetica" panose="020B0604020202020204"/>
              </a:rPr>
              <a:t>Service Standards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5D45E-165D-C861-BAD3-F3CE3BDEC7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0465" y="1795860"/>
            <a:ext cx="7801109" cy="3981449"/>
          </a:xfrm>
        </p:spPr>
        <p:txBody>
          <a:bodyPr>
            <a:noAutofit/>
          </a:bodyPr>
          <a:lstStyle/>
          <a:p>
            <a:pPr marL="40005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/>
                <a:cs typeface="Helvetica" panose="020B0604020202020204"/>
              </a:rPr>
              <a:t>Service standards introduced 2016</a:t>
            </a:r>
          </a:p>
          <a:p>
            <a:pPr marL="40005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 marL="40005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/>
                <a:cs typeface="Helvetica" panose="020B0604020202020204"/>
              </a:rPr>
              <a:t>Overall high levels of compliance</a:t>
            </a:r>
          </a:p>
          <a:p>
            <a:pPr marL="40005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 marL="40005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/>
                <a:cs typeface="Helvetica" panose="020B0604020202020204"/>
              </a:rPr>
              <a:t>Shift in focus - timeliness and accuracy</a:t>
            </a:r>
          </a:p>
          <a:p>
            <a:pPr marL="40005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 marL="40005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/>
                <a:cs typeface="Helvetica" panose="020B0604020202020204"/>
              </a:rPr>
              <a:t>Potential future changes to align with HE / LLE</a:t>
            </a:r>
          </a:p>
          <a:p>
            <a:pPr marL="57150">
              <a:spcBef>
                <a:spcPts val="600"/>
              </a:spcBef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 marL="57150">
              <a:spcBef>
                <a:spcPts val="600"/>
              </a:spcBef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 marL="57150">
              <a:spcBef>
                <a:spcPts val="600"/>
              </a:spcBef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 marL="57150">
              <a:spcBef>
                <a:spcPts val="600"/>
              </a:spcBef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 marL="57150">
              <a:spcBef>
                <a:spcPts val="600"/>
              </a:spcBef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 marL="28575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>
              <a:spcBef>
                <a:spcPts val="600"/>
              </a:spcBef>
            </a:pPr>
            <a:endParaRPr lang="en-GB" sz="2000" dirty="0">
              <a:latin typeface="Helvetica" panose="020B0604020202020204"/>
              <a:cs typeface="Helvetica" panose="020B0604020202020204"/>
            </a:endParaRPr>
          </a:p>
          <a:p>
            <a:endParaRPr lang="en-GB" sz="2000" dirty="0">
              <a:latin typeface="Helvetica" panose="020B0604020202020204"/>
              <a:cs typeface="Helv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5177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97100-60FA-560B-E1BC-FE64E1C63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5045E-F4B1-B59B-F6B0-38FAC405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194" y="2027508"/>
            <a:ext cx="5105806" cy="3981449"/>
          </a:xfrm>
        </p:spPr>
        <p:txBody>
          <a:bodyPr>
            <a:noAutofit/>
          </a:bodyPr>
          <a:lstStyle/>
          <a:p>
            <a:pPr marL="57150">
              <a:spcBef>
                <a:spcPts val="600"/>
              </a:spcBef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 marL="57150">
              <a:spcBef>
                <a:spcPts val="600"/>
              </a:spcBef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 marL="57150">
              <a:spcBef>
                <a:spcPts val="600"/>
              </a:spcBef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 marL="57150">
              <a:spcBef>
                <a:spcPts val="600"/>
              </a:spcBef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 marL="57150">
              <a:spcBef>
                <a:spcPts val="600"/>
              </a:spcBef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 marL="28575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/>
              <a:cs typeface="Helvetica" panose="020B0604020202020204"/>
            </a:endParaRPr>
          </a:p>
          <a:p>
            <a:pPr>
              <a:spcBef>
                <a:spcPts val="600"/>
              </a:spcBef>
            </a:pPr>
            <a:endParaRPr lang="en-GB" sz="2000" dirty="0">
              <a:latin typeface="Helvetica" panose="020B0604020202020204"/>
              <a:cs typeface="Helvetica" panose="020B0604020202020204"/>
            </a:endParaRPr>
          </a:p>
          <a:p>
            <a:endParaRPr lang="en-GB" sz="2000" dirty="0">
              <a:latin typeface="Helvetica" panose="020B0604020202020204"/>
              <a:cs typeface="Helvetica" panose="020B060402020202020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903E3A-1D4A-500F-978B-8B4E8F734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60233"/>
              </p:ext>
            </p:extLst>
          </p:nvPr>
        </p:nvGraphicFramePr>
        <p:xfrm>
          <a:off x="658369" y="1273555"/>
          <a:ext cx="9863328" cy="494121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697663">
                  <a:extLst>
                    <a:ext uri="{9D8B030D-6E8A-4147-A177-3AD203B41FA5}">
                      <a16:colId xmlns:a16="http://schemas.microsoft.com/office/drawing/2014/main" val="1672846893"/>
                    </a:ext>
                  </a:extLst>
                </a:gridCol>
                <a:gridCol w="1686038">
                  <a:extLst>
                    <a:ext uri="{9D8B030D-6E8A-4147-A177-3AD203B41FA5}">
                      <a16:colId xmlns:a16="http://schemas.microsoft.com/office/drawing/2014/main" val="3575000101"/>
                    </a:ext>
                  </a:extLst>
                </a:gridCol>
                <a:gridCol w="5479627">
                  <a:extLst>
                    <a:ext uri="{9D8B030D-6E8A-4147-A177-3AD203B41FA5}">
                      <a16:colId xmlns:a16="http://schemas.microsoft.com/office/drawing/2014/main" val="4144802589"/>
                    </a:ext>
                  </a:extLst>
                </a:gridCol>
              </a:tblGrid>
              <a:tr h="43766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Process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Helvetica" pitchFamily="34" charset="0"/>
                        <a:cs typeface="Arial" pitchFamily="34" charset="0"/>
                      </a:endParaRPr>
                    </a:p>
                  </a:txBody>
                  <a:tcPr marL="60463" marR="60463" marT="30219" marB="302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Submission Accuracy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Helvetica" pitchFamily="34" charset="0"/>
                        <a:cs typeface="Arial" pitchFamily="34" charset="0"/>
                      </a:endParaRPr>
                    </a:p>
                  </a:txBody>
                  <a:tcPr marL="60463" marR="60463" marT="30219" marB="302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Elapse Time to Complete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Helvetica" pitchFamily="34" charset="0"/>
                        <a:cs typeface="Arial" pitchFamily="34" charset="0"/>
                      </a:endParaRPr>
                    </a:p>
                  </a:txBody>
                  <a:tcPr marL="60463" marR="60463" marT="30219" marB="302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3800"/>
                  </a:ext>
                </a:extLst>
              </a:tr>
              <a:tr h="6109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Unique Learning Numbers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ULNs to be entered within 6 weeks of learning aim start date</a:t>
                      </a:r>
                    </a:p>
                    <a:p>
                      <a:pPr algn="ctr" fontAlgn="ctr"/>
                      <a:endParaRPr lang="en-GB" sz="11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Where an application is received &gt;4 weeks after learning aim start date, the ULN must be entered within 2 weeks of the application received</a:t>
                      </a:r>
                      <a:r>
                        <a:rPr lang="en-GB" sz="11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date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586793"/>
                  </a:ext>
                </a:extLst>
              </a:tr>
              <a:tr h="6109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Verification of Study Programme &amp; Notification </a:t>
                      </a:r>
                    </a:p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of Changes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100% accuracy for approved applications before attendance confirmation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 timescale proposed. It is a condition</a:t>
                      </a:r>
                      <a:r>
                        <a:rPr lang="en-GB" sz="11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of Attendance Confirmation that details are correct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54585"/>
                  </a:ext>
                </a:extLst>
              </a:tr>
              <a:tr h="7615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Initial Attendance Confirmation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Learner attendance confirmations to be entered within 6 weeks of the learning aim start date if the application is approved</a:t>
                      </a:r>
                    </a:p>
                    <a:p>
                      <a:pPr algn="ctr" fontAlgn="ctr"/>
                      <a:endParaRPr lang="en-GB" sz="11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Where an application is approved &gt;4 weeks after the learning aim start date, the attendance confirmation must be provided within 2 weeks of the approval date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29611"/>
                  </a:ext>
                </a:extLst>
              </a:tr>
              <a:tr h="55072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Subsequent  Attendance Confirmations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85% Learner</a:t>
                      </a:r>
                      <a:r>
                        <a:rPr lang="en-GB" sz="11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attendance confirmations to be provided by payment drawdown date</a:t>
                      </a:r>
                    </a:p>
                    <a:p>
                      <a:pPr algn="ctr" fontAlgn="ctr"/>
                      <a:r>
                        <a:rPr lang="en-GB" sz="11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payment drawdown date is the Thursday prior to the payment date (which is the 3</a:t>
                      </a:r>
                      <a:r>
                        <a:rPr lang="en-GB" sz="1100" u="none" strike="noStrike" baseline="30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rd</a:t>
                      </a:r>
                      <a:r>
                        <a:rPr lang="en-GB" sz="11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Wednesday in the month)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9142"/>
                  </a:ext>
                </a:extLst>
              </a:tr>
              <a:tr h="7615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Withdrawals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99%</a:t>
                      </a:r>
                    </a:p>
                    <a:p>
                      <a:pPr algn="ctr" fontAlgn="ctr"/>
                      <a:endParaRPr lang="en-GB" sz="11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endParaRPr lang="en-GB" sz="11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60% of withdrawal CoCs submitted</a:t>
                      </a:r>
                      <a:r>
                        <a:rPr lang="en-GB" sz="11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within 60 days of notification</a:t>
                      </a:r>
                    </a:p>
                    <a:p>
                      <a:pPr algn="ctr" fontAlgn="ctr"/>
                      <a:r>
                        <a:rPr lang="en-GB" sz="11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AND</a:t>
                      </a:r>
                    </a:p>
                    <a:p>
                      <a:pPr algn="ctr" fontAlgn="ctr"/>
                      <a:r>
                        <a:rPr lang="en-GB" sz="11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99% of withdrawal CoCs submitted within 90 days of notification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625775"/>
                  </a:ext>
                </a:extLst>
              </a:tr>
              <a:tr h="7615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Suspensions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endParaRPr lang="en-GB" sz="11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99%</a:t>
                      </a:r>
                    </a:p>
                    <a:p>
                      <a:pPr algn="ctr" fontAlgn="ctr"/>
                      <a:endParaRPr lang="en-GB" sz="11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60% of suspension CoCs submitted</a:t>
                      </a:r>
                      <a:r>
                        <a:rPr lang="en-GB" sz="11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within 60 days of notification</a:t>
                      </a:r>
                    </a:p>
                    <a:p>
                      <a:pPr algn="ctr" fontAlgn="ctr"/>
                      <a:r>
                        <a:rPr lang="en-GB" sz="11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AND</a:t>
                      </a:r>
                    </a:p>
                    <a:p>
                      <a:pPr algn="ctr" fontAlgn="ctr"/>
                      <a:r>
                        <a:rPr lang="en-GB" sz="11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99% of suspension CoCs submitted within 90 days of notification</a:t>
                      </a:r>
                      <a:endParaRPr lang="en-GB" sz="11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32654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E39F5196-118A-1C87-B72D-07E33AD7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86" y="643231"/>
            <a:ext cx="6812686" cy="725980"/>
          </a:xfrm>
        </p:spPr>
        <p:txBody>
          <a:bodyPr>
            <a:noAutofit/>
          </a:bodyPr>
          <a:lstStyle/>
          <a:p>
            <a:r>
              <a:rPr lang="en-GB" sz="3600" dirty="0">
                <a:latin typeface="Helvetica" panose="020B0604020202020204"/>
                <a:cs typeface="Helvetica" panose="020B0604020202020204"/>
              </a:rPr>
              <a:t>Service Standards</a:t>
            </a:r>
          </a:p>
        </p:txBody>
      </p:sp>
    </p:spTree>
    <p:extLst>
      <p:ext uri="{BB962C8B-B14F-4D97-AF65-F5344CB8AC3E}">
        <p14:creationId xmlns:p14="http://schemas.microsoft.com/office/powerpoint/2010/main" val="249804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5EA8B-562B-890D-989B-9F302C790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2EEC-74BB-C19D-006C-1019CDD8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/>
                <a:cs typeface="Helvetica" panose="020B0604020202020204"/>
              </a:rPr>
              <a:t>Attendance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B8C2B-47C6-751B-E13D-FFB2825D8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332" y="1601122"/>
            <a:ext cx="5372667" cy="4657725"/>
          </a:xfrm>
        </p:spPr>
        <p:txBody>
          <a:bodyPr/>
          <a:lstStyle/>
          <a:p>
            <a:pPr marL="28575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Processes used to track, record and manage a learner's engagement, participation and attendance on their course, including enrolment, during study and on withdrawal or completion of the course</a:t>
            </a:r>
          </a:p>
          <a:p>
            <a:pPr marL="28575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All providers should have Attendance Management policies and processes, whether formally documented or not</a:t>
            </a:r>
          </a:p>
          <a:p>
            <a:pPr marL="28575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Student Finance Regulations rely on providers’ Attendance Management Policies to ensure timely and accurate administration of the Advanced Learner Loans</a:t>
            </a:r>
          </a:p>
          <a:p>
            <a:pPr>
              <a:spcBef>
                <a:spcPts val="600"/>
              </a:spcBef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26" name="Picture 2" descr="Keepmoat Apprentice">
            <a:extLst>
              <a:ext uri="{FF2B5EF4-FFF2-40B4-BE49-F238E27FC236}">
                <a16:creationId xmlns:a16="http://schemas.microsoft.com/office/drawing/2014/main" id="{5592E8D7-5265-171F-114C-DE00346E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55955"/>
            <a:ext cx="4621161" cy="3746090"/>
          </a:xfrm>
          <a:custGeom>
            <a:avLst/>
            <a:gdLst>
              <a:gd name="connsiteX0" fmla="*/ 0 w 4621161"/>
              <a:gd name="connsiteY0" fmla="*/ 0 h 3746090"/>
              <a:gd name="connsiteX1" fmla="*/ 439010 w 4621161"/>
              <a:gd name="connsiteY1" fmla="*/ 0 h 3746090"/>
              <a:gd name="connsiteX2" fmla="*/ 924232 w 4621161"/>
              <a:gd name="connsiteY2" fmla="*/ 0 h 3746090"/>
              <a:gd name="connsiteX3" fmla="*/ 1594301 w 4621161"/>
              <a:gd name="connsiteY3" fmla="*/ 0 h 3746090"/>
              <a:gd name="connsiteX4" fmla="*/ 2171946 w 4621161"/>
              <a:gd name="connsiteY4" fmla="*/ 0 h 3746090"/>
              <a:gd name="connsiteX5" fmla="*/ 2749591 w 4621161"/>
              <a:gd name="connsiteY5" fmla="*/ 0 h 3746090"/>
              <a:gd name="connsiteX6" fmla="*/ 3234813 w 4621161"/>
              <a:gd name="connsiteY6" fmla="*/ 0 h 3746090"/>
              <a:gd name="connsiteX7" fmla="*/ 3673823 w 4621161"/>
              <a:gd name="connsiteY7" fmla="*/ 0 h 3746090"/>
              <a:gd name="connsiteX8" fmla="*/ 4621161 w 4621161"/>
              <a:gd name="connsiteY8" fmla="*/ 0 h 3746090"/>
              <a:gd name="connsiteX9" fmla="*/ 4621161 w 4621161"/>
              <a:gd name="connsiteY9" fmla="*/ 460234 h 3746090"/>
              <a:gd name="connsiteX10" fmla="*/ 4621161 w 4621161"/>
              <a:gd name="connsiteY10" fmla="*/ 995390 h 3746090"/>
              <a:gd name="connsiteX11" fmla="*/ 4621161 w 4621161"/>
              <a:gd name="connsiteY11" fmla="*/ 1605467 h 3746090"/>
              <a:gd name="connsiteX12" fmla="*/ 4621161 w 4621161"/>
              <a:gd name="connsiteY12" fmla="*/ 2028240 h 3746090"/>
              <a:gd name="connsiteX13" fmla="*/ 4621161 w 4621161"/>
              <a:gd name="connsiteY13" fmla="*/ 2563396 h 3746090"/>
              <a:gd name="connsiteX14" fmla="*/ 4621161 w 4621161"/>
              <a:gd name="connsiteY14" fmla="*/ 3173473 h 3746090"/>
              <a:gd name="connsiteX15" fmla="*/ 4621161 w 4621161"/>
              <a:gd name="connsiteY15" fmla="*/ 3746090 h 3746090"/>
              <a:gd name="connsiteX16" fmla="*/ 3951093 w 4621161"/>
              <a:gd name="connsiteY16" fmla="*/ 3746090 h 3746090"/>
              <a:gd name="connsiteX17" fmla="*/ 3373448 w 4621161"/>
              <a:gd name="connsiteY17" fmla="*/ 3746090 h 3746090"/>
              <a:gd name="connsiteX18" fmla="*/ 2842014 w 4621161"/>
              <a:gd name="connsiteY18" fmla="*/ 3746090 h 3746090"/>
              <a:gd name="connsiteX19" fmla="*/ 2310581 w 4621161"/>
              <a:gd name="connsiteY19" fmla="*/ 3746090 h 3746090"/>
              <a:gd name="connsiteX20" fmla="*/ 1779147 w 4621161"/>
              <a:gd name="connsiteY20" fmla="*/ 3746090 h 3746090"/>
              <a:gd name="connsiteX21" fmla="*/ 1155290 w 4621161"/>
              <a:gd name="connsiteY21" fmla="*/ 3746090 h 3746090"/>
              <a:gd name="connsiteX22" fmla="*/ 531434 w 4621161"/>
              <a:gd name="connsiteY22" fmla="*/ 3746090 h 3746090"/>
              <a:gd name="connsiteX23" fmla="*/ 0 w 4621161"/>
              <a:gd name="connsiteY23" fmla="*/ 3746090 h 3746090"/>
              <a:gd name="connsiteX24" fmla="*/ 0 w 4621161"/>
              <a:gd name="connsiteY24" fmla="*/ 3248395 h 3746090"/>
              <a:gd name="connsiteX25" fmla="*/ 0 w 4621161"/>
              <a:gd name="connsiteY25" fmla="*/ 2638318 h 3746090"/>
              <a:gd name="connsiteX26" fmla="*/ 0 w 4621161"/>
              <a:gd name="connsiteY26" fmla="*/ 2215545 h 3746090"/>
              <a:gd name="connsiteX27" fmla="*/ 0 w 4621161"/>
              <a:gd name="connsiteY27" fmla="*/ 1755311 h 3746090"/>
              <a:gd name="connsiteX28" fmla="*/ 0 w 4621161"/>
              <a:gd name="connsiteY28" fmla="*/ 1295077 h 3746090"/>
              <a:gd name="connsiteX29" fmla="*/ 0 w 4621161"/>
              <a:gd name="connsiteY29" fmla="*/ 797382 h 3746090"/>
              <a:gd name="connsiteX30" fmla="*/ 0 w 4621161"/>
              <a:gd name="connsiteY30" fmla="*/ 0 h 374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21161" h="3746090" extrusionOk="0">
                <a:moveTo>
                  <a:pt x="0" y="0"/>
                </a:moveTo>
                <a:cubicBezTo>
                  <a:pt x="106506" y="-9216"/>
                  <a:pt x="287764" y="12753"/>
                  <a:pt x="439010" y="0"/>
                </a:cubicBezTo>
                <a:cubicBezTo>
                  <a:pt x="590256" y="-12753"/>
                  <a:pt x="784734" y="55974"/>
                  <a:pt x="924232" y="0"/>
                </a:cubicBezTo>
                <a:cubicBezTo>
                  <a:pt x="1063730" y="-55974"/>
                  <a:pt x="1418090" y="70944"/>
                  <a:pt x="1594301" y="0"/>
                </a:cubicBezTo>
                <a:cubicBezTo>
                  <a:pt x="1770512" y="-70944"/>
                  <a:pt x="2013976" y="44055"/>
                  <a:pt x="2171946" y="0"/>
                </a:cubicBezTo>
                <a:cubicBezTo>
                  <a:pt x="2329917" y="-44055"/>
                  <a:pt x="2466030" y="13014"/>
                  <a:pt x="2749591" y="0"/>
                </a:cubicBezTo>
                <a:cubicBezTo>
                  <a:pt x="3033152" y="-13014"/>
                  <a:pt x="3119943" y="27720"/>
                  <a:pt x="3234813" y="0"/>
                </a:cubicBezTo>
                <a:cubicBezTo>
                  <a:pt x="3349683" y="-27720"/>
                  <a:pt x="3469210" y="2419"/>
                  <a:pt x="3673823" y="0"/>
                </a:cubicBezTo>
                <a:cubicBezTo>
                  <a:pt x="3878436" y="-2419"/>
                  <a:pt x="4374035" y="5250"/>
                  <a:pt x="4621161" y="0"/>
                </a:cubicBezTo>
                <a:cubicBezTo>
                  <a:pt x="4639636" y="186319"/>
                  <a:pt x="4619633" y="287733"/>
                  <a:pt x="4621161" y="460234"/>
                </a:cubicBezTo>
                <a:cubicBezTo>
                  <a:pt x="4622689" y="632735"/>
                  <a:pt x="4612493" y="853544"/>
                  <a:pt x="4621161" y="995390"/>
                </a:cubicBezTo>
                <a:cubicBezTo>
                  <a:pt x="4629829" y="1137236"/>
                  <a:pt x="4605413" y="1369220"/>
                  <a:pt x="4621161" y="1605467"/>
                </a:cubicBezTo>
                <a:cubicBezTo>
                  <a:pt x="4636909" y="1841714"/>
                  <a:pt x="4581602" y="1832008"/>
                  <a:pt x="4621161" y="2028240"/>
                </a:cubicBezTo>
                <a:cubicBezTo>
                  <a:pt x="4660720" y="2224472"/>
                  <a:pt x="4607312" y="2425544"/>
                  <a:pt x="4621161" y="2563396"/>
                </a:cubicBezTo>
                <a:cubicBezTo>
                  <a:pt x="4635010" y="2701248"/>
                  <a:pt x="4589990" y="2918895"/>
                  <a:pt x="4621161" y="3173473"/>
                </a:cubicBezTo>
                <a:cubicBezTo>
                  <a:pt x="4652332" y="3428051"/>
                  <a:pt x="4555255" y="3578364"/>
                  <a:pt x="4621161" y="3746090"/>
                </a:cubicBezTo>
                <a:cubicBezTo>
                  <a:pt x="4407381" y="3804090"/>
                  <a:pt x="4170968" y="3730752"/>
                  <a:pt x="3951093" y="3746090"/>
                </a:cubicBezTo>
                <a:cubicBezTo>
                  <a:pt x="3731218" y="3761428"/>
                  <a:pt x="3635013" y="3676850"/>
                  <a:pt x="3373448" y="3746090"/>
                </a:cubicBezTo>
                <a:cubicBezTo>
                  <a:pt x="3111883" y="3815330"/>
                  <a:pt x="3002739" y="3727558"/>
                  <a:pt x="2842014" y="3746090"/>
                </a:cubicBezTo>
                <a:cubicBezTo>
                  <a:pt x="2681289" y="3764622"/>
                  <a:pt x="2529040" y="3707340"/>
                  <a:pt x="2310581" y="3746090"/>
                </a:cubicBezTo>
                <a:cubicBezTo>
                  <a:pt x="2092122" y="3784840"/>
                  <a:pt x="1909607" y="3741104"/>
                  <a:pt x="1779147" y="3746090"/>
                </a:cubicBezTo>
                <a:cubicBezTo>
                  <a:pt x="1648687" y="3751076"/>
                  <a:pt x="1441749" y="3671596"/>
                  <a:pt x="1155290" y="3746090"/>
                </a:cubicBezTo>
                <a:cubicBezTo>
                  <a:pt x="868831" y="3820584"/>
                  <a:pt x="789582" y="3684478"/>
                  <a:pt x="531434" y="3746090"/>
                </a:cubicBezTo>
                <a:cubicBezTo>
                  <a:pt x="273286" y="3807702"/>
                  <a:pt x="196444" y="3718834"/>
                  <a:pt x="0" y="3746090"/>
                </a:cubicBezTo>
                <a:cubicBezTo>
                  <a:pt x="-37830" y="3619179"/>
                  <a:pt x="51029" y="3410144"/>
                  <a:pt x="0" y="3248395"/>
                </a:cubicBezTo>
                <a:cubicBezTo>
                  <a:pt x="-51029" y="3086647"/>
                  <a:pt x="5889" y="2922231"/>
                  <a:pt x="0" y="2638318"/>
                </a:cubicBezTo>
                <a:cubicBezTo>
                  <a:pt x="-5889" y="2354405"/>
                  <a:pt x="24788" y="2360614"/>
                  <a:pt x="0" y="2215545"/>
                </a:cubicBezTo>
                <a:cubicBezTo>
                  <a:pt x="-24788" y="2070476"/>
                  <a:pt x="46561" y="1879154"/>
                  <a:pt x="0" y="1755311"/>
                </a:cubicBezTo>
                <a:cubicBezTo>
                  <a:pt x="-46561" y="1631468"/>
                  <a:pt x="28887" y="1492396"/>
                  <a:pt x="0" y="1295077"/>
                </a:cubicBezTo>
                <a:cubicBezTo>
                  <a:pt x="-28887" y="1097758"/>
                  <a:pt x="57727" y="1037328"/>
                  <a:pt x="0" y="797382"/>
                </a:cubicBezTo>
                <a:cubicBezTo>
                  <a:pt x="-57727" y="557437"/>
                  <a:pt x="54235" y="38171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7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141F9C-E336-FC5B-DFE6-C4A43EFB9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Trends &amp; Data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8937E4B-04F1-9EA9-CA34-126E6998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15" y="1951995"/>
            <a:ext cx="5695598" cy="715006"/>
          </a:xfrm>
        </p:spPr>
        <p:txBody>
          <a:bodyPr/>
          <a:lstStyle/>
          <a:p>
            <a:r>
              <a:rPr lang="en-GB" sz="3600" dirty="0"/>
              <a:t>Advanced Learner Loans</a:t>
            </a:r>
          </a:p>
        </p:txBody>
      </p:sp>
    </p:spTree>
    <p:extLst>
      <p:ext uri="{BB962C8B-B14F-4D97-AF65-F5344CB8AC3E}">
        <p14:creationId xmlns:p14="http://schemas.microsoft.com/office/powerpoint/2010/main" val="3828151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409D2-A734-B609-251F-5CB7B2848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9629-5D3D-F4FF-408C-10342A7F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Helvetica" panose="020B0604020202020204"/>
                <a:cs typeface="Helvetica" panose="020B0604020202020204"/>
              </a:rPr>
              <a:t>Impact on learner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28303-22E7-D25A-CF22-7F12CB12B5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4494" y="1746973"/>
            <a:ext cx="4316290" cy="3674772"/>
          </a:xfrm>
        </p:spPr>
        <p:txBody>
          <a:bodyPr/>
          <a:lstStyle/>
          <a:p>
            <a:pPr lvl="0"/>
            <a:r>
              <a:rPr lang="en-GB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Funding recalculated based on the last month of attendance</a:t>
            </a:r>
          </a:p>
          <a:p>
            <a:pPr lvl="0"/>
            <a:r>
              <a:rPr lang="en-GB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SLC will seek immediate recovery of any finance paid when the learner wasn’t in attendance</a:t>
            </a:r>
          </a:p>
          <a:p>
            <a:pPr lvl="0"/>
            <a:r>
              <a:rPr lang="en-GB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Learner will receive a new entitlement letter detailing any changes to funding </a:t>
            </a:r>
          </a:p>
          <a:p>
            <a:pPr lvl="0"/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Late withdrawals may mean recalculation of interest rates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C8BAC-6496-F0AB-95ED-98DB6FC4C6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Any overpayments will be clawed back on the next payment run</a:t>
            </a:r>
          </a:p>
          <a:p>
            <a:pPr lvl="0"/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Important to have regular checks of attendance as payments automatically issued for the ‘assumed months’</a:t>
            </a:r>
          </a:p>
          <a:p>
            <a:pPr lvl="0"/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Late withdrawals impact on service standard compliance and could jeopardise growth requirements</a:t>
            </a:r>
          </a:p>
          <a:p>
            <a:pPr lvl="0"/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909BB-52BA-5AC1-F9A4-3A12BCB5FD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0392" y="1090554"/>
            <a:ext cx="3989383" cy="417462"/>
          </a:xfrm>
        </p:spPr>
        <p:txBody>
          <a:bodyPr/>
          <a:lstStyle/>
          <a:p>
            <a:pPr algn="ctr"/>
            <a:r>
              <a:rPr lang="en-GB" sz="2400" dirty="0">
                <a:latin typeface="Helvetica" panose="020B0604020202020204"/>
                <a:cs typeface="Helvetica" panose="020B0604020202020204"/>
              </a:rPr>
              <a:t>Impact on provider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AB53E5F-5F8E-3D97-603E-891A0203E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7215" y="4716069"/>
            <a:ext cx="1593616" cy="148783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0A75E3F-34FF-5B01-56B6-87C0E871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0687" y="4510718"/>
            <a:ext cx="1692737" cy="18220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A53662-CD68-6A54-21E2-73648709FB7E}"/>
              </a:ext>
            </a:extLst>
          </p:cNvPr>
          <p:cNvSpPr txBox="1">
            <a:spLocks/>
          </p:cNvSpPr>
          <p:nvPr/>
        </p:nvSpPr>
        <p:spPr>
          <a:xfrm>
            <a:off x="3206496" y="394574"/>
            <a:ext cx="5052283" cy="404908"/>
          </a:xfrm>
          <a:prstGeom prst="rect">
            <a:avLst/>
          </a:prstGeom>
          <a:solidFill>
            <a:srgbClr val="006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Helvetica" panose="020B0604020202020204"/>
                <a:cs typeface="Helvetica" panose="020B0604020202020204"/>
              </a:rPr>
              <a:t>Suspensions &amp; Withdrawals</a:t>
            </a:r>
          </a:p>
        </p:txBody>
      </p:sp>
    </p:spTree>
    <p:extLst>
      <p:ext uri="{BB962C8B-B14F-4D97-AF65-F5344CB8AC3E}">
        <p14:creationId xmlns:p14="http://schemas.microsoft.com/office/powerpoint/2010/main" val="7560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C129F-78C2-DC09-2670-0C0B9F04C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BABFEE-6EFA-CFDF-B4CD-862D47158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4755" y="3886701"/>
            <a:ext cx="5695598" cy="927100"/>
          </a:xfrm>
        </p:spPr>
        <p:txBody>
          <a:bodyPr/>
          <a:lstStyle/>
          <a:p>
            <a:r>
              <a:rPr lang="en-GB" dirty="0"/>
              <a:t>Academic Year Readiness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4B369D-9C00-273B-593F-A1405CE3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15" y="1951995"/>
            <a:ext cx="5695598" cy="715006"/>
          </a:xfrm>
        </p:spPr>
        <p:txBody>
          <a:bodyPr/>
          <a:lstStyle/>
          <a:p>
            <a:r>
              <a:rPr lang="en-GB" sz="3600" dirty="0"/>
              <a:t>Advanced Learner Loans</a:t>
            </a:r>
          </a:p>
        </p:txBody>
      </p:sp>
    </p:spTree>
    <p:extLst>
      <p:ext uri="{BB962C8B-B14F-4D97-AF65-F5344CB8AC3E}">
        <p14:creationId xmlns:p14="http://schemas.microsoft.com/office/powerpoint/2010/main" val="668389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AF28B-FFA7-9EBE-FBF1-956598C89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2CCC-D9FE-95AA-6D93-5BE2D5E1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/>
                <a:cs typeface="Helvetica" panose="020B0604020202020204"/>
              </a:rPr>
              <a:t>Academic Year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BA57A-5F50-866E-0C68-0E063E54B9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332" y="1486031"/>
            <a:ext cx="10270706" cy="465772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Contracts manager to digitally sign and return 25/26 loan facility contract promptly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Ensure 25/26 loan facility is visible on LP portal ahead of application service launch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Ensure LAFILs are not issued ahead of launch to avoid applications being made ineligible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Review contacts and user list ahead of new academic year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/>
              <a:t>Be mindful of processing times, especially during ‘peak’ times</a:t>
            </a: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 panose="020B0604020202020204"/>
                <a:cs typeface="Helvetica" panose="020B0604020202020204"/>
              </a:rPr>
              <a:t>Ensure you have a robust attendance management policy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540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EC750-C50A-F327-76FD-3F6867D04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255B-0EAB-B1D4-C685-7D1B5604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/>
                <a:cs typeface="Helvetica" panose="020B0604020202020204"/>
              </a:rPr>
              <a:t>Over to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A8983-DC13-0256-B160-6A8EA7A73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332" y="1621573"/>
            <a:ext cx="10270706" cy="46577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ea typeface="Calibri" panose="020F0502020204030204" pitchFamily="34" charset="0"/>
                <a:cs typeface="Helvetica" panose="020B0604020202020204"/>
              </a:rPr>
              <a:t>Implement best practices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>
              <a:effectLst/>
              <a:ea typeface="Calibri" panose="020F0502020204030204" pitchFamily="34" charset="0"/>
              <a:cs typeface="Helvetica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ea typeface="Calibri" panose="020F0502020204030204" pitchFamily="34" charset="0"/>
                <a:cs typeface="Helvetica" panose="020B0604020202020204"/>
              </a:rPr>
              <a:t>Contribute to continuous improvement – portal, guidance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>
              <a:effectLst/>
              <a:ea typeface="Calibri" panose="020F0502020204030204" pitchFamily="34" charset="0"/>
              <a:cs typeface="Helvetica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ea typeface="Calibri" panose="020F0502020204030204" pitchFamily="34" charset="0"/>
                <a:cs typeface="Helvetica" panose="020B0604020202020204"/>
              </a:rPr>
              <a:t>Focus on accuracy and timeliness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dirty="0">
              <a:effectLst/>
              <a:ea typeface="Calibri" panose="020F0502020204030204" pitchFamily="34" charset="0"/>
              <a:cs typeface="Helvetica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ea typeface="Calibri" panose="020F0502020204030204" pitchFamily="34" charset="0"/>
                <a:cs typeface="Helvetica" panose="020B0604020202020204"/>
              </a:rPr>
              <a:t>Drive down suspensions and withdrawals - 90 to 60 days</a:t>
            </a:r>
          </a:p>
        </p:txBody>
      </p:sp>
    </p:spTree>
    <p:extLst>
      <p:ext uri="{BB962C8B-B14F-4D97-AF65-F5344CB8AC3E}">
        <p14:creationId xmlns:p14="http://schemas.microsoft.com/office/powerpoint/2010/main" val="389201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21D26-3EF9-D43A-0282-C9EB4793E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84B-2B1D-7696-E32E-E6A7D710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/>
                <a:cs typeface="Helvetica" panose="020B0604020202020204"/>
              </a:rPr>
              <a:t>Further Support &amp;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4AAB0-4421-7F8A-1E11-1AD950A371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822" y="1414309"/>
            <a:ext cx="10270706" cy="46577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 dirty="0"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Partners’ Support Desk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rgbClr val="005DD6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lpservices@slc.co.uk</a:t>
            </a:r>
            <a:r>
              <a:rPr lang="en-GB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/ 0300 100 0643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Practitioner Support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  <a:hlinkClick r:id="rId4"/>
              </a:rPr>
              <a:t>SSIN_Queries@slc.co.uk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/ 0300 100 0618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0" i="0" dirty="0">
              <a:solidFill>
                <a:srgbClr val="000000"/>
              </a:solidFill>
              <a:effectLst/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For detailed information regarding policy, regulations, eligibility or circumstantial questions</a:t>
            </a:r>
            <a:endParaRPr lang="en-GB" sz="1800" dirty="0"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b="1" u="sng" dirty="0">
                <a:latin typeface="Helvetica" panose="020B0604020202020204"/>
                <a:cs typeface="Helvetica" panose="020B0604020202020204"/>
              </a:rPr>
              <a:t>LLE Provider Preparation Guide</a:t>
            </a:r>
          </a:p>
          <a:p>
            <a:pPr>
              <a:spcBef>
                <a:spcPts val="0"/>
              </a:spcBef>
            </a:pPr>
            <a:r>
              <a:rPr lang="en-GB" sz="1800" dirty="0">
                <a:latin typeface="Helvetica" panose="020B0604020202020204"/>
                <a:cs typeface="Helvetica" panose="020B0604020202020204"/>
                <a:hlinkClick r:id="rId5"/>
              </a:rPr>
              <a:t>https://www.heinfo.slc.co.uk/lle/lle-resources/</a:t>
            </a:r>
            <a:r>
              <a:rPr lang="en-GB" sz="1800" dirty="0">
                <a:latin typeface="Helvetica" panose="020B0604020202020204"/>
                <a:cs typeface="Helvetica" panose="020B0604020202020204"/>
              </a:rPr>
              <a:t> </a:t>
            </a:r>
          </a:p>
          <a:p>
            <a:pPr>
              <a:spcBef>
                <a:spcPts val="0"/>
              </a:spcBef>
            </a:pPr>
            <a:endParaRPr lang="en-GB" sz="1800" dirty="0">
              <a:latin typeface="Helvetica" panose="020B0604020202020204"/>
              <a:cs typeface="Helvetica" panose="020B0604020202020204"/>
            </a:endParaRPr>
          </a:p>
          <a:p>
            <a:pPr>
              <a:spcBef>
                <a:spcPts val="0"/>
              </a:spcBef>
            </a:pPr>
            <a:endParaRPr lang="en-GB" sz="1800" b="1" u="sng" dirty="0">
              <a:latin typeface="Helvetica" panose="020B0604020202020204"/>
              <a:cs typeface="Helvetica" panose="020B0604020202020204"/>
            </a:endParaRPr>
          </a:p>
          <a:p>
            <a:pPr>
              <a:spcBef>
                <a:spcPts val="0"/>
              </a:spcBef>
            </a:pPr>
            <a:r>
              <a:rPr lang="en-GB" sz="1800" b="1" u="sng" dirty="0">
                <a:latin typeface="Helvetica" panose="020B0604020202020204"/>
                <a:cs typeface="Helvetica" panose="020B0604020202020204"/>
              </a:rPr>
              <a:t>Practitioners’ Website</a:t>
            </a:r>
          </a:p>
          <a:p>
            <a:pPr>
              <a:spcBef>
                <a:spcPts val="0"/>
              </a:spcBef>
            </a:pPr>
            <a:r>
              <a:rPr lang="en-GB" sz="1800" dirty="0">
                <a:latin typeface="Helvetica" panose="020B0604020202020204"/>
                <a:cs typeface="Helvetica" panose="020B0604020202020204"/>
                <a:hlinkClick r:id="rId6"/>
              </a:rPr>
              <a:t>https://www.practitioners.slc.co.uk/supporting-materials/</a:t>
            </a:r>
            <a:r>
              <a:rPr lang="en-GB" sz="1800" dirty="0">
                <a:latin typeface="Helvetica" panose="020B0604020202020204"/>
                <a:cs typeface="Helvetica" panose="020B0604020202020204"/>
              </a:rPr>
              <a:t> </a:t>
            </a:r>
          </a:p>
          <a:p>
            <a:pPr>
              <a:spcBef>
                <a:spcPts val="0"/>
              </a:spcBef>
            </a:pPr>
            <a:endParaRPr lang="en-GB" sz="1800" dirty="0">
              <a:latin typeface="Helvetica" panose="020B0604020202020204"/>
              <a:cs typeface="Helvetica" panose="020B0604020202020204"/>
            </a:endParaRPr>
          </a:p>
          <a:p>
            <a:pPr>
              <a:spcBef>
                <a:spcPts val="0"/>
              </a:spcBef>
            </a:pPr>
            <a:r>
              <a:rPr lang="en-GB" sz="1800" b="1" u="sng" dirty="0">
                <a:latin typeface="Helvetica" panose="020B0604020202020204"/>
                <a:cs typeface="Helvetica" panose="020B0604020202020204"/>
              </a:rPr>
              <a:t>ESFA Funding Rules 2024/25</a:t>
            </a:r>
          </a:p>
          <a:p>
            <a:pPr>
              <a:spcBef>
                <a:spcPts val="0"/>
              </a:spcBef>
            </a:pPr>
            <a:r>
              <a:rPr lang="en-GB" sz="1800" dirty="0">
                <a:latin typeface="Helvetica" panose="020B0604020202020204"/>
                <a:cs typeface="Helvetica" panose="020B0604020202020204"/>
                <a:hlinkClick r:id="rId7"/>
              </a:rPr>
              <a:t>https://www.gov.uk/government/publications/advanced-learner-loans-funding-rules-2024-to-2025/advanced-learner-loans-funding-rules-2024-to-2025</a:t>
            </a:r>
            <a:r>
              <a:rPr lang="en-GB" sz="1800" dirty="0">
                <a:latin typeface="Helvetica" panose="020B0604020202020204"/>
                <a:cs typeface="Helvetica" panose="020B0604020202020204"/>
              </a:rPr>
              <a:t> </a:t>
            </a:r>
          </a:p>
          <a:p>
            <a:pPr>
              <a:spcBef>
                <a:spcPts val="0"/>
              </a:spcBef>
            </a:pPr>
            <a:endParaRPr lang="en-GB" sz="1800" dirty="0">
              <a:latin typeface="Helvetica" panose="020B0604020202020204"/>
              <a:cs typeface="Helvetica" panose="020B0604020202020204"/>
            </a:endParaRPr>
          </a:p>
          <a:p>
            <a:pPr>
              <a:spcBef>
                <a:spcPts val="0"/>
              </a:spcBef>
            </a:pPr>
            <a:endParaRPr lang="en-GB" sz="1800" dirty="0">
              <a:latin typeface="Helvetica" panose="020B0604020202020204"/>
              <a:cs typeface="Helv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7128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FC20E57D-02AD-41A2-0C4E-F56FDF50883D}"/>
              </a:ext>
            </a:extLst>
          </p:cNvPr>
          <p:cNvSpPr txBox="1">
            <a:spLocks/>
          </p:cNvSpPr>
          <p:nvPr/>
        </p:nvSpPr>
        <p:spPr>
          <a:xfrm>
            <a:off x="555695" y="5237675"/>
            <a:ext cx="4466681" cy="1034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Helvetica" panose="020B0604020202030204" pitchFamily="34" charset="0"/>
                <a:ea typeface="+mn-ea"/>
                <a:cs typeface="+mn-cs"/>
              </a:rPr>
              <a:t>Learning Provider Regional Forums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*"/>
              <a:defRPr/>
            </a:pPr>
            <a:r>
              <a:rPr lang="en-GB" sz="1800" dirty="0">
                <a:solidFill>
                  <a:schemeClr val="bg1"/>
                </a:solidFill>
                <a:latin typeface="Helvetica" panose="020B0604020202030204" pitchFamily="34" charset="0"/>
                <a:ea typeface="+mn-ea"/>
                <a:cs typeface="+mn-cs"/>
                <a:sym typeface="Wingdings" pitchFamily="2" charset="2"/>
              </a:rPr>
              <a:t>  LP_Services@slc.co.uk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Helvetica" panose="020B0604020202030204" pitchFamily="34" charset="0"/>
                <a:ea typeface="+mn-ea"/>
                <a:cs typeface="+mn-cs"/>
                <a:sym typeface="Wingdings" pitchFamily="2" charset="2"/>
              </a:rPr>
              <a:t>www.gov.uk/slc</a:t>
            </a:r>
            <a:endParaRPr lang="en-GB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EDB30-F646-18B3-B2E9-ED3B357CC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0" y="4536245"/>
            <a:ext cx="1205553" cy="6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6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A1B55-F598-F7E5-BC80-5DD337D4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80" y="790481"/>
            <a:ext cx="10515600" cy="623828"/>
          </a:xfrm>
        </p:spPr>
        <p:txBody>
          <a:bodyPr/>
          <a:lstStyle/>
          <a:p>
            <a:r>
              <a:rPr lang="en-GB" dirty="0">
                <a:latin typeface="Helvetica" panose="020B0604020202020204"/>
                <a:cs typeface="Helvetica" panose="020B0604020202020204"/>
              </a:rPr>
              <a:t>SLC Contact Drivers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ADFF8-6E95-B8DE-CEE6-1592A557F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822" y="1414309"/>
            <a:ext cx="9801793" cy="46577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Administrative errors</a:t>
            </a:r>
            <a:endParaRPr lang="en-GB" sz="2000" dirty="0">
              <a:solidFill>
                <a:srgbClr val="000000"/>
              </a:solidFill>
              <a:effectLst/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Reverse withdrawal requests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Missing evidence queries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Portal issues e.g. attendance and withdrawals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Level 3 entitlement – how to correctly alter learner records if free funding available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00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731594E3-CE54-4C23-9F72-883C7E69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3572540" cy="6858000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pPr algn="ctr" fontAlgn="auto"/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Top 10 Learning Aims</a:t>
            </a:r>
          </a:p>
          <a:p>
            <a:endParaRPr lang="en-US" sz="3600" b="0" kern="12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9DA2F6-86D5-4BC1-605C-40129563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993191"/>
              </p:ext>
            </p:extLst>
          </p:nvPr>
        </p:nvGraphicFramePr>
        <p:xfrm>
          <a:off x="3647980" y="250878"/>
          <a:ext cx="8327571" cy="5377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788">
                  <a:extLst>
                    <a:ext uri="{9D8B030D-6E8A-4147-A177-3AD203B41FA5}">
                      <a16:colId xmlns:a16="http://schemas.microsoft.com/office/drawing/2014/main" val="1716084111"/>
                    </a:ext>
                  </a:extLst>
                </a:gridCol>
                <a:gridCol w="2377247">
                  <a:extLst>
                    <a:ext uri="{9D8B030D-6E8A-4147-A177-3AD203B41FA5}">
                      <a16:colId xmlns:a16="http://schemas.microsoft.com/office/drawing/2014/main" val="1606734438"/>
                    </a:ext>
                  </a:extLst>
                </a:gridCol>
                <a:gridCol w="4977536">
                  <a:extLst>
                    <a:ext uri="{9D8B030D-6E8A-4147-A177-3AD203B41FA5}">
                      <a16:colId xmlns:a16="http://schemas.microsoft.com/office/drawing/2014/main" val="1741002371"/>
                    </a:ext>
                  </a:extLst>
                </a:gridCol>
              </a:tblGrid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Learning Aim Type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Learning Aim Description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624780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QCF Diploma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Diploma in Nail Technology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46602"/>
                  </a:ext>
                </a:extLst>
              </a:tr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QCF Diploma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Diploma in Combined Beauty Therapy Skills (RQF)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044669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Level 4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QCF Diploma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Diploma in Therapeutic Counselling (RQF)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872568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Vocational Qualification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Diploma in Gym Instructing and Personal Training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40272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QAA Access to HE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to HE Diploma (Health Science Professions)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4469"/>
                  </a:ext>
                </a:extLst>
              </a:tr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Diploma in Supporting Teaching and Learning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293704"/>
                  </a:ext>
                </a:extLst>
              </a:tr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Diploma in Business and Management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886283"/>
                  </a:ext>
                </a:extLst>
              </a:tr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Foundation Diploma in Art and Design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32146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NVQ Diploma in Beauty Therapy Massage</a:t>
                      </a: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447730"/>
                  </a:ext>
                </a:extLst>
              </a:tr>
              <a:tr h="7205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Level 4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Diploma in Therapeutic Counselling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201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3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Term Dates determine long courses – 30 weeks and 3 days  –  Teaching Weeks need to be accurate &#10;Fresher’s Weeks not counted as weeks of teaching, unless students attend lectures&#10;Holiday periods should always be accounted for, not included within term, but adjust term length &#10;Exam Periods can be included in teaching weeks, but awaiting results can’t&#10;Support – students on long courses entitled to more maintenance support&#10;&#10;">
            <a:extLst>
              <a:ext uri="{FF2B5EF4-FFF2-40B4-BE49-F238E27FC236}">
                <a16:creationId xmlns:a16="http://schemas.microsoft.com/office/drawing/2014/main" id="{2D4280F5-EE82-9184-0712-8DB4E278F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198797"/>
              </p:ext>
            </p:extLst>
          </p:nvPr>
        </p:nvGraphicFramePr>
        <p:xfrm>
          <a:off x="514325" y="1295803"/>
          <a:ext cx="10385323" cy="470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FEF83F-E35A-BE66-918E-AF66FE6219AF}"/>
              </a:ext>
            </a:extLst>
          </p:cNvPr>
          <p:cNvSpPr txBox="1"/>
          <p:nvPr/>
        </p:nvSpPr>
        <p:spPr>
          <a:xfrm>
            <a:off x="2178" y="649471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3600" b="1" dirty="0">
                <a:solidFill>
                  <a:srgbClr val="006060"/>
                </a:solidFill>
                <a:latin typeface="Helvetica" panose="020B0604020202020204"/>
                <a:cs typeface="Helvetica" panose="020B0604020202020204"/>
              </a:rPr>
              <a:t>Opportunities</a:t>
            </a:r>
            <a:endParaRPr lang="en-GB" sz="3600" b="1" dirty="0">
              <a:solidFill>
                <a:srgbClr val="0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4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E2DD9-AE17-0E48-E60D-402BC5B0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891CE9-BB74-5F3C-6672-B5C483681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SLC Updates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411625-9442-BD18-F190-B922A57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15" y="1951995"/>
            <a:ext cx="5695598" cy="715006"/>
          </a:xfrm>
        </p:spPr>
        <p:txBody>
          <a:bodyPr/>
          <a:lstStyle/>
          <a:p>
            <a:r>
              <a:rPr lang="en-GB" sz="3600" dirty="0"/>
              <a:t>Advanced Learner Loans</a:t>
            </a:r>
          </a:p>
        </p:txBody>
      </p:sp>
    </p:spTree>
    <p:extLst>
      <p:ext uri="{BB962C8B-B14F-4D97-AF65-F5344CB8AC3E}">
        <p14:creationId xmlns:p14="http://schemas.microsoft.com/office/powerpoint/2010/main" val="374176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5829A-8C77-021B-84DB-6114AB2AB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C9C7-2A7C-B86A-1C92-1134E51A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Helvetica" panose="020B0604020202020204"/>
                <a:cs typeface="Helvetica" panose="020B0604020202020204"/>
              </a:rPr>
              <a:t>SLC Updates</a:t>
            </a:r>
          </a:p>
        </p:txBody>
      </p:sp>
      <p:graphicFrame>
        <p:nvGraphicFramePr>
          <p:cNvPr id="4" name="Diagram 3" descr="Term Dates determine long courses – 30 weeks and 3 days  –  Teaching Weeks need to be accurate &#10;Fresher’s Weeks not counted as weeks of teaching, unless students attend lectures&#10;Holiday periods should always be accounted for, not included within term, but adjust term length &#10;Exam Periods can be included in teaching weeks, but awaiting results can’t&#10;Support – students on long courses entitled to more maintenance support&#10;&#10;">
            <a:extLst>
              <a:ext uri="{FF2B5EF4-FFF2-40B4-BE49-F238E27FC236}">
                <a16:creationId xmlns:a16="http://schemas.microsoft.com/office/drawing/2014/main" id="{17CA405C-2A5F-32AC-A8AC-ECCC49D17F5C}"/>
              </a:ext>
            </a:extLst>
          </p:cNvPr>
          <p:cNvGraphicFramePr/>
          <p:nvPr/>
        </p:nvGraphicFramePr>
        <p:xfrm>
          <a:off x="845574" y="1278194"/>
          <a:ext cx="10068232" cy="421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644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4EFBD-4BB3-EFA6-4227-CC75E2C45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64E0-85B3-E34F-002C-0A5D4F6B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80" y="790481"/>
            <a:ext cx="10515600" cy="623828"/>
          </a:xfrm>
        </p:spPr>
        <p:txBody>
          <a:bodyPr/>
          <a:lstStyle/>
          <a:p>
            <a:r>
              <a:rPr lang="en-GB" dirty="0">
                <a:latin typeface="Helvetica" panose="020B0604020202020204"/>
                <a:cs typeface="Helvetica" panose="020B0604020202020204"/>
              </a:rPr>
              <a:t>SLC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2FEAF-BA51-67C0-74AB-F92F0A3B6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822" y="1414309"/>
            <a:ext cx="10515600" cy="46577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Service Launch – mid June</a:t>
            </a:r>
            <a:endParaRPr lang="en-GB" sz="2000" dirty="0">
              <a:solidFill>
                <a:srgbClr val="000000"/>
              </a:solidFill>
              <a:effectLst/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Operational changes reflecting new HODS process</a:t>
            </a:r>
            <a:endParaRPr lang="en-GB" sz="2000" dirty="0">
              <a:solidFill>
                <a:srgbClr val="000000"/>
              </a:solidFill>
              <a:effectLst/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HODS – new Home Office Data Share process successfully introduced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Access to HE - promote to learners if no alternative funding streams are available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  		   reminder that write off is still available on completion of HE course</a:t>
            </a:r>
          </a:p>
          <a:p>
            <a:pPr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     </a:t>
            </a:r>
            <a:r>
              <a:rPr lang="en-GB" sz="3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                             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54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72C92-89B9-6566-CE30-45087D144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71275C-11BA-5BD4-1E39-4EE5579AF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4755" y="3886701"/>
            <a:ext cx="5695598" cy="927100"/>
          </a:xfrm>
        </p:spPr>
        <p:txBody>
          <a:bodyPr/>
          <a:lstStyle/>
          <a:p>
            <a:r>
              <a:rPr lang="en-GB" dirty="0"/>
              <a:t>Sector Insight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9BE289B-41B1-E186-851C-AFADE91A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15" y="1951995"/>
            <a:ext cx="5695598" cy="715006"/>
          </a:xfrm>
        </p:spPr>
        <p:txBody>
          <a:bodyPr/>
          <a:lstStyle/>
          <a:p>
            <a:r>
              <a:rPr lang="en-GB" sz="3600" dirty="0"/>
              <a:t>Advanced Learner Loans</a:t>
            </a:r>
          </a:p>
        </p:txBody>
      </p:sp>
    </p:spTree>
    <p:extLst>
      <p:ext uri="{BB962C8B-B14F-4D97-AF65-F5344CB8AC3E}">
        <p14:creationId xmlns:p14="http://schemas.microsoft.com/office/powerpoint/2010/main" val="203274315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age">
  <a:themeElements>
    <a:clrScheme name="SLC Office Theme 2024">
      <a:dk1>
        <a:sysClr val="windowText" lastClr="000000"/>
      </a:dk1>
      <a:lt1>
        <a:sysClr val="window" lastClr="FFFFFF"/>
      </a:lt1>
      <a:dk2>
        <a:srgbClr val="006060"/>
      </a:dk2>
      <a:lt2>
        <a:srgbClr val="FFFFFF"/>
      </a:lt2>
      <a:accent1>
        <a:srgbClr val="12436D"/>
      </a:accent1>
      <a:accent2>
        <a:srgbClr val="28A197"/>
      </a:accent2>
      <a:accent3>
        <a:srgbClr val="801650"/>
      </a:accent3>
      <a:accent4>
        <a:srgbClr val="F46A25"/>
      </a:accent4>
      <a:accent5>
        <a:srgbClr val="3D3D3D"/>
      </a:accent5>
      <a:accent6>
        <a:srgbClr val="A285D1"/>
      </a:accent6>
      <a:hlink>
        <a:srgbClr val="005DD6"/>
      </a:hlink>
      <a:folHlink>
        <a:srgbClr val="002E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ver Pages">
  <a:themeElements>
    <a:clrScheme name="SLC Office Theme 2024">
      <a:dk1>
        <a:sysClr val="windowText" lastClr="000000"/>
      </a:dk1>
      <a:lt1>
        <a:sysClr val="window" lastClr="FFFFFF"/>
      </a:lt1>
      <a:dk2>
        <a:srgbClr val="006060"/>
      </a:dk2>
      <a:lt2>
        <a:srgbClr val="FFFFFF"/>
      </a:lt2>
      <a:accent1>
        <a:srgbClr val="12436D"/>
      </a:accent1>
      <a:accent2>
        <a:srgbClr val="28A197"/>
      </a:accent2>
      <a:accent3>
        <a:srgbClr val="801650"/>
      </a:accent3>
      <a:accent4>
        <a:srgbClr val="F46A25"/>
      </a:accent4>
      <a:accent5>
        <a:srgbClr val="3D3D3D"/>
      </a:accent5>
      <a:accent6>
        <a:srgbClr val="A285D1"/>
      </a:accent6>
      <a:hlink>
        <a:srgbClr val="005DD6"/>
      </a:hlink>
      <a:folHlink>
        <a:srgbClr val="002E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Break Pages">
  <a:themeElements>
    <a:clrScheme name="SLC Office Theme 2024">
      <a:dk1>
        <a:sysClr val="windowText" lastClr="000000"/>
      </a:dk1>
      <a:lt1>
        <a:sysClr val="window" lastClr="FFFFFF"/>
      </a:lt1>
      <a:dk2>
        <a:srgbClr val="006060"/>
      </a:dk2>
      <a:lt2>
        <a:srgbClr val="FFFFFF"/>
      </a:lt2>
      <a:accent1>
        <a:srgbClr val="12436D"/>
      </a:accent1>
      <a:accent2>
        <a:srgbClr val="28A197"/>
      </a:accent2>
      <a:accent3>
        <a:srgbClr val="801650"/>
      </a:accent3>
      <a:accent4>
        <a:srgbClr val="F46A25"/>
      </a:accent4>
      <a:accent5>
        <a:srgbClr val="3D3D3D"/>
      </a:accent5>
      <a:accent6>
        <a:srgbClr val="A285D1"/>
      </a:accent6>
      <a:hlink>
        <a:srgbClr val="005DD6"/>
      </a:hlink>
      <a:folHlink>
        <a:srgbClr val="002E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ontent Pages">
  <a:themeElements>
    <a:clrScheme name="SLC Office Theme 2024">
      <a:dk1>
        <a:sysClr val="windowText" lastClr="000000"/>
      </a:dk1>
      <a:lt1>
        <a:sysClr val="window" lastClr="FFFFFF"/>
      </a:lt1>
      <a:dk2>
        <a:srgbClr val="006060"/>
      </a:dk2>
      <a:lt2>
        <a:srgbClr val="FFFFFF"/>
      </a:lt2>
      <a:accent1>
        <a:srgbClr val="12436D"/>
      </a:accent1>
      <a:accent2>
        <a:srgbClr val="28A197"/>
      </a:accent2>
      <a:accent3>
        <a:srgbClr val="801650"/>
      </a:accent3>
      <a:accent4>
        <a:srgbClr val="F46A25"/>
      </a:accent4>
      <a:accent5>
        <a:srgbClr val="3D3D3D"/>
      </a:accent5>
      <a:accent6>
        <a:srgbClr val="A285D1"/>
      </a:accent6>
      <a:hlink>
        <a:srgbClr val="005DD6"/>
      </a:hlink>
      <a:folHlink>
        <a:srgbClr val="002E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End Page">
  <a:themeElements>
    <a:clrScheme name="SLC Office Theme 2024">
      <a:dk1>
        <a:sysClr val="windowText" lastClr="000000"/>
      </a:dk1>
      <a:lt1>
        <a:sysClr val="window" lastClr="FFFFFF"/>
      </a:lt1>
      <a:dk2>
        <a:srgbClr val="006060"/>
      </a:dk2>
      <a:lt2>
        <a:srgbClr val="FFFFFF"/>
      </a:lt2>
      <a:accent1>
        <a:srgbClr val="12436D"/>
      </a:accent1>
      <a:accent2>
        <a:srgbClr val="28A197"/>
      </a:accent2>
      <a:accent3>
        <a:srgbClr val="801650"/>
      </a:accent3>
      <a:accent4>
        <a:srgbClr val="F46A25"/>
      </a:accent4>
      <a:accent5>
        <a:srgbClr val="3D3D3D"/>
      </a:accent5>
      <a:accent6>
        <a:srgbClr val="A285D1"/>
      </a:accent6>
      <a:hlink>
        <a:srgbClr val="005DD6"/>
      </a:hlink>
      <a:folHlink>
        <a:srgbClr val="002E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1259</Words>
  <Application>Microsoft Office PowerPoint</Application>
  <PresentationFormat>Widescreen</PresentationFormat>
  <Paragraphs>290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Aptos</vt:lpstr>
      <vt:lpstr>Arial</vt:lpstr>
      <vt:lpstr>Calibri</vt:lpstr>
      <vt:lpstr>Courier New</vt:lpstr>
      <vt:lpstr>Helvetica</vt:lpstr>
      <vt:lpstr>Wingdings</vt:lpstr>
      <vt:lpstr>Blank Page</vt:lpstr>
      <vt:lpstr>Cover Pages</vt:lpstr>
      <vt:lpstr>Break Pages</vt:lpstr>
      <vt:lpstr>Content Pages</vt:lpstr>
      <vt:lpstr>End Page</vt:lpstr>
      <vt:lpstr>Learning Provider Regional Forums</vt:lpstr>
      <vt:lpstr>Advanced Learner Loans</vt:lpstr>
      <vt:lpstr>SLC Contact Drivers</vt:lpstr>
      <vt:lpstr>      Top 10 Learning Aims </vt:lpstr>
      <vt:lpstr>PowerPoint Presentation</vt:lpstr>
      <vt:lpstr>Advanced Learner Loans</vt:lpstr>
      <vt:lpstr>SLC Updates</vt:lpstr>
      <vt:lpstr>SLC Updates</vt:lpstr>
      <vt:lpstr>Advanced Learner Loans</vt:lpstr>
      <vt:lpstr>Sector Insight </vt:lpstr>
      <vt:lpstr>Responsibilities as of 1 April 2025   </vt:lpstr>
      <vt:lpstr>Lifelong Learning Entitlement - 2025</vt:lpstr>
      <vt:lpstr>Advanced Learner Loans</vt:lpstr>
      <vt:lpstr>2025/26</vt:lpstr>
      <vt:lpstr>Monitoring your Facility </vt:lpstr>
      <vt:lpstr>Advanced Learner Loans</vt:lpstr>
      <vt:lpstr>Service Standards</vt:lpstr>
      <vt:lpstr>Service Standards</vt:lpstr>
      <vt:lpstr>Attendance Management</vt:lpstr>
      <vt:lpstr>Impact on learner</vt:lpstr>
      <vt:lpstr>Advanced Learner Loans</vt:lpstr>
      <vt:lpstr>Academic Year Readiness</vt:lpstr>
      <vt:lpstr>Over to you</vt:lpstr>
      <vt:lpstr>Further Support &amp;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Neil Brown</dc:creator>
  <cp:lastModifiedBy>Darren Lynch</cp:lastModifiedBy>
  <cp:revision>117</cp:revision>
  <cp:lastPrinted>2025-03-13T13:15:11Z</cp:lastPrinted>
  <dcterms:created xsi:type="dcterms:W3CDTF">2024-10-02T14:47:44Z</dcterms:created>
  <dcterms:modified xsi:type="dcterms:W3CDTF">2025-04-07T15:13:25Z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a6745fb-3f26-4c57-86f8-58701135f02c_Enabled">
    <vt:lpwstr>true</vt:lpwstr>
  </property>
  <property fmtid="{D5CDD505-2E9C-101B-9397-08002B2CF9AE}" pid="3" name="MSIP_Label_aa6745fb-3f26-4c57-86f8-58701135f02c_SetDate">
    <vt:lpwstr>2024-10-02T14:54:14Z</vt:lpwstr>
  </property>
  <property fmtid="{D5CDD505-2E9C-101B-9397-08002B2CF9AE}" pid="4" name="MSIP_Label_aa6745fb-3f26-4c57-86f8-58701135f02c_Method">
    <vt:lpwstr>Privileged</vt:lpwstr>
  </property>
  <property fmtid="{D5CDD505-2E9C-101B-9397-08002B2CF9AE}" pid="5" name="MSIP_Label_aa6745fb-3f26-4c57-86f8-58701135f02c_Name">
    <vt:lpwstr>NO MARKING (PUBLIC)</vt:lpwstr>
  </property>
  <property fmtid="{D5CDD505-2E9C-101B-9397-08002B2CF9AE}" pid="6" name="MSIP_Label_aa6745fb-3f26-4c57-86f8-58701135f02c_SiteId">
    <vt:lpwstr>4c6898a9-8fca-42f9-aa92-82cb3e252bc6</vt:lpwstr>
  </property>
  <property fmtid="{D5CDD505-2E9C-101B-9397-08002B2CF9AE}" pid="7" name="MSIP_Label_aa6745fb-3f26-4c57-86f8-58701135f02c_ActionId">
    <vt:lpwstr>1d64fd3e-34b6-422a-9537-de35b51e4eee</vt:lpwstr>
  </property>
  <property fmtid="{D5CDD505-2E9C-101B-9397-08002B2CF9AE}" pid="8" name="MSIP_Label_aa6745fb-3f26-4c57-86f8-58701135f02c_ContentBits">
    <vt:lpwstr>0</vt:lpwstr>
  </property>
</Properties>
</file>